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7"/>
  </p:handoutMasterIdLst>
  <p:sldIdLst>
    <p:sldId id="276" r:id="rId2"/>
    <p:sldId id="323" r:id="rId3"/>
    <p:sldId id="328" r:id="rId4"/>
    <p:sldId id="327" r:id="rId5"/>
    <p:sldId id="307" r:id="rId6"/>
    <p:sldId id="261" r:id="rId7"/>
    <p:sldId id="310" r:id="rId8"/>
    <p:sldId id="288" r:id="rId9"/>
    <p:sldId id="294" r:id="rId10"/>
    <p:sldId id="298" r:id="rId11"/>
    <p:sldId id="293" r:id="rId12"/>
    <p:sldId id="289" r:id="rId13"/>
    <p:sldId id="313" r:id="rId14"/>
    <p:sldId id="312" r:id="rId15"/>
    <p:sldId id="314" r:id="rId16"/>
    <p:sldId id="315" r:id="rId17"/>
    <p:sldId id="308" r:id="rId18"/>
    <p:sldId id="316" r:id="rId19"/>
    <p:sldId id="317" r:id="rId20"/>
    <p:sldId id="318" r:id="rId21"/>
    <p:sldId id="320" r:id="rId22"/>
    <p:sldId id="319" r:id="rId23"/>
    <p:sldId id="301" r:id="rId24"/>
    <p:sldId id="329" r:id="rId25"/>
    <p:sldId id="33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connor\Documents\EV%20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connor\Documents\EV%20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Solar Installed (47 GW)</a:t>
            </a:r>
          </a:p>
        </c:rich>
      </c:tx>
      <c:layout>
        <c:manualLayout>
          <c:xMode val="edge"/>
          <c:yMode val="edge"/>
          <c:x val="0.32459028426531428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Solar!$B$1</c:f>
              <c:strCache>
                <c:ptCount val="1"/>
                <c:pt idx="0">
                  <c:v>Solar Installed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Solar!$A$2:$A$18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Solar!$B$2:$B$18</c:f>
              <c:numCache>
                <c:formatCode>General</c:formatCode>
                <c:ptCount val="17"/>
                <c:pt idx="0">
                  <c:v>4</c:v>
                </c:pt>
                <c:pt idx="1">
                  <c:v>11</c:v>
                </c:pt>
                <c:pt idx="2">
                  <c:v>23</c:v>
                </c:pt>
                <c:pt idx="3">
                  <c:v>45</c:v>
                </c:pt>
                <c:pt idx="4">
                  <c:v>58</c:v>
                </c:pt>
                <c:pt idx="5">
                  <c:v>79</c:v>
                </c:pt>
                <c:pt idx="6">
                  <c:v>105</c:v>
                </c:pt>
                <c:pt idx="7">
                  <c:v>160</c:v>
                </c:pt>
                <c:pt idx="8">
                  <c:v>298</c:v>
                </c:pt>
                <c:pt idx="9">
                  <c:v>382</c:v>
                </c:pt>
                <c:pt idx="10">
                  <c:v>851</c:v>
                </c:pt>
                <c:pt idx="11">
                  <c:v>1925</c:v>
                </c:pt>
                <c:pt idx="12">
                  <c:v>3372</c:v>
                </c:pt>
                <c:pt idx="13">
                  <c:v>4762</c:v>
                </c:pt>
                <c:pt idx="14">
                  <c:v>6251</c:v>
                </c:pt>
                <c:pt idx="15">
                  <c:v>7492</c:v>
                </c:pt>
                <c:pt idx="16">
                  <c:v>14626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2-4AF4-8F4F-54F417F22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53696"/>
        <c:axId val="98655232"/>
      </c:barChart>
      <c:catAx>
        <c:axId val="986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655232"/>
        <c:crosses val="autoZero"/>
        <c:auto val="1"/>
        <c:lblAlgn val="ctr"/>
        <c:lblOffset val="100"/>
        <c:noMultiLvlLbl val="0"/>
      </c:catAx>
      <c:valAx>
        <c:axId val="98655232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solidFill>
                <a:schemeClr val="tx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98653696"/>
        <c:crosses val="autoZero"/>
        <c:crossBetween val="between"/>
        <c:majorUnit val="3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Wind Installed (82 GW)</a:t>
            </a:r>
          </a:p>
        </c:rich>
      </c:tx>
      <c:layout>
        <c:manualLayout>
          <c:xMode val="edge"/>
          <c:yMode val="edge"/>
          <c:x val="0.3272843696262104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Solar!$E$1</c:f>
              <c:strCache>
                <c:ptCount val="1"/>
                <c:pt idx="0">
                  <c:v>Wind Installed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5.7471264367816091E-3"/>
                  <c:y val="1.889019836691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9C-48F7-BDD6-F81363E5727E}"/>
                </c:ext>
              </c:extLst>
            </c:dLbl>
            <c:dLbl>
              <c:idx val="6"/>
              <c:layout>
                <c:manualLayout>
                  <c:x val="-5.7471264367816091E-3"/>
                  <c:y val="-2.833529755037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C-48F7-BDD6-F81363E5727E}"/>
                </c:ext>
              </c:extLst>
            </c:dLbl>
            <c:dLbl>
              <c:idx val="7"/>
              <c:layout>
                <c:manualLayout>
                  <c:x val="-5.747126436781662E-3"/>
                  <c:y val="1.5741831972429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9C-48F7-BDD6-F81363E5727E}"/>
                </c:ext>
              </c:extLst>
            </c:dLbl>
            <c:dLbl>
              <c:idx val="8"/>
              <c:layout>
                <c:manualLayout>
                  <c:x val="-2.8735632183908046E-3"/>
                  <c:y val="2.203856476140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C-48F7-BDD6-F81363E5727E}"/>
                </c:ext>
              </c:extLst>
            </c:dLbl>
            <c:dLbl>
              <c:idx val="10"/>
              <c:layout>
                <c:manualLayout>
                  <c:x val="0"/>
                  <c:y val="1.2593465577943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C-48F7-BDD6-F81363E5727E}"/>
                </c:ext>
              </c:extLst>
            </c:dLbl>
            <c:dLbl>
              <c:idx val="15"/>
              <c:layout>
                <c:manualLayout>
                  <c:x val="0"/>
                  <c:y val="6.5439664371812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C-48F7-BDD6-F81363E5727E}"/>
                </c:ext>
              </c:extLst>
            </c:dLbl>
            <c:dLbl>
              <c:idx val="16"/>
              <c:layout>
                <c:manualLayout>
                  <c:x val="-8.1801520499592724E-3"/>
                  <c:y val="-4.179419203250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9C-48F7-BDD6-F81363E572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Solar!$A$2:$A$18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Solar!$E$2:$E$18</c:f>
              <c:numCache>
                <c:formatCode>General</c:formatCode>
                <c:ptCount val="17"/>
                <c:pt idx="0">
                  <c:v>71</c:v>
                </c:pt>
                <c:pt idx="1">
                  <c:v>1691</c:v>
                </c:pt>
                <c:pt idx="2">
                  <c:v>410</c:v>
                </c:pt>
                <c:pt idx="3">
                  <c:v>1665</c:v>
                </c:pt>
                <c:pt idx="4">
                  <c:v>397</c:v>
                </c:pt>
                <c:pt idx="5">
                  <c:v>2374</c:v>
                </c:pt>
                <c:pt idx="6">
                  <c:v>2457</c:v>
                </c:pt>
                <c:pt idx="7">
                  <c:v>5252</c:v>
                </c:pt>
                <c:pt idx="8">
                  <c:v>8363</c:v>
                </c:pt>
                <c:pt idx="9">
                  <c:v>10003</c:v>
                </c:pt>
                <c:pt idx="10">
                  <c:v>5215</c:v>
                </c:pt>
                <c:pt idx="11">
                  <c:v>6647</c:v>
                </c:pt>
                <c:pt idx="12">
                  <c:v>13082</c:v>
                </c:pt>
                <c:pt idx="13">
                  <c:v>1098</c:v>
                </c:pt>
                <c:pt idx="14">
                  <c:v>4767</c:v>
                </c:pt>
                <c:pt idx="15">
                  <c:v>8115</c:v>
                </c:pt>
                <c:pt idx="16">
                  <c:v>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9C-48F7-BDD6-F81363E57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67520"/>
        <c:axId val="97391360"/>
      </c:barChart>
      <c:catAx>
        <c:axId val="9866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97391360"/>
        <c:crosses val="autoZero"/>
        <c:auto val="1"/>
        <c:lblAlgn val="ctr"/>
        <c:lblOffset val="100"/>
        <c:noMultiLvlLbl val="0"/>
      </c:catAx>
      <c:valAx>
        <c:axId val="97391360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solidFill>
                <a:schemeClr val="tx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98667520"/>
        <c:crosses val="autoZero"/>
        <c:crossBetween val="between"/>
        <c:majorUnit val="3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5101321794235"/>
          <c:y val="2.8162167229096369E-2"/>
          <c:w val="0.77976233595800526"/>
          <c:h val="0.79086407949006376"/>
        </c:manualLayout>
      </c:layout>
      <c:scatterChart>
        <c:scatterStyle val="lineMarker"/>
        <c:varyColors val="0"/>
        <c:ser>
          <c:idx val="0"/>
          <c:order val="0"/>
          <c:tx>
            <c:v>Total Load</c:v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Sheet1!$K$3:$K$26</c:f>
              <c:numCache>
                <c:formatCode>h:mm\ AM/PM</c:formatCode>
                <c:ptCount val="24"/>
                <c:pt idx="0">
                  <c:v>2.0833333333333405E-2</c:v>
                </c:pt>
                <c:pt idx="1">
                  <c:v>6.2500000000000111E-2</c:v>
                </c:pt>
                <c:pt idx="2">
                  <c:v>0.10416666666666716</c:v>
                </c:pt>
                <c:pt idx="3">
                  <c:v>0.14583333333333337</c:v>
                </c:pt>
                <c:pt idx="4">
                  <c:v>0.18750000000000031</c:v>
                </c:pt>
                <c:pt idx="5">
                  <c:v>0.22916666666666588</c:v>
                </c:pt>
                <c:pt idx="6">
                  <c:v>0.27083333333333293</c:v>
                </c:pt>
                <c:pt idx="7">
                  <c:v>0.31250000000000056</c:v>
                </c:pt>
                <c:pt idx="8">
                  <c:v>0.35416666666666674</c:v>
                </c:pt>
                <c:pt idx="9">
                  <c:v>0.39583333333333298</c:v>
                </c:pt>
                <c:pt idx="10">
                  <c:v>0.43750000000000056</c:v>
                </c:pt>
                <c:pt idx="11">
                  <c:v>0.47916666666666674</c:v>
                </c:pt>
                <c:pt idx="12">
                  <c:v>0.52083333333333304</c:v>
                </c:pt>
                <c:pt idx="13">
                  <c:v>0.5625</c:v>
                </c:pt>
                <c:pt idx="14">
                  <c:v>0.60416666666666596</c:v>
                </c:pt>
                <c:pt idx="15">
                  <c:v>0.64583333333333448</c:v>
                </c:pt>
                <c:pt idx="16">
                  <c:v>0.68750000000000067</c:v>
                </c:pt>
                <c:pt idx="17">
                  <c:v>0.72916666666666596</c:v>
                </c:pt>
                <c:pt idx="18">
                  <c:v>0.77083333333333393</c:v>
                </c:pt>
                <c:pt idx="19">
                  <c:v>0.8125</c:v>
                </c:pt>
                <c:pt idx="20">
                  <c:v>0.85416666666666596</c:v>
                </c:pt>
                <c:pt idx="21">
                  <c:v>0.89583333333333393</c:v>
                </c:pt>
                <c:pt idx="22">
                  <c:v>0.9375</c:v>
                </c:pt>
                <c:pt idx="23">
                  <c:v>0.97916666666666519</c:v>
                </c:pt>
              </c:numCache>
            </c:numRef>
          </c:xVal>
          <c:yVal>
            <c:numRef>
              <c:f>Sheet1!$R$3:$R$26</c:f>
              <c:numCache>
                <c:formatCode>General</c:formatCode>
                <c:ptCount val="24"/>
                <c:pt idx="0">
                  <c:v>20678</c:v>
                </c:pt>
                <c:pt idx="1">
                  <c:v>20109</c:v>
                </c:pt>
                <c:pt idx="2">
                  <c:v>20070</c:v>
                </c:pt>
                <c:pt idx="3">
                  <c:v>19619</c:v>
                </c:pt>
                <c:pt idx="4">
                  <c:v>20016</c:v>
                </c:pt>
                <c:pt idx="5">
                  <c:v>21217</c:v>
                </c:pt>
                <c:pt idx="6">
                  <c:v>23388</c:v>
                </c:pt>
                <c:pt idx="7">
                  <c:v>24392</c:v>
                </c:pt>
                <c:pt idx="8">
                  <c:v>24052</c:v>
                </c:pt>
                <c:pt idx="9">
                  <c:v>23382</c:v>
                </c:pt>
                <c:pt idx="10">
                  <c:v>23488</c:v>
                </c:pt>
                <c:pt idx="11">
                  <c:v>23324</c:v>
                </c:pt>
                <c:pt idx="12">
                  <c:v>22802</c:v>
                </c:pt>
                <c:pt idx="13">
                  <c:v>22674</c:v>
                </c:pt>
                <c:pt idx="14">
                  <c:v>22743</c:v>
                </c:pt>
                <c:pt idx="15">
                  <c:v>22932</c:v>
                </c:pt>
                <c:pt idx="16">
                  <c:v>23589</c:v>
                </c:pt>
                <c:pt idx="17">
                  <c:v>23982</c:v>
                </c:pt>
                <c:pt idx="18">
                  <c:v>24439</c:v>
                </c:pt>
                <c:pt idx="19">
                  <c:v>25881</c:v>
                </c:pt>
                <c:pt idx="20">
                  <c:v>26215</c:v>
                </c:pt>
                <c:pt idx="21">
                  <c:v>25476</c:v>
                </c:pt>
                <c:pt idx="22">
                  <c:v>23796</c:v>
                </c:pt>
                <c:pt idx="23">
                  <c:v>22077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5E-4A04-A18C-D920E1E7832C}"/>
            </c:ext>
          </c:extLst>
        </c:ser>
        <c:ser>
          <c:idx val="1"/>
          <c:order val="1"/>
          <c:tx>
            <c:v>Net Load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Sheet1!$K$3:$K$26</c:f>
              <c:numCache>
                <c:formatCode>h:mm\ AM/PM</c:formatCode>
                <c:ptCount val="24"/>
                <c:pt idx="0">
                  <c:v>2.0833333333333405E-2</c:v>
                </c:pt>
                <c:pt idx="1">
                  <c:v>6.2500000000000111E-2</c:v>
                </c:pt>
                <c:pt idx="2">
                  <c:v>0.10416666666666716</c:v>
                </c:pt>
                <c:pt idx="3">
                  <c:v>0.14583333333333337</c:v>
                </c:pt>
                <c:pt idx="4">
                  <c:v>0.18750000000000031</c:v>
                </c:pt>
                <c:pt idx="5">
                  <c:v>0.22916666666666588</c:v>
                </c:pt>
                <c:pt idx="6">
                  <c:v>0.27083333333333293</c:v>
                </c:pt>
                <c:pt idx="7">
                  <c:v>0.31250000000000056</c:v>
                </c:pt>
                <c:pt idx="8">
                  <c:v>0.35416666666666674</c:v>
                </c:pt>
                <c:pt idx="9">
                  <c:v>0.39583333333333298</c:v>
                </c:pt>
                <c:pt idx="10">
                  <c:v>0.43750000000000056</c:v>
                </c:pt>
                <c:pt idx="11">
                  <c:v>0.47916666666666674</c:v>
                </c:pt>
                <c:pt idx="12">
                  <c:v>0.52083333333333304</c:v>
                </c:pt>
                <c:pt idx="13">
                  <c:v>0.5625</c:v>
                </c:pt>
                <c:pt idx="14">
                  <c:v>0.60416666666666596</c:v>
                </c:pt>
                <c:pt idx="15">
                  <c:v>0.64583333333333448</c:v>
                </c:pt>
                <c:pt idx="16">
                  <c:v>0.68750000000000067</c:v>
                </c:pt>
                <c:pt idx="17">
                  <c:v>0.72916666666666596</c:v>
                </c:pt>
                <c:pt idx="18">
                  <c:v>0.77083333333333393</c:v>
                </c:pt>
                <c:pt idx="19">
                  <c:v>0.8125</c:v>
                </c:pt>
                <c:pt idx="20">
                  <c:v>0.85416666666666596</c:v>
                </c:pt>
                <c:pt idx="21">
                  <c:v>0.89583333333333393</c:v>
                </c:pt>
                <c:pt idx="22">
                  <c:v>0.9375</c:v>
                </c:pt>
                <c:pt idx="23">
                  <c:v>0.97916666666666519</c:v>
                </c:pt>
              </c:numCache>
            </c:numRef>
          </c:xVal>
          <c:yVal>
            <c:numRef>
              <c:f>Sheet1!$S$3:$S$26</c:f>
              <c:numCache>
                <c:formatCode>General</c:formatCode>
                <c:ptCount val="24"/>
                <c:pt idx="0">
                  <c:v>20675</c:v>
                </c:pt>
                <c:pt idx="1">
                  <c:v>20109</c:v>
                </c:pt>
                <c:pt idx="2">
                  <c:v>20070</c:v>
                </c:pt>
                <c:pt idx="3">
                  <c:v>19619</c:v>
                </c:pt>
                <c:pt idx="4">
                  <c:v>20016</c:v>
                </c:pt>
                <c:pt idx="5">
                  <c:v>21217</c:v>
                </c:pt>
                <c:pt idx="6">
                  <c:v>23362</c:v>
                </c:pt>
                <c:pt idx="7">
                  <c:v>22537</c:v>
                </c:pt>
                <c:pt idx="8">
                  <c:v>18916</c:v>
                </c:pt>
                <c:pt idx="9">
                  <c:v>16620</c:v>
                </c:pt>
                <c:pt idx="10">
                  <c:v>15640</c:v>
                </c:pt>
                <c:pt idx="11">
                  <c:v>15559</c:v>
                </c:pt>
                <c:pt idx="12">
                  <c:v>14600</c:v>
                </c:pt>
                <c:pt idx="13">
                  <c:v>14769</c:v>
                </c:pt>
                <c:pt idx="14">
                  <c:v>15090</c:v>
                </c:pt>
                <c:pt idx="15">
                  <c:v>15744</c:v>
                </c:pt>
                <c:pt idx="16">
                  <c:v>16919</c:v>
                </c:pt>
                <c:pt idx="17">
                  <c:v>19472</c:v>
                </c:pt>
                <c:pt idx="18">
                  <c:v>23098</c:v>
                </c:pt>
                <c:pt idx="19">
                  <c:v>25880</c:v>
                </c:pt>
                <c:pt idx="20">
                  <c:v>26215</c:v>
                </c:pt>
                <c:pt idx="21">
                  <c:v>25476</c:v>
                </c:pt>
                <c:pt idx="22">
                  <c:v>23796</c:v>
                </c:pt>
                <c:pt idx="23">
                  <c:v>22077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5E-4A04-A18C-D920E1E78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61824"/>
        <c:axId val="38463744"/>
      </c:scatterChart>
      <c:valAx>
        <c:axId val="38461824"/>
        <c:scaling>
          <c:orientation val="minMax"/>
          <c:max val="1"/>
        </c:scaling>
        <c:delete val="0"/>
        <c:axPos val="b"/>
        <c:numFmt formatCode="h:mm\ AM/PM" sourceLinked="1"/>
        <c:majorTickMark val="out"/>
        <c:minorTickMark val="in"/>
        <c:tickLblPos val="nextTo"/>
        <c:crossAx val="38463744"/>
        <c:crosses val="autoZero"/>
        <c:crossBetween val="midCat"/>
        <c:majorUnit val="0.25"/>
        <c:minorUnit val="4.1700000000000022E-2"/>
      </c:valAx>
      <c:valAx>
        <c:axId val="3846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Megawatts</a:t>
                </a:r>
              </a:p>
            </c:rich>
          </c:tx>
          <c:layout>
            <c:manualLayout>
              <c:xMode val="edge"/>
              <c:yMode val="edge"/>
              <c:x val="1.4249987619472231E-4"/>
              <c:y val="0.320198371942637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8461824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0.21407675132561385"/>
          <c:y val="0.87004364389749633"/>
          <c:w val="0.62972428468609587"/>
          <c:h val="0.129956268716514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214732-EEFE-4594-842C-0A1CD453FF63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54A96F-682D-4CEB-96E4-47730A10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6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6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FC46-73BA-4187-9F02-75D3D5F389C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EA32-1BB1-4ADE-836C-EF52FD92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0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l.edu/udaily/2013/may/vehicles-grid-050213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bmwusa.com/bmwi_pge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docs/fy14osti/6145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Improving Integration of Renewable Generation and Electric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196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/>
              <a:t>Peter A. O’Connor, Ph.D.</a:t>
            </a:r>
          </a:p>
          <a:p>
            <a:r>
              <a:rPr lang="en-US" dirty="0"/>
              <a:t>November 16, 2017</a:t>
            </a:r>
          </a:p>
        </p:txBody>
      </p:sp>
    </p:spTree>
    <p:extLst>
      <p:ext uri="{BB962C8B-B14F-4D97-AF65-F5344CB8AC3E}">
        <p14:creationId xmlns:p14="http://schemas.microsoft.com/office/powerpoint/2010/main" val="54971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dirty="0"/>
              <a:t>~200 Attendees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762001"/>
            <a:ext cx="8746497" cy="5287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1" y="914400"/>
            <a:ext cx="8746497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</a:t>
            </a:r>
          </a:p>
          <a:p>
            <a:pPr lvl="1"/>
            <a:r>
              <a:rPr lang="en-US" dirty="0"/>
              <a:t>Eversource, National Grid, Con Ed, Southern Company, Duke Energy, JEA, TVA, others</a:t>
            </a:r>
          </a:p>
          <a:p>
            <a:r>
              <a:rPr lang="en-US" dirty="0"/>
              <a:t>Car and Bus Manufacturers </a:t>
            </a:r>
          </a:p>
          <a:p>
            <a:pPr lvl="1"/>
            <a:r>
              <a:rPr lang="en-US" dirty="0"/>
              <a:t>Ford, GM, BMW, Daimler, Nissan, Tesla, </a:t>
            </a:r>
            <a:r>
              <a:rPr lang="en-US" dirty="0" err="1"/>
              <a:t>Deltawing</a:t>
            </a:r>
            <a:endParaRPr lang="en-US" dirty="0"/>
          </a:p>
          <a:p>
            <a:pPr lvl="1"/>
            <a:r>
              <a:rPr lang="en-US" dirty="0"/>
              <a:t>BYD, </a:t>
            </a:r>
            <a:r>
              <a:rPr lang="en-US" dirty="0" err="1"/>
              <a:t>Proterra</a:t>
            </a:r>
            <a:r>
              <a:rPr lang="en-US" dirty="0"/>
              <a:t>, New Flyer</a:t>
            </a:r>
          </a:p>
          <a:p>
            <a:r>
              <a:rPr lang="en-US" dirty="0"/>
              <a:t>EV Charging Providers </a:t>
            </a:r>
          </a:p>
          <a:p>
            <a:pPr lvl="1"/>
            <a:r>
              <a:rPr lang="en-US" dirty="0"/>
              <a:t>Networks, Installers, Manufacturers</a:t>
            </a:r>
          </a:p>
          <a:p>
            <a:r>
              <a:rPr lang="en-US" dirty="0"/>
              <a:t>Regulators, NGOs, Academics, Fleet Operators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1066800"/>
          </a:xfrm>
        </p:spPr>
        <p:txBody>
          <a:bodyPr>
            <a:noAutofit/>
          </a:bodyPr>
          <a:lstStyle/>
          <a:p>
            <a:r>
              <a:rPr lang="en-US" dirty="0"/>
              <a:t>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8610600" cy="5287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Several studies in recent months (NREL, LBNL)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“Managed” vs “unmanaged” with ReEDS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“Valley filling” but not more sophisticated capabilities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Even rapid penetration only ~1.6% of generation in 2030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Reduced curtailment of RE and decreased CO2/kWh?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“Smart” &gt; least-cost (unless include externalities)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Account for generation and what is on the margin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Changes are very minor and of uncertain confidence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1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4582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Technically feasible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Driver needs and preferences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Need value proposition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RE conditions 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to utilities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Rate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Stationary storage</a:t>
            </a:r>
          </a:p>
          <a:p>
            <a:pPr marL="457200" lvl="1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726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NRG &amp; University of Delaware</a:t>
            </a:r>
          </a:p>
          <a:p>
            <a:pPr lvl="1"/>
            <a:r>
              <a:rPr lang="en-US" sz="2400" dirty="0"/>
              <a:t>V2G</a:t>
            </a:r>
          </a:p>
          <a:p>
            <a:pPr lvl="1"/>
            <a:r>
              <a:rPr lang="en-US" sz="2400" dirty="0"/>
              <a:t>Frequency Regulation (PJM)</a:t>
            </a:r>
          </a:p>
          <a:p>
            <a:pPr lvl="1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25" y="2362201"/>
            <a:ext cx="5715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336323"/>
            <a:ext cx="869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 from University of Delaware (</a:t>
            </a:r>
            <a:r>
              <a:rPr lang="en-US" sz="1600" dirty="0">
                <a:hlinkClick r:id="rId3"/>
              </a:rPr>
              <a:t>http://www.udel.edu/udaily/2013/may/vehicles-grid-050213.html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8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err="1"/>
              <a:t>EMotorWerks</a:t>
            </a:r>
            <a:endParaRPr lang="en-US" sz="2800" dirty="0"/>
          </a:p>
          <a:p>
            <a:pPr lvl="1"/>
            <a:r>
              <a:rPr lang="en-US" sz="2400" dirty="0"/>
              <a:t>Smart Charging (one-way)</a:t>
            </a:r>
          </a:p>
          <a:p>
            <a:pPr lvl="1"/>
            <a:r>
              <a:rPr lang="en-US" sz="2400" dirty="0"/>
              <a:t>Resource Adequacy</a:t>
            </a:r>
          </a:p>
          <a:p>
            <a:pPr lvl="1"/>
            <a:r>
              <a:rPr lang="en-US" sz="2400" dirty="0"/>
              <a:t>Demand Response</a:t>
            </a:r>
          </a:p>
          <a:p>
            <a:pPr lvl="1"/>
            <a:r>
              <a:rPr lang="en-US" sz="2400" dirty="0"/>
              <a:t>“Green Charging” option</a:t>
            </a:r>
            <a:endParaRPr lang="en-US" dirty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990600"/>
            <a:ext cx="4067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BMW/PG&amp;E</a:t>
            </a:r>
          </a:p>
          <a:p>
            <a:pPr lvl="1"/>
            <a:r>
              <a:rPr lang="en-US" sz="2400" dirty="0"/>
              <a:t>Smart Charging (one-way… sort of)</a:t>
            </a:r>
          </a:p>
          <a:p>
            <a:pPr lvl="1"/>
            <a:r>
              <a:rPr lang="en-US" sz="2400" dirty="0"/>
              <a:t>Demand Response</a:t>
            </a:r>
          </a:p>
          <a:p>
            <a:pPr lvl="1"/>
            <a:r>
              <a:rPr lang="en-US" sz="2400" dirty="0"/>
              <a:t>“Battery Second Life” as back-up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6934200" cy="3344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1" y="6368534"/>
            <a:ext cx="672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BMW (</a:t>
            </a:r>
            <a:r>
              <a:rPr lang="en-US" dirty="0">
                <a:hlinkClick r:id="rId3"/>
              </a:rPr>
              <a:t>http://content.bmwusa.com/bmwi_pge/index.html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8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Frito-Lay Trucks</a:t>
            </a:r>
          </a:p>
          <a:p>
            <a:pPr lvl="1"/>
            <a:r>
              <a:rPr lang="en-US" sz="2400" dirty="0"/>
              <a:t>11 trucks (Smith Electric)</a:t>
            </a:r>
          </a:p>
          <a:p>
            <a:pPr lvl="1"/>
            <a:r>
              <a:rPr lang="en-US" sz="2400" dirty="0"/>
              <a:t>Charge rate 10-11 kW, 3.5-5.5 </a:t>
            </a:r>
            <a:r>
              <a:rPr lang="en-US" sz="2400" dirty="0" err="1"/>
              <a:t>hrs</a:t>
            </a:r>
            <a:endParaRPr lang="en-US" sz="2400" dirty="0"/>
          </a:p>
          <a:p>
            <a:r>
              <a:rPr lang="en-US" sz="2800" dirty="0"/>
              <a:t>Fast Responding Regulation Service (ERCOT)</a:t>
            </a:r>
          </a:p>
          <a:p>
            <a:pPr lvl="1"/>
            <a:r>
              <a:rPr lang="en-US" sz="2400" dirty="0"/>
              <a:t>Full response within one second</a:t>
            </a:r>
          </a:p>
          <a:p>
            <a:pPr lvl="1"/>
            <a:r>
              <a:rPr lang="en-US" sz="2400" dirty="0"/>
              <a:t>100 kW minimum threshold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1"/>
            <a:ext cx="47053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1" y="4800600"/>
            <a:ext cx="39015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Photo: Mike Simpson, NREL</a:t>
            </a:r>
          </a:p>
          <a:p>
            <a:r>
              <a:rPr lang="en-US" sz="1600" dirty="0">
                <a:hlinkClick r:id="rId3"/>
              </a:rPr>
              <a:t>http://www.nrel.gov/docs/fy14osti/61455.pdf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0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Other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077200" cy="5715000"/>
          </a:xfrm>
        </p:spPr>
        <p:txBody>
          <a:bodyPr>
            <a:normAutofit/>
          </a:bodyPr>
          <a:lstStyle/>
          <a:p>
            <a:r>
              <a:rPr lang="en-US" dirty="0"/>
              <a:t>Off-grid PV-storage-solar </a:t>
            </a:r>
            <a:br>
              <a:rPr lang="en-US" dirty="0"/>
            </a:br>
            <a:r>
              <a:rPr lang="en-US" dirty="0"/>
              <a:t>chargers (Envision/</a:t>
            </a:r>
            <a:r>
              <a:rPr lang="en-US" dirty="0" err="1"/>
              <a:t>Zam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Microgrid</a:t>
            </a:r>
            <a:r>
              <a:rPr lang="en-US" dirty="0"/>
              <a:t> systems (</a:t>
            </a:r>
            <a:r>
              <a:rPr lang="en-US" dirty="0" err="1"/>
              <a:t>PowerTree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TimberRock</a:t>
            </a:r>
            <a:r>
              <a:rPr lang="en-US" dirty="0"/>
              <a:t>, SDG&amp;E)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06355"/>
            <a:ext cx="2904753" cy="38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14800"/>
            <a:ext cx="3910013" cy="25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Obstacle: Rules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Rules for market participation</a:t>
            </a:r>
          </a:p>
          <a:p>
            <a:pPr lvl="1"/>
            <a:r>
              <a:rPr lang="en-US" dirty="0"/>
              <a:t>Minimum resource size</a:t>
            </a:r>
          </a:p>
          <a:p>
            <a:pPr lvl="1"/>
            <a:r>
              <a:rPr lang="en-US" dirty="0"/>
              <a:t>Telemetry requirements </a:t>
            </a:r>
          </a:p>
          <a:p>
            <a:pPr lvl="1"/>
            <a:r>
              <a:rPr lang="en-US" dirty="0"/>
              <a:t>Interconnection </a:t>
            </a:r>
          </a:p>
          <a:p>
            <a:r>
              <a:rPr lang="en-US" dirty="0"/>
              <a:t>Competing standards </a:t>
            </a:r>
          </a:p>
          <a:p>
            <a:pPr lvl="1"/>
            <a:r>
              <a:rPr lang="en-US" dirty="0"/>
              <a:t>Rooted in trust/control concerns?</a:t>
            </a:r>
          </a:p>
          <a:p>
            <a:pPr lvl="1"/>
            <a:r>
              <a:rPr lang="en-US" dirty="0"/>
              <a:t>Hardware is natively interoperable</a:t>
            </a:r>
          </a:p>
        </p:txBody>
      </p:sp>
    </p:spTree>
    <p:extLst>
      <p:ext uri="{BB962C8B-B14F-4D97-AF65-F5344CB8AC3E}">
        <p14:creationId xmlns:p14="http://schemas.microsoft.com/office/powerpoint/2010/main" val="2369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Obstacle: Technical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/>
              <a:t>Technology integration (case-by-case basis)</a:t>
            </a:r>
          </a:p>
          <a:p>
            <a:r>
              <a:rPr lang="en-US" dirty="0"/>
              <a:t>V2G Battery life impacts</a:t>
            </a:r>
          </a:p>
          <a:p>
            <a:pPr lvl="1"/>
            <a:r>
              <a:rPr lang="en-US" dirty="0"/>
              <a:t>Revenue exceeds marginal cost, or don’t bid in</a:t>
            </a:r>
          </a:p>
          <a:p>
            <a:pPr lvl="2"/>
            <a:r>
              <a:rPr lang="en-US" dirty="0"/>
              <a:t>At $200/kWh and 1000 cycle life, $0.20/kWh breakeven</a:t>
            </a:r>
          </a:p>
          <a:p>
            <a:pPr lvl="2"/>
            <a:r>
              <a:rPr lang="en-US" dirty="0"/>
              <a:t>Pilot projects can tolerate lower value  </a:t>
            </a:r>
          </a:p>
          <a:p>
            <a:pPr lvl="2"/>
            <a:r>
              <a:rPr lang="en-US" dirty="0"/>
              <a:t>Third-party aggregators would ideally disclose calculations and let EV owners modify bid price </a:t>
            </a:r>
          </a:p>
          <a:p>
            <a:pPr lvl="1"/>
            <a:r>
              <a:rPr lang="en-US" dirty="0"/>
              <a:t>Research continues on relative impacts of V2G compared to driving</a:t>
            </a:r>
          </a:p>
          <a:p>
            <a:pPr lvl="1"/>
            <a:r>
              <a:rPr lang="en-US" dirty="0"/>
              <a:t>Not an issue for one-way smart charging</a:t>
            </a:r>
          </a:p>
        </p:txBody>
      </p:sp>
    </p:spTree>
    <p:extLst>
      <p:ext uri="{BB962C8B-B14F-4D97-AF65-F5344CB8AC3E}">
        <p14:creationId xmlns:p14="http://schemas.microsoft.com/office/powerpoint/2010/main" val="18894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EVs and renewable energy fit together? Can EVs help the grid use more renewables?</a:t>
            </a:r>
          </a:p>
        </p:txBody>
      </p:sp>
    </p:spTree>
    <p:extLst>
      <p:ext uri="{BB962C8B-B14F-4D97-AF65-F5344CB8AC3E}">
        <p14:creationId xmlns:p14="http://schemas.microsoft.com/office/powerpoint/2010/main" val="6930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Obstacle: 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5638800" cy="2209800"/>
          </a:xfrm>
        </p:spPr>
        <p:txBody>
          <a:bodyPr>
            <a:normAutofit/>
          </a:bodyPr>
          <a:lstStyle/>
          <a:p>
            <a:r>
              <a:rPr lang="en-US" sz="3000" dirty="0"/>
              <a:t>TOU? </a:t>
            </a:r>
          </a:p>
          <a:p>
            <a:pPr lvl="1"/>
            <a:r>
              <a:rPr lang="en-US" sz="2600" dirty="0"/>
              <a:t>Easy, but misses daily variations</a:t>
            </a:r>
          </a:p>
          <a:p>
            <a:r>
              <a:rPr lang="en-US" sz="3000" dirty="0"/>
              <a:t>Day-ahead dynamic pricing?</a:t>
            </a:r>
          </a:p>
          <a:p>
            <a:pPr lvl="1"/>
            <a:r>
              <a:rPr lang="en-US" sz="2600" dirty="0"/>
              <a:t>SDG&amp;E pilot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46" y="810498"/>
            <a:ext cx="2707891" cy="185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2895600"/>
            <a:ext cx="8763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and ancillary services are technically proven, but:</a:t>
            </a:r>
          </a:p>
          <a:p>
            <a:pPr lvl="1"/>
            <a:r>
              <a:rPr lang="en-US" dirty="0"/>
              <a:t>Can’t extrapolate value from PJM regulation market</a:t>
            </a:r>
          </a:p>
          <a:p>
            <a:pPr lvl="1"/>
            <a:r>
              <a:rPr lang="en-US" dirty="0"/>
              <a:t>Cost of additional communication layer uncertain</a:t>
            </a:r>
          </a:p>
          <a:p>
            <a:pPr lvl="1"/>
            <a:r>
              <a:rPr lang="en-US" dirty="0"/>
              <a:t>TOU leads to “pre-emptive DR”</a:t>
            </a:r>
          </a:p>
          <a:p>
            <a:r>
              <a:rPr lang="en-US" dirty="0"/>
              <a:t>More EVs make it easier to predict availability</a:t>
            </a:r>
          </a:p>
          <a:p>
            <a:r>
              <a:rPr lang="en-US" dirty="0"/>
              <a:t>Most important issue: the use case</a:t>
            </a:r>
          </a:p>
          <a:p>
            <a:pPr marL="57150" indent="0" algn="ctr">
              <a:buNone/>
            </a:pPr>
            <a:r>
              <a:rPr lang="en-US" sz="5100" dirty="0"/>
              <a:t>What do you want to accomplish?</a:t>
            </a:r>
          </a:p>
        </p:txBody>
      </p:sp>
    </p:spTree>
    <p:extLst>
      <p:ext uri="{BB962C8B-B14F-4D97-AF65-F5344CB8AC3E}">
        <p14:creationId xmlns:p14="http://schemas.microsoft.com/office/powerpoint/2010/main" val="10754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What is the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/>
              <a:t>If grid integration is easy, don’t even need smart charging</a:t>
            </a:r>
          </a:p>
          <a:p>
            <a:r>
              <a:rPr lang="en-US" dirty="0"/>
              <a:t>If grid integration is hard, will have high value for </a:t>
            </a:r>
            <a:r>
              <a:rPr lang="en-US" i="1" dirty="0"/>
              <a:t>both</a:t>
            </a:r>
            <a:r>
              <a:rPr lang="en-US" dirty="0"/>
              <a:t> smart charging and storage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Value shows up in ancillary services prices</a:t>
            </a:r>
          </a:p>
          <a:p>
            <a:pPr marL="0" indent="0" algn="ctr">
              <a:buNone/>
            </a:pPr>
            <a:r>
              <a:rPr lang="en-US" i="1" dirty="0"/>
              <a:t>Options will compete</a:t>
            </a:r>
          </a:p>
          <a:p>
            <a:pPr marL="0" indent="0" algn="ctr">
              <a:buNone/>
            </a:pPr>
            <a:r>
              <a:rPr lang="en-US" i="1" dirty="0"/>
              <a:t>Know what service you are providing</a:t>
            </a:r>
          </a:p>
        </p:txBody>
      </p:sp>
    </p:spTree>
    <p:extLst>
      <p:ext uri="{BB962C8B-B14F-4D97-AF65-F5344CB8AC3E}">
        <p14:creationId xmlns:p14="http://schemas.microsoft.com/office/powerpoint/2010/main" val="28151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When Will We </a:t>
            </a:r>
            <a:r>
              <a:rPr lang="en-US" sz="3600" i="1" dirty="0"/>
              <a:t>Need</a:t>
            </a:r>
            <a:r>
              <a:rPr lang="en-US" sz="3600" dirty="0"/>
              <a:t> Storage for 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/>
              <a:t>Integration cost estimates generally low</a:t>
            </a:r>
          </a:p>
          <a:p>
            <a:pPr lvl="1"/>
            <a:r>
              <a:rPr lang="en-US" dirty="0"/>
              <a:t>Milligan et al. 2011, Mills et al. 2013, Cohen et al. 2015</a:t>
            </a:r>
          </a:p>
          <a:p>
            <a:r>
              <a:rPr lang="en-US" dirty="0"/>
              <a:t>Actual experience: easier than expected </a:t>
            </a:r>
          </a:p>
          <a:p>
            <a:pPr lvl="1"/>
            <a:r>
              <a:rPr lang="en-US" dirty="0"/>
              <a:t>Storage needed at 70-80% of energy from VER?</a:t>
            </a:r>
          </a:p>
          <a:p>
            <a:r>
              <a:rPr lang="en-US" dirty="0"/>
              <a:t>Models of high-RE California future show the state could deploy less storage and more flexible loads to accommodate RE at lower cost</a:t>
            </a:r>
          </a:p>
        </p:txBody>
      </p:sp>
    </p:spTree>
    <p:extLst>
      <p:ext uri="{BB962C8B-B14F-4D97-AF65-F5344CB8AC3E}">
        <p14:creationId xmlns:p14="http://schemas.microsoft.com/office/powerpoint/2010/main" val="28846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Workplace Charging</a:t>
            </a:r>
          </a:p>
          <a:p>
            <a:r>
              <a:rPr lang="en-US" dirty="0"/>
              <a:t>Time-Varying Rates</a:t>
            </a:r>
          </a:p>
          <a:p>
            <a:r>
              <a:rPr lang="en-US" dirty="0"/>
              <a:t>Distribution Benefits</a:t>
            </a:r>
          </a:p>
          <a:p>
            <a:r>
              <a:rPr lang="en-US" dirty="0"/>
              <a:t>Ancillary Services</a:t>
            </a:r>
          </a:p>
          <a:p>
            <a:r>
              <a:rPr lang="en-US" dirty="0"/>
              <a:t>Storage Procurements/Policies and V2G</a:t>
            </a:r>
          </a:p>
          <a:p>
            <a:r>
              <a:rPr lang="en-US" dirty="0"/>
              <a:t>Define “Smart”</a:t>
            </a:r>
          </a:p>
          <a:p>
            <a:r>
              <a:rPr lang="en-US" dirty="0"/>
              <a:t>Pilot Projects</a:t>
            </a:r>
          </a:p>
          <a:p>
            <a:endParaRPr lang="en-US" dirty="0"/>
          </a:p>
          <a:p>
            <a:r>
              <a:rPr lang="en-US" dirty="0"/>
              <a:t>ucsusa.org/</a:t>
            </a:r>
            <a:r>
              <a:rPr lang="en-US" dirty="0" err="1"/>
              <a:t>smartcharging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dirty="0"/>
              <a:t>Grid Modernization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43000"/>
            <a:ext cx="42093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405509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8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875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dirty="0"/>
              <a:t>Game-Changers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824" y="1066800"/>
            <a:ext cx="6732634" cy="5410200"/>
          </a:xfrm>
        </p:spPr>
        <p:txBody>
          <a:bodyPr>
            <a:noAutofit/>
          </a:bodyPr>
          <a:lstStyle/>
          <a:p>
            <a:r>
              <a:rPr lang="en-US" sz="2400" dirty="0"/>
              <a:t>Cheap stationary storage</a:t>
            </a:r>
          </a:p>
          <a:p>
            <a:pPr lvl="1"/>
            <a:r>
              <a:rPr lang="en-US" sz="2000" dirty="0"/>
              <a:t>Unlikely to entirely remove value of “smart charging”</a:t>
            </a:r>
          </a:p>
          <a:p>
            <a:pPr lvl="1"/>
            <a:r>
              <a:rPr lang="en-US" sz="2000" dirty="0"/>
              <a:t>Ancillary market access useful for both flexible loads and storage</a:t>
            </a:r>
          </a:p>
          <a:p>
            <a:pPr lvl="1"/>
            <a:r>
              <a:rPr lang="en-US" sz="2000" dirty="0"/>
              <a:t>Impacts business case for “battery second life”</a:t>
            </a:r>
          </a:p>
          <a:p>
            <a:pPr lvl="2"/>
            <a:r>
              <a:rPr lang="en-US" sz="1800" dirty="0"/>
              <a:t>How much retained value vs. new batteries?</a:t>
            </a:r>
          </a:p>
          <a:p>
            <a:r>
              <a:rPr lang="en-US" sz="2400" dirty="0"/>
              <a:t>Shared autonomous vehicles </a:t>
            </a:r>
          </a:p>
          <a:p>
            <a:pPr lvl="1"/>
            <a:r>
              <a:rPr lang="en-US" sz="2000" dirty="0"/>
              <a:t>Possibly far fewer vehicles on the road</a:t>
            </a:r>
          </a:p>
          <a:p>
            <a:pPr lvl="1"/>
            <a:r>
              <a:rPr lang="en-US" sz="2000" dirty="0"/>
              <a:t>Would want to charge as fast as possible</a:t>
            </a:r>
          </a:p>
          <a:p>
            <a:pPr lvl="1"/>
            <a:r>
              <a:rPr lang="en-US" sz="2000" dirty="0"/>
              <a:t>Home “smart chargers” as stranded assets</a:t>
            </a:r>
          </a:p>
          <a:p>
            <a:r>
              <a:rPr lang="en-US" sz="2400" dirty="0"/>
              <a:t>Dynamic wireless charging?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352800"/>
            <a:ext cx="3267285" cy="17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59" y="1447800"/>
            <a:ext cx="194682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914400"/>
          </a:xfrm>
        </p:spPr>
        <p:txBody>
          <a:bodyPr/>
          <a:lstStyle/>
          <a:p>
            <a:r>
              <a:rPr lang="en-US" sz="4800" dirty="0"/>
              <a:t>EVs on Current Grid </a:t>
            </a:r>
          </a:p>
        </p:txBody>
      </p:sp>
      <p:pic>
        <p:nvPicPr>
          <p:cNvPr id="1026" name="Picture 2" descr="http://blog.ucsusa.org/wp-content/uploads/2014-map_blog_5.19-1024x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2" y="914400"/>
            <a:ext cx="781329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13756"/>
            <a:ext cx="8670310" cy="762000"/>
          </a:xfrm>
        </p:spPr>
        <p:txBody>
          <a:bodyPr>
            <a:normAutofit/>
          </a:bodyPr>
          <a:lstStyle/>
          <a:p>
            <a:r>
              <a:rPr lang="en-US" dirty="0"/>
              <a:t>The Potential of Smart 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297" y="1116282"/>
            <a:ext cx="8610600" cy="1322119"/>
          </a:xfrm>
        </p:spPr>
        <p:txBody>
          <a:bodyPr numCol="2">
            <a:normAutofit/>
          </a:bodyPr>
          <a:lstStyle/>
          <a:p>
            <a:r>
              <a:rPr lang="en-US" sz="2400" dirty="0"/>
              <a:t>100% EVs?</a:t>
            </a:r>
          </a:p>
          <a:p>
            <a:pPr lvl="1"/>
            <a:r>
              <a:rPr lang="en-US" sz="2000" dirty="0"/>
              <a:t>~3 Trillion VMT </a:t>
            </a:r>
          </a:p>
          <a:p>
            <a:pPr lvl="1"/>
            <a:r>
              <a:rPr lang="en-US" sz="2000" dirty="0"/>
              <a:t>~1000 </a:t>
            </a:r>
            <a:r>
              <a:rPr lang="en-US" sz="2000" dirty="0" err="1"/>
              <a:t>TWh</a:t>
            </a:r>
            <a:r>
              <a:rPr lang="en-US" sz="2000" dirty="0"/>
              <a:t> (25% increase)</a:t>
            </a:r>
            <a:endParaRPr lang="en-US" sz="2400" dirty="0"/>
          </a:p>
          <a:p>
            <a:r>
              <a:rPr lang="en-US" sz="2400" dirty="0"/>
              <a:t>Wind and solar</a:t>
            </a:r>
          </a:p>
          <a:p>
            <a:pPr lvl="1"/>
            <a:r>
              <a:rPr lang="en-US" sz="2000" dirty="0"/>
              <a:t>Not dispatchable </a:t>
            </a:r>
          </a:p>
          <a:p>
            <a:pPr lvl="1"/>
            <a:r>
              <a:rPr lang="en-US" sz="2000" dirty="0"/>
              <a:t>Rapid growth 2000-2016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2380"/>
              </p:ext>
            </p:extLst>
          </p:nvPr>
        </p:nvGraphicFramePr>
        <p:xfrm>
          <a:off x="6019800" y="2362201"/>
          <a:ext cx="4495800" cy="40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307879"/>
              </p:ext>
            </p:extLst>
          </p:nvPr>
        </p:nvGraphicFramePr>
        <p:xfrm>
          <a:off x="1676400" y="2362200"/>
          <a:ext cx="4419600" cy="40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1" y="6397109"/>
            <a:ext cx="16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AWEA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750" y="63992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SEIA</a:t>
            </a:r>
          </a:p>
        </p:txBody>
      </p:sp>
    </p:spTree>
    <p:extLst>
      <p:ext uri="{BB962C8B-B14F-4D97-AF65-F5344CB8AC3E}">
        <p14:creationId xmlns:p14="http://schemas.microsoft.com/office/powerpoint/2010/main" val="36504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914400"/>
          </a:xfrm>
        </p:spPr>
        <p:txBody>
          <a:bodyPr/>
          <a:lstStyle/>
          <a:p>
            <a:r>
              <a:rPr lang="en-US" sz="4800" dirty="0"/>
              <a:t>Vehicle-Grid Integration (VGI)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Reduce EVs’ own impact on the grid</a:t>
            </a:r>
          </a:p>
          <a:p>
            <a:pPr marL="40005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Possibly help with other grid conditions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Hourly Variability of Solar</a:t>
            </a:r>
            <a:br>
              <a:rPr lang="en-US" dirty="0"/>
            </a:br>
            <a:r>
              <a:rPr lang="en-US" dirty="0"/>
              <a:t>March 31, 2017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38305693"/>
              </p:ext>
            </p:extLst>
          </p:nvPr>
        </p:nvGraphicFramePr>
        <p:xfrm>
          <a:off x="1752600" y="12954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45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Impacts of Increasing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Non-dispatchable</a:t>
            </a:r>
          </a:p>
          <a:p>
            <a:r>
              <a:rPr lang="en-US" dirty="0"/>
              <a:t>Requires aligning supply and demand</a:t>
            </a:r>
          </a:p>
          <a:p>
            <a:pPr lvl="1"/>
            <a:r>
              <a:rPr lang="en-US" dirty="0"/>
              <a:t>Hourly (load shifting) and minute-to-minute</a:t>
            </a:r>
          </a:p>
          <a:p>
            <a:pPr lvl="1"/>
            <a:r>
              <a:rPr lang="en-US" dirty="0"/>
              <a:t>Ancillary services (e.g. regulation up/down)</a:t>
            </a:r>
          </a:p>
          <a:p>
            <a:r>
              <a:rPr lang="en-US" dirty="0"/>
              <a:t>Potential solutions </a:t>
            </a:r>
            <a:r>
              <a:rPr lang="en-US" u="sng" dirty="0"/>
              <a:t>compete on price</a:t>
            </a:r>
          </a:p>
          <a:p>
            <a:pPr lvl="1"/>
            <a:r>
              <a:rPr lang="en-US" dirty="0"/>
              <a:t>Imports/exports</a:t>
            </a:r>
          </a:p>
          <a:p>
            <a:pPr lvl="1"/>
            <a:r>
              <a:rPr lang="en-US" dirty="0"/>
              <a:t>Generator flexibility</a:t>
            </a:r>
          </a:p>
          <a:p>
            <a:pPr lvl="1"/>
            <a:r>
              <a:rPr lang="en-US" dirty="0"/>
              <a:t>Stationary storage</a:t>
            </a:r>
          </a:p>
          <a:p>
            <a:pPr lvl="1"/>
            <a:r>
              <a:rPr lang="en-US" dirty="0"/>
              <a:t>Demand flexibility (EVs, AC, water heaters)</a:t>
            </a:r>
          </a:p>
          <a:p>
            <a:r>
              <a:rPr lang="en-US" i="1" dirty="0"/>
              <a:t>Smart charging might not earn much revenue if high levels of PV are very easy to integrate</a:t>
            </a:r>
          </a:p>
        </p:txBody>
      </p:sp>
    </p:spTree>
    <p:extLst>
      <p:ext uri="{BB962C8B-B14F-4D97-AF65-F5344CB8AC3E}">
        <p14:creationId xmlns:p14="http://schemas.microsoft.com/office/powerpoint/2010/main" val="26100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914400"/>
          </a:xfrm>
        </p:spPr>
        <p:txBody>
          <a:bodyPr>
            <a:normAutofit/>
          </a:bodyPr>
          <a:lstStyle/>
          <a:p>
            <a:r>
              <a:rPr lang="en-US" sz="4800" dirty="0"/>
              <a:t>Types of VGI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85344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“Smart Charging”</a:t>
            </a:r>
          </a:p>
          <a:p>
            <a:pPr lvl="1"/>
            <a:r>
              <a:rPr lang="en-US" dirty="0"/>
              <a:t>Time of Use rates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Short-term ancillary services 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Frequency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V2G</a:t>
            </a:r>
          </a:p>
          <a:p>
            <a:pPr lvl="1"/>
            <a:r>
              <a:rPr lang="en-US" dirty="0"/>
              <a:t>Energy storage</a:t>
            </a:r>
          </a:p>
          <a:p>
            <a:pPr lvl="1"/>
            <a:r>
              <a:rPr lang="en-US" dirty="0"/>
              <a:t>Concerns: Interconnection, Battery degradation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V2H or V2B</a:t>
            </a:r>
          </a:p>
          <a:p>
            <a:pPr lvl="1"/>
            <a:r>
              <a:rPr lang="en-US" dirty="0"/>
              <a:t>Backup power when islanded</a:t>
            </a:r>
          </a:p>
        </p:txBody>
      </p:sp>
    </p:spTree>
    <p:extLst>
      <p:ext uri="{BB962C8B-B14F-4D97-AF65-F5344CB8AC3E}">
        <p14:creationId xmlns:p14="http://schemas.microsoft.com/office/powerpoint/2010/main" val="8739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dirty="0"/>
              <a:t>Convening the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762001"/>
            <a:ext cx="8746497" cy="5287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3534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004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99" y="1018749"/>
            <a:ext cx="2819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8142</TotalTime>
  <Words>928</Words>
  <Application>Microsoft Office PowerPoint</Application>
  <PresentationFormat>Widescreen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Improving Integration of Renewable Generation and Electric Vehicles</vt:lpstr>
      <vt:lpstr>Research Question</vt:lpstr>
      <vt:lpstr>EVs on Current Grid </vt:lpstr>
      <vt:lpstr>The Potential of Smart Charging</vt:lpstr>
      <vt:lpstr>Vehicle-Grid Integration (VGI)</vt:lpstr>
      <vt:lpstr>Hourly Variability of Solar March 31, 2017</vt:lpstr>
      <vt:lpstr>Impacts of Increasing Solar</vt:lpstr>
      <vt:lpstr>Types of VGI</vt:lpstr>
      <vt:lpstr>Convening the Experts</vt:lpstr>
      <vt:lpstr>~200 Attendees</vt:lpstr>
      <vt:lpstr>Modeling</vt:lpstr>
      <vt:lpstr>Findings</vt:lpstr>
      <vt:lpstr>Pilot Projects</vt:lpstr>
      <vt:lpstr>Pilot Projects</vt:lpstr>
      <vt:lpstr>Pilot Projects</vt:lpstr>
      <vt:lpstr>Pilot Projects</vt:lpstr>
      <vt:lpstr>Other Concepts</vt:lpstr>
      <vt:lpstr>Obstacle: Rules and Standards</vt:lpstr>
      <vt:lpstr>Obstacle: Technical Issues</vt:lpstr>
      <vt:lpstr>Obstacle: Value Proposition</vt:lpstr>
      <vt:lpstr>What is the Value?</vt:lpstr>
      <vt:lpstr>When Will We Need Storage for VER?</vt:lpstr>
      <vt:lpstr>Recommendations</vt:lpstr>
      <vt:lpstr>Grid Modernization</vt:lpstr>
      <vt:lpstr>Game-Changers</vt:lpstr>
    </vt:vector>
  </TitlesOfParts>
  <Company>Union of Concerned Scientists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Kendall Fellowship: Improving Integration of Renewable Generation and Electric Vehicles</dc:title>
  <dc:creator>Peter O'Connor</dc:creator>
  <cp:lastModifiedBy>Bernard King</cp:lastModifiedBy>
  <cp:revision>171</cp:revision>
  <cp:lastPrinted>2017-02-10T20:29:35Z</cp:lastPrinted>
  <dcterms:created xsi:type="dcterms:W3CDTF">2015-08-27T13:57:07Z</dcterms:created>
  <dcterms:modified xsi:type="dcterms:W3CDTF">2017-11-16T20:58:26Z</dcterms:modified>
</cp:coreProperties>
</file>