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302" r:id="rId3"/>
    <p:sldId id="292" r:id="rId4"/>
    <p:sldId id="303" r:id="rId5"/>
    <p:sldId id="295" r:id="rId6"/>
    <p:sldId id="288" r:id="rId7"/>
    <p:sldId id="297" r:id="rId8"/>
    <p:sldId id="304" r:id="rId9"/>
    <p:sldId id="305" r:id="rId10"/>
    <p:sldId id="301" r:id="rId11"/>
    <p:sldId id="299" r:id="rId12"/>
    <p:sldId id="300" r:id="rId13"/>
    <p:sldId id="309" r:id="rId14"/>
    <p:sldId id="308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7736"/>
    <a:srgbClr val="9EBA7A"/>
    <a:srgbClr val="84B740"/>
    <a:srgbClr val="ADCC81"/>
    <a:srgbClr val="202619"/>
    <a:srgbClr val="73993E"/>
    <a:srgbClr val="618A1F"/>
    <a:srgbClr val="73AC28"/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9"/>
    <p:restoredTop sz="75915" autoAdjust="0"/>
  </p:normalViewPr>
  <p:slideViewPr>
    <p:cSldViewPr snapToGrid="0" snapToObjects="1">
      <p:cViewPr>
        <p:scale>
          <a:sx n="100" d="100"/>
          <a:sy n="100" d="100"/>
        </p:scale>
        <p:origin x="1608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C2FC1-FDAD-AA42-ADF9-14E0BBBA7CF3}" type="doc">
      <dgm:prSet loTypeId="urn:microsoft.com/office/officeart/2005/8/layout/vList2" loCatId="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FA1F256-B38D-0046-8C60-4C985B03ED0E}">
      <dgm:prSet phldrT="[Text]" custT="1"/>
      <dgm:spPr>
        <a:solidFill>
          <a:srgbClr val="9EBA7A"/>
        </a:solidFill>
      </dgm:spPr>
      <dgm:t>
        <a:bodyPr/>
        <a:lstStyle/>
        <a:p>
          <a:r>
            <a:rPr lang="en-US" sz="3200" dirty="0" smtClean="0"/>
            <a:t>Energy Information Administration (EIA)</a:t>
          </a:r>
          <a:endParaRPr lang="en-US" sz="3200" dirty="0"/>
        </a:p>
      </dgm:t>
    </dgm:pt>
    <dgm:pt modelId="{66B14C4B-088D-C340-9F5A-B9D92334F4E6}" type="parTrans" cxnId="{A16E26DC-772D-FA46-A0EB-C755410DB3CA}">
      <dgm:prSet/>
      <dgm:spPr/>
      <dgm:t>
        <a:bodyPr/>
        <a:lstStyle/>
        <a:p>
          <a:endParaRPr lang="en-US"/>
        </a:p>
      </dgm:t>
    </dgm:pt>
    <dgm:pt modelId="{6EC4BB85-FE7B-9340-B6A6-F3F85133FE34}" type="sibTrans" cxnId="{A16E26DC-772D-FA46-A0EB-C755410DB3CA}">
      <dgm:prSet/>
      <dgm:spPr/>
      <dgm:t>
        <a:bodyPr/>
        <a:lstStyle/>
        <a:p>
          <a:endParaRPr lang="en-US"/>
        </a:p>
      </dgm:t>
    </dgm:pt>
    <dgm:pt modelId="{5050FDF5-A8BA-F24B-A43F-FD7059A557B2}">
      <dgm:prSet phldrT="[Text]" custT="1"/>
      <dgm:spPr/>
      <dgm:t>
        <a:bodyPr/>
        <a:lstStyle/>
        <a:p>
          <a:r>
            <a:rPr lang="en-US" sz="2400" dirty="0" smtClean="0"/>
            <a:t>Current EIA estimates for PEV growth</a:t>
          </a:r>
          <a:endParaRPr lang="en-US" sz="2400" dirty="0"/>
        </a:p>
      </dgm:t>
    </dgm:pt>
    <dgm:pt modelId="{772F0C4C-8E47-684B-87F0-94B21780B4ED}" type="parTrans" cxnId="{73978C6B-16F2-2C4B-ACD4-76E06FBF800D}">
      <dgm:prSet/>
      <dgm:spPr/>
      <dgm:t>
        <a:bodyPr/>
        <a:lstStyle/>
        <a:p>
          <a:endParaRPr lang="en-US"/>
        </a:p>
      </dgm:t>
    </dgm:pt>
    <dgm:pt modelId="{137A481B-2CAB-9E4B-B029-E6C5060CA52C}" type="sibTrans" cxnId="{73978C6B-16F2-2C4B-ACD4-76E06FBF800D}">
      <dgm:prSet/>
      <dgm:spPr/>
      <dgm:t>
        <a:bodyPr/>
        <a:lstStyle/>
        <a:p>
          <a:endParaRPr lang="en-US"/>
        </a:p>
      </dgm:t>
    </dgm:pt>
    <dgm:pt modelId="{A0834F70-AC30-4C4B-95A3-07490AD9DC97}">
      <dgm:prSet phldrT="[Text]" custT="1"/>
      <dgm:spPr>
        <a:solidFill>
          <a:srgbClr val="547736"/>
        </a:solidFill>
      </dgm:spPr>
      <dgm:t>
        <a:bodyPr/>
        <a:lstStyle/>
        <a:p>
          <a:r>
            <a:rPr lang="en-US" sz="3200" dirty="0" smtClean="0"/>
            <a:t>80 x 50</a:t>
          </a:r>
          <a:endParaRPr lang="en-US" sz="3200" dirty="0"/>
        </a:p>
      </dgm:t>
    </dgm:pt>
    <dgm:pt modelId="{A70542D3-9394-0940-B91E-A3B787869BA8}" type="parTrans" cxnId="{46837E91-9EDE-E14B-B0C8-287A667BBC0F}">
      <dgm:prSet/>
      <dgm:spPr/>
      <dgm:t>
        <a:bodyPr/>
        <a:lstStyle/>
        <a:p>
          <a:endParaRPr lang="en-US"/>
        </a:p>
      </dgm:t>
    </dgm:pt>
    <dgm:pt modelId="{919BCB72-8DB8-8741-8941-B93D445EEFB1}" type="sibTrans" cxnId="{46837E91-9EDE-E14B-B0C8-287A667BBC0F}">
      <dgm:prSet/>
      <dgm:spPr/>
      <dgm:t>
        <a:bodyPr/>
        <a:lstStyle/>
        <a:p>
          <a:endParaRPr lang="en-US"/>
        </a:p>
      </dgm:t>
    </dgm:pt>
    <dgm:pt modelId="{FB0E7DDE-8508-8D4E-AB8E-6A84D18C3E56}">
      <dgm:prSet phldrT="[Text]" custT="1"/>
      <dgm:spPr/>
      <dgm:t>
        <a:bodyPr/>
        <a:lstStyle/>
        <a:p>
          <a:r>
            <a:rPr lang="en-US" sz="2400" dirty="0" smtClean="0"/>
            <a:t>For an 80% reduction in light-duty fleet GHG emissions by 2050</a:t>
          </a:r>
          <a:endParaRPr lang="en-US" sz="2400" dirty="0"/>
        </a:p>
      </dgm:t>
    </dgm:pt>
    <dgm:pt modelId="{D7AEE41C-A487-6145-9F39-A25E1109351F}" type="parTrans" cxnId="{DF665206-F43E-E240-9681-1D6738E433D9}">
      <dgm:prSet/>
      <dgm:spPr/>
      <dgm:t>
        <a:bodyPr/>
        <a:lstStyle/>
        <a:p>
          <a:endParaRPr lang="en-US"/>
        </a:p>
      </dgm:t>
    </dgm:pt>
    <dgm:pt modelId="{056D9EE2-78AB-624E-9D04-B8A125988CF2}" type="sibTrans" cxnId="{DF665206-F43E-E240-9681-1D6738E433D9}">
      <dgm:prSet/>
      <dgm:spPr/>
      <dgm:t>
        <a:bodyPr/>
        <a:lstStyle/>
        <a:p>
          <a:endParaRPr lang="en-US"/>
        </a:p>
      </dgm:t>
    </dgm:pt>
    <dgm:pt modelId="{69FD7088-B3F0-C34D-9B23-828A68E4543C}">
      <dgm:prSet phldrT="[Text]" custT="1"/>
      <dgm:spPr/>
      <dgm:t>
        <a:bodyPr/>
        <a:lstStyle/>
        <a:p>
          <a:r>
            <a:rPr lang="en-US" sz="2400" dirty="0" smtClean="0"/>
            <a:t>2.8% by 2025 &amp; 6.1% by 2035</a:t>
          </a:r>
          <a:endParaRPr lang="en-US" sz="2400" dirty="0"/>
        </a:p>
      </dgm:t>
    </dgm:pt>
    <dgm:pt modelId="{05C92389-49E3-1A4A-917A-2681056948C9}" type="parTrans" cxnId="{3D643C69-8B16-284D-B1D9-68D8B6D6D022}">
      <dgm:prSet/>
      <dgm:spPr/>
      <dgm:t>
        <a:bodyPr/>
        <a:lstStyle/>
        <a:p>
          <a:endParaRPr lang="en-US"/>
        </a:p>
      </dgm:t>
    </dgm:pt>
    <dgm:pt modelId="{5D93BF66-101D-AF4E-A342-D107A5D52B43}" type="sibTrans" cxnId="{3D643C69-8B16-284D-B1D9-68D8B6D6D022}">
      <dgm:prSet/>
      <dgm:spPr/>
      <dgm:t>
        <a:bodyPr/>
        <a:lstStyle/>
        <a:p>
          <a:endParaRPr lang="en-US"/>
        </a:p>
      </dgm:t>
    </dgm:pt>
    <dgm:pt modelId="{FE470C08-5B1D-BD4F-88E1-99ADCF37552C}">
      <dgm:prSet phldrT="[Text]" custT="1"/>
      <dgm:spPr/>
      <dgm:t>
        <a:bodyPr/>
        <a:lstStyle/>
        <a:p>
          <a:r>
            <a:rPr lang="en-US" sz="2400" dirty="0" smtClean="0"/>
            <a:t>80-97% LDVs by 2050</a:t>
          </a:r>
          <a:endParaRPr lang="en-US" sz="2400" dirty="0"/>
        </a:p>
      </dgm:t>
    </dgm:pt>
    <dgm:pt modelId="{43FDE06A-8D4E-E048-9211-088BF05BB06D}" type="parTrans" cxnId="{E1AF45B7-6506-6445-A973-8DD1ADFB51B4}">
      <dgm:prSet/>
      <dgm:spPr/>
      <dgm:t>
        <a:bodyPr/>
        <a:lstStyle/>
        <a:p>
          <a:endParaRPr lang="en-US"/>
        </a:p>
      </dgm:t>
    </dgm:pt>
    <dgm:pt modelId="{0953C11E-8CE5-5E42-B92B-52F5CD45AD43}" type="sibTrans" cxnId="{E1AF45B7-6506-6445-A973-8DD1ADFB51B4}">
      <dgm:prSet/>
      <dgm:spPr/>
      <dgm:t>
        <a:bodyPr/>
        <a:lstStyle/>
        <a:p>
          <a:endParaRPr lang="en-US"/>
        </a:p>
      </dgm:t>
    </dgm:pt>
    <dgm:pt modelId="{195BAB95-E02B-6B44-90DC-1FAF64B8B85E}" type="pres">
      <dgm:prSet presAssocID="{A33C2FC1-FDAD-AA42-ADF9-14E0BBBA7C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1948CC-7232-3B4B-8914-88E13F67CBFD}" type="pres">
      <dgm:prSet presAssocID="{FFA1F256-B38D-0046-8C60-4C985B03ED0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6A3DC-9915-4F45-94B7-EF127FECF693}" type="pres">
      <dgm:prSet presAssocID="{FFA1F256-B38D-0046-8C60-4C985B03ED0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6F3B3-611B-5943-8576-6CD6981F0E71}" type="pres">
      <dgm:prSet presAssocID="{A0834F70-AC30-4C4B-95A3-07490AD9DC9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A9625-EF93-004B-91A8-C3C8F3978B50}" type="pres">
      <dgm:prSet presAssocID="{A0834F70-AC30-4C4B-95A3-07490AD9DC9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22B69B-150E-924A-9CB0-3384A0FB5AF6}" type="presOf" srcId="{A33C2FC1-FDAD-AA42-ADF9-14E0BBBA7CF3}" destId="{195BAB95-E02B-6B44-90DC-1FAF64B8B85E}" srcOrd="0" destOrd="0" presId="urn:microsoft.com/office/officeart/2005/8/layout/vList2"/>
    <dgm:cxn modelId="{DF665206-F43E-E240-9681-1D6738E433D9}" srcId="{A0834F70-AC30-4C4B-95A3-07490AD9DC97}" destId="{FB0E7DDE-8508-8D4E-AB8E-6A84D18C3E56}" srcOrd="0" destOrd="0" parTransId="{D7AEE41C-A487-6145-9F39-A25E1109351F}" sibTransId="{056D9EE2-78AB-624E-9D04-B8A125988CF2}"/>
    <dgm:cxn modelId="{E1AF45B7-6506-6445-A973-8DD1ADFB51B4}" srcId="{A0834F70-AC30-4C4B-95A3-07490AD9DC97}" destId="{FE470C08-5B1D-BD4F-88E1-99ADCF37552C}" srcOrd="1" destOrd="0" parTransId="{43FDE06A-8D4E-E048-9211-088BF05BB06D}" sibTransId="{0953C11E-8CE5-5E42-B92B-52F5CD45AD43}"/>
    <dgm:cxn modelId="{0923B5BB-0101-B14E-8CA3-5C518E28C767}" type="presOf" srcId="{FB0E7DDE-8508-8D4E-AB8E-6A84D18C3E56}" destId="{A4AA9625-EF93-004B-91A8-C3C8F3978B50}" srcOrd="0" destOrd="0" presId="urn:microsoft.com/office/officeart/2005/8/layout/vList2"/>
    <dgm:cxn modelId="{F14279D1-ABEB-364E-9463-747E7C5F5765}" type="presOf" srcId="{FE470C08-5B1D-BD4F-88E1-99ADCF37552C}" destId="{A4AA9625-EF93-004B-91A8-C3C8F3978B50}" srcOrd="0" destOrd="1" presId="urn:microsoft.com/office/officeart/2005/8/layout/vList2"/>
    <dgm:cxn modelId="{3D643C69-8B16-284D-B1D9-68D8B6D6D022}" srcId="{FFA1F256-B38D-0046-8C60-4C985B03ED0E}" destId="{69FD7088-B3F0-C34D-9B23-828A68E4543C}" srcOrd="1" destOrd="0" parTransId="{05C92389-49E3-1A4A-917A-2681056948C9}" sibTransId="{5D93BF66-101D-AF4E-A342-D107A5D52B43}"/>
    <dgm:cxn modelId="{73978C6B-16F2-2C4B-ACD4-76E06FBF800D}" srcId="{FFA1F256-B38D-0046-8C60-4C985B03ED0E}" destId="{5050FDF5-A8BA-F24B-A43F-FD7059A557B2}" srcOrd="0" destOrd="0" parTransId="{772F0C4C-8E47-684B-87F0-94B21780B4ED}" sibTransId="{137A481B-2CAB-9E4B-B029-E6C5060CA52C}"/>
    <dgm:cxn modelId="{A16E26DC-772D-FA46-A0EB-C755410DB3CA}" srcId="{A33C2FC1-FDAD-AA42-ADF9-14E0BBBA7CF3}" destId="{FFA1F256-B38D-0046-8C60-4C985B03ED0E}" srcOrd="0" destOrd="0" parTransId="{66B14C4B-088D-C340-9F5A-B9D92334F4E6}" sibTransId="{6EC4BB85-FE7B-9340-B6A6-F3F85133FE34}"/>
    <dgm:cxn modelId="{6A2AA609-2A44-1341-93E9-B1B60D926A60}" type="presOf" srcId="{69FD7088-B3F0-C34D-9B23-828A68E4543C}" destId="{F746A3DC-9915-4F45-94B7-EF127FECF693}" srcOrd="0" destOrd="1" presId="urn:microsoft.com/office/officeart/2005/8/layout/vList2"/>
    <dgm:cxn modelId="{46837E91-9EDE-E14B-B0C8-287A667BBC0F}" srcId="{A33C2FC1-FDAD-AA42-ADF9-14E0BBBA7CF3}" destId="{A0834F70-AC30-4C4B-95A3-07490AD9DC97}" srcOrd="1" destOrd="0" parTransId="{A70542D3-9394-0940-B91E-A3B787869BA8}" sibTransId="{919BCB72-8DB8-8741-8941-B93D445EEFB1}"/>
    <dgm:cxn modelId="{9D3E5024-FC5A-CD4A-854D-A7169574513C}" type="presOf" srcId="{A0834F70-AC30-4C4B-95A3-07490AD9DC97}" destId="{2C26F3B3-611B-5943-8576-6CD6981F0E71}" srcOrd="0" destOrd="0" presId="urn:microsoft.com/office/officeart/2005/8/layout/vList2"/>
    <dgm:cxn modelId="{0D589148-628B-D543-A019-EDA7F240B099}" type="presOf" srcId="{FFA1F256-B38D-0046-8C60-4C985B03ED0E}" destId="{B11948CC-7232-3B4B-8914-88E13F67CBFD}" srcOrd="0" destOrd="0" presId="urn:microsoft.com/office/officeart/2005/8/layout/vList2"/>
    <dgm:cxn modelId="{B9C97905-7FE4-2741-A49D-015D198F21B3}" type="presOf" srcId="{5050FDF5-A8BA-F24B-A43F-FD7059A557B2}" destId="{F746A3DC-9915-4F45-94B7-EF127FECF693}" srcOrd="0" destOrd="0" presId="urn:microsoft.com/office/officeart/2005/8/layout/vList2"/>
    <dgm:cxn modelId="{0A28DCDB-0DC5-7E48-9A91-6B9AD699B530}" type="presParOf" srcId="{195BAB95-E02B-6B44-90DC-1FAF64B8B85E}" destId="{B11948CC-7232-3B4B-8914-88E13F67CBFD}" srcOrd="0" destOrd="0" presId="urn:microsoft.com/office/officeart/2005/8/layout/vList2"/>
    <dgm:cxn modelId="{DD07AFC8-A714-A74B-A0EA-4A6ADC0B8390}" type="presParOf" srcId="{195BAB95-E02B-6B44-90DC-1FAF64B8B85E}" destId="{F746A3DC-9915-4F45-94B7-EF127FECF693}" srcOrd="1" destOrd="0" presId="urn:microsoft.com/office/officeart/2005/8/layout/vList2"/>
    <dgm:cxn modelId="{30735597-ADAF-3D4B-8690-7FB7F3682138}" type="presParOf" srcId="{195BAB95-E02B-6B44-90DC-1FAF64B8B85E}" destId="{2C26F3B3-611B-5943-8576-6CD6981F0E71}" srcOrd="2" destOrd="0" presId="urn:microsoft.com/office/officeart/2005/8/layout/vList2"/>
    <dgm:cxn modelId="{505BEBC9-F9E7-DC49-B3E5-0D5C89AF7461}" type="presParOf" srcId="{195BAB95-E02B-6B44-90DC-1FAF64B8B85E}" destId="{A4AA9625-EF93-004B-91A8-C3C8F3978B5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948CC-7232-3B4B-8914-88E13F67CBFD}">
      <dsp:nvSpPr>
        <dsp:cNvPr id="0" name=""/>
        <dsp:cNvSpPr/>
      </dsp:nvSpPr>
      <dsp:spPr>
        <a:xfrm>
          <a:off x="0" y="5185"/>
          <a:ext cx="6994967" cy="1048320"/>
        </a:xfrm>
        <a:prstGeom prst="roundRect">
          <a:avLst/>
        </a:prstGeom>
        <a:solidFill>
          <a:srgbClr val="9EBA7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Energy Information Administration (EIA)</a:t>
          </a:r>
          <a:endParaRPr lang="en-US" sz="3200" kern="1200" dirty="0"/>
        </a:p>
      </dsp:txBody>
      <dsp:txXfrm>
        <a:off x="51175" y="56360"/>
        <a:ext cx="6892617" cy="945970"/>
      </dsp:txXfrm>
    </dsp:sp>
    <dsp:sp modelId="{F746A3DC-9915-4F45-94B7-EF127FECF693}">
      <dsp:nvSpPr>
        <dsp:cNvPr id="0" name=""/>
        <dsp:cNvSpPr/>
      </dsp:nvSpPr>
      <dsp:spPr>
        <a:xfrm>
          <a:off x="0" y="1053506"/>
          <a:ext cx="6994967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0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smtClean="0"/>
            <a:t>Current EIA estimates for PEV growth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smtClean="0"/>
            <a:t>2.8% by 2025 &amp; 6.1% by 2035</a:t>
          </a:r>
          <a:endParaRPr lang="en-US" sz="2400" kern="1200" dirty="0"/>
        </a:p>
      </dsp:txBody>
      <dsp:txXfrm>
        <a:off x="0" y="1053506"/>
        <a:ext cx="6994967" cy="927360"/>
      </dsp:txXfrm>
    </dsp:sp>
    <dsp:sp modelId="{2C26F3B3-611B-5943-8576-6CD6981F0E71}">
      <dsp:nvSpPr>
        <dsp:cNvPr id="0" name=""/>
        <dsp:cNvSpPr/>
      </dsp:nvSpPr>
      <dsp:spPr>
        <a:xfrm>
          <a:off x="0" y="1980866"/>
          <a:ext cx="6994967" cy="1048320"/>
        </a:xfrm>
        <a:prstGeom prst="roundRect">
          <a:avLst/>
        </a:prstGeom>
        <a:solidFill>
          <a:srgbClr val="54773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80 x 50</a:t>
          </a:r>
          <a:endParaRPr lang="en-US" sz="3200" kern="1200" dirty="0"/>
        </a:p>
      </dsp:txBody>
      <dsp:txXfrm>
        <a:off x="51175" y="2032041"/>
        <a:ext cx="6892617" cy="945970"/>
      </dsp:txXfrm>
    </dsp:sp>
    <dsp:sp modelId="{A4AA9625-EF93-004B-91A8-C3C8F3978B50}">
      <dsp:nvSpPr>
        <dsp:cNvPr id="0" name=""/>
        <dsp:cNvSpPr/>
      </dsp:nvSpPr>
      <dsp:spPr>
        <a:xfrm>
          <a:off x="0" y="3029186"/>
          <a:ext cx="6994967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0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smtClean="0"/>
            <a:t>For an 80% reduction in light-duty fleet GHG emissions by 2050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smtClean="0"/>
            <a:t>80-97% LDVs by 2050</a:t>
          </a:r>
          <a:endParaRPr lang="en-US" sz="2400" kern="1200" dirty="0"/>
        </a:p>
      </dsp:txBody>
      <dsp:txXfrm>
        <a:off x="0" y="3029186"/>
        <a:ext cx="6994967" cy="115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01EF8-1B51-5448-A486-7FDE0555766B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10DD4-3830-5941-82C7-3EB380E6A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2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4D6E8-6FD1-7842-B1B6-E59996DDA81F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6C447-DDE8-F64D-9EAA-A89C3876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81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447-DDE8-F64D-9EAA-A89C38762E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5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447-DDE8-F64D-9EAA-A89C38762E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447-DDE8-F64D-9EAA-A89C38762E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0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447-DDE8-F64D-9EAA-A89C38762E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28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447-DDE8-F64D-9EAA-A89C38762E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96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447-DDE8-F64D-9EAA-A89C38762E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8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447-DDE8-F64D-9EAA-A89C38762E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447-DDE8-F64D-9EAA-A89C38762E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7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447-DDE8-F64D-9EAA-A89C38762E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5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447-DDE8-F64D-9EAA-A89C38762E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447-DDE8-F64D-9EAA-A89C38762E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80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447-DDE8-F64D-9EAA-A89C38762E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3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447-DDE8-F64D-9EAA-A89C38762E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7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447-DDE8-F64D-9EAA-A89C38762E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res-logo-4C-T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5" y="293601"/>
            <a:ext cx="3186151" cy="96683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964" y="6662741"/>
            <a:ext cx="9158944" cy="195259"/>
          </a:xfrm>
          <a:prstGeom prst="rect">
            <a:avLst/>
          </a:prstGeom>
          <a:solidFill>
            <a:srgbClr val="73AC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ctrTitle"/>
          </p:nvPr>
        </p:nvSpPr>
        <p:spPr>
          <a:xfrm>
            <a:off x="671369" y="2037816"/>
            <a:ext cx="7772400" cy="2470683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Tofino Light"/>
                <a:cs typeface="Tofino Light"/>
              </a:rPr>
              <a:t>Title Here</a:t>
            </a:r>
            <a:endParaRPr lang="en-US" sz="6000" dirty="0">
              <a:latin typeface="Tofino Light"/>
              <a:cs typeface="Tofino Light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72576" y="4856504"/>
            <a:ext cx="2466585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Tofino Light"/>
                <a:cs typeface="Tofino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329387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20164" y="1420814"/>
            <a:ext cx="2057400" cy="443497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2437871" y="1420813"/>
            <a:ext cx="2057400" cy="443497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648729" y="1420813"/>
            <a:ext cx="2057400" cy="443497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18"/>
          <p:cNvSpPr>
            <a:spLocks noGrp="1"/>
          </p:cNvSpPr>
          <p:nvPr>
            <p:ph sz="quarter" idx="19"/>
          </p:nvPr>
        </p:nvSpPr>
        <p:spPr>
          <a:xfrm>
            <a:off x="227013" y="2016125"/>
            <a:ext cx="2057400" cy="4386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20"/>
          </p:nvPr>
        </p:nvSpPr>
        <p:spPr>
          <a:xfrm>
            <a:off x="2437871" y="2016125"/>
            <a:ext cx="2057400" cy="43862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21"/>
          </p:nvPr>
        </p:nvSpPr>
        <p:spPr>
          <a:xfrm>
            <a:off x="4648729" y="2016125"/>
            <a:ext cx="2057400" cy="43862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21"/>
          <p:cNvSpPr>
            <a:spLocks noGrp="1"/>
          </p:cNvSpPr>
          <p:nvPr>
            <p:ph sz="quarter" idx="22"/>
          </p:nvPr>
        </p:nvSpPr>
        <p:spPr>
          <a:xfrm>
            <a:off x="6859588" y="2016125"/>
            <a:ext cx="2057400" cy="438626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3"/>
          </p:nvPr>
        </p:nvSpPr>
        <p:spPr>
          <a:xfrm>
            <a:off x="6859588" y="1420813"/>
            <a:ext cx="2057400" cy="44349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4548" y="5836162"/>
            <a:ext cx="620083" cy="61140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2964" y="6662741"/>
            <a:ext cx="9158944" cy="195259"/>
          </a:xfrm>
          <a:prstGeom prst="rect">
            <a:avLst/>
          </a:prstGeom>
          <a:solidFill>
            <a:srgbClr val="73AC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000042" y="65679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Tofino Book"/>
                <a:ea typeface="+mn-ea"/>
                <a:cs typeface="Tofino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0C08-B035-864A-987D-9094CC95B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3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706D-26A9-F946-A6DA-833EE5E74FAF}" type="datetime1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4548" y="5836162"/>
            <a:ext cx="620083" cy="61140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964" y="6662741"/>
            <a:ext cx="9158944" cy="195259"/>
          </a:xfrm>
          <a:prstGeom prst="rect">
            <a:avLst/>
          </a:prstGeom>
          <a:solidFill>
            <a:srgbClr val="73AC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042" y="6567995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ofino Book"/>
                <a:cs typeface="Tofino Book"/>
              </a:defRPr>
            </a:lvl1pPr>
          </a:lstStyle>
          <a:p>
            <a:fld id="{E6BB0C08-B035-864A-987D-9094CC95B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7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BAB-C4CF-924D-BD54-2FFA877D4E02}" type="datetime1">
              <a:rPr lang="en-US" smtClean="0"/>
              <a:t>11/14/17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2964" y="6662741"/>
            <a:ext cx="9158944" cy="195259"/>
          </a:xfrm>
          <a:prstGeom prst="rect">
            <a:avLst/>
          </a:prstGeom>
          <a:solidFill>
            <a:srgbClr val="73AC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00042" y="65679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Tofino Book"/>
                <a:ea typeface="+mn-ea"/>
                <a:cs typeface="Tofino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0C08-B035-864A-987D-9094CC95B1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eres-logo-4C-T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5" y="293601"/>
            <a:ext cx="3186151" cy="9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8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ofino Light"/>
                <a:cs typeface="Tofin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ofino Personal Book"/>
                <a:cs typeface="Tofino Personal Book"/>
              </a:defRPr>
            </a:lvl1pPr>
            <a:lvl2pPr>
              <a:defRPr>
                <a:latin typeface="Tofino Personal Book"/>
                <a:cs typeface="Tofino Personal Book"/>
              </a:defRPr>
            </a:lvl2pPr>
            <a:lvl3pPr>
              <a:defRPr>
                <a:latin typeface="Tofino Personal Book"/>
                <a:cs typeface="Tofino Personal Book"/>
              </a:defRPr>
            </a:lvl3pPr>
            <a:lvl4pPr>
              <a:defRPr>
                <a:latin typeface="Tofino Personal Book"/>
                <a:cs typeface="Tofino Personal Book"/>
              </a:defRPr>
            </a:lvl4pPr>
            <a:lvl5pPr>
              <a:defRPr>
                <a:latin typeface="Tofino Personal Book"/>
                <a:cs typeface="Tofino Personal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D84D-1192-9149-8611-F1CB7B7DBA6B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4548" y="5836162"/>
            <a:ext cx="620083" cy="61140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964" y="6662741"/>
            <a:ext cx="9158944" cy="195259"/>
          </a:xfrm>
          <a:prstGeom prst="rect">
            <a:avLst/>
          </a:prstGeom>
          <a:solidFill>
            <a:srgbClr val="73AC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042" y="6567995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ofino Book"/>
                <a:cs typeface="Tofino Book"/>
              </a:defRPr>
            </a:lvl1pPr>
          </a:lstStyle>
          <a:p>
            <a:fld id="{E6BB0C08-B035-864A-987D-9094CC95B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5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D8F6-3889-0C40-8A7D-BC09E2C1665C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08-B035-864A-987D-9094CC95B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1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4255-DAC8-FA48-A8EA-B643225EC43E}" type="datetime1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4548" y="5836162"/>
            <a:ext cx="620083" cy="61140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964" y="6662741"/>
            <a:ext cx="9158944" cy="195259"/>
          </a:xfrm>
          <a:prstGeom prst="rect">
            <a:avLst/>
          </a:prstGeom>
          <a:solidFill>
            <a:srgbClr val="73AC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00042" y="65679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Tofino Book"/>
                <a:ea typeface="+mn-ea"/>
                <a:cs typeface="Tofino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0C08-B035-864A-987D-9094CC95B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4E96-2871-F54D-AEEE-91D556FF885A}" type="datetime1">
              <a:rPr lang="en-US" smtClean="0"/>
              <a:t>11/14/17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4548" y="5836162"/>
            <a:ext cx="620083" cy="61140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2964" y="6662741"/>
            <a:ext cx="9158944" cy="195259"/>
          </a:xfrm>
          <a:prstGeom prst="rect">
            <a:avLst/>
          </a:prstGeom>
          <a:solidFill>
            <a:srgbClr val="73AC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00042" y="65679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Tofino Book"/>
                <a:ea typeface="+mn-ea"/>
                <a:cs typeface="Tofino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0C08-B035-864A-987D-9094CC95B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9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5B58-A601-5348-BE18-04A36100996C}" type="datetime1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4548" y="5836162"/>
            <a:ext cx="620083" cy="6114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2964" y="6662741"/>
            <a:ext cx="9158944" cy="195259"/>
          </a:xfrm>
          <a:prstGeom prst="rect">
            <a:avLst/>
          </a:prstGeom>
          <a:solidFill>
            <a:srgbClr val="73AC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000042" y="65679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Tofino Book"/>
                <a:ea typeface="+mn-ea"/>
                <a:cs typeface="Tofino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0C08-B035-864A-987D-9094CC95B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5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BAB-C4CF-924D-BD54-2FFA877D4E02}" type="datetime1">
              <a:rPr lang="en-US" smtClean="0"/>
              <a:t>11/14/17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4548" y="5836162"/>
            <a:ext cx="620083" cy="6114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964" y="6662741"/>
            <a:ext cx="9158944" cy="195259"/>
          </a:xfrm>
          <a:prstGeom prst="rect">
            <a:avLst/>
          </a:prstGeom>
          <a:solidFill>
            <a:srgbClr val="73AC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00042" y="65679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Tofino Book"/>
                <a:ea typeface="+mn-ea"/>
                <a:cs typeface="Tofino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0C08-B035-864A-987D-9094CC95B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8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C23E-20B8-AD4A-9324-3AFE01451FF7}" type="datetime1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08-B035-864A-987D-9094CC95B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5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BD34-AF55-9B48-B0DF-27799831913D}" type="datetime1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4548" y="5836162"/>
            <a:ext cx="620083" cy="61140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964" y="6662741"/>
            <a:ext cx="9158944" cy="195259"/>
          </a:xfrm>
          <a:prstGeom prst="rect">
            <a:avLst/>
          </a:prstGeom>
          <a:solidFill>
            <a:srgbClr val="73AC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00042" y="65679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Tofino Book"/>
                <a:ea typeface="+mn-ea"/>
                <a:cs typeface="Tofino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B0C08-B035-864A-987D-9094CC95B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9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ofino Book"/>
                <a:cs typeface="Tofino Book"/>
              </a:defRPr>
            </a:lvl1pPr>
          </a:lstStyle>
          <a:p>
            <a:fld id="{8C19B2B1-90CF-A540-B12A-6DAD83986A0D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ofino Book"/>
                <a:cs typeface="Tofino Boo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ofino Book"/>
                <a:cs typeface="Tofino Book"/>
              </a:defRPr>
            </a:lvl1pPr>
          </a:lstStyle>
          <a:p>
            <a:fld id="{E6BB0C08-B035-864A-987D-9094CC95B1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2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60" r:id="rId10"/>
    <p:sldLayoutId id="2147483657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ofino Light"/>
          <a:ea typeface="+mj-ea"/>
          <a:cs typeface="Tofin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ofino Book"/>
          <a:ea typeface="+mn-ea"/>
          <a:cs typeface="Tofino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ofino Book"/>
          <a:ea typeface="+mn-ea"/>
          <a:cs typeface="Tofino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ofino Book"/>
          <a:ea typeface="+mn-ea"/>
          <a:cs typeface="Tofino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ofino Book"/>
          <a:ea typeface="+mn-ea"/>
          <a:cs typeface="Tofino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ofino Book"/>
          <a:ea typeface="+mn-ea"/>
          <a:cs typeface="Tofino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71369" y="2037816"/>
            <a:ext cx="7772400" cy="247068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+mj-lt"/>
              </a:rPr>
              <a:t>Accelerating</a:t>
            </a:r>
            <a:r>
              <a:rPr lang="en-US" sz="4800" dirty="0"/>
              <a:t> Investment </a:t>
            </a:r>
            <a:br>
              <a:rPr lang="en-US" sz="4800" dirty="0"/>
            </a:br>
            <a:r>
              <a:rPr lang="en-US" sz="4800" dirty="0"/>
              <a:t>in Electric Vehicle Charging </a:t>
            </a:r>
            <a:br>
              <a:rPr lang="en-US" sz="4800" dirty="0"/>
            </a:br>
            <a:r>
              <a:rPr lang="en-US" sz="4800" dirty="0" smtClean="0"/>
              <a:t>Infrastructure</a:t>
            </a:r>
            <a:endParaRPr lang="en-US" sz="4800" dirty="0"/>
          </a:p>
        </p:txBody>
      </p:sp>
      <p:pic>
        <p:nvPicPr>
          <p:cNvPr id="5" name="Picture 4" descr="ceres-logo-4C-T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5" y="293601"/>
            <a:ext cx="3186151" cy="96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964" y="6662741"/>
            <a:ext cx="9158944" cy="195259"/>
          </a:xfrm>
          <a:prstGeom prst="rect">
            <a:avLst/>
          </a:prstGeom>
          <a:solidFill>
            <a:srgbClr val="73AC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4995333"/>
            <a:ext cx="3233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  <a:cs typeface="Tofino Light"/>
              </a:rPr>
              <a:t>November</a:t>
            </a:r>
            <a:r>
              <a:rPr lang="en-US" sz="2800" smtClean="0">
                <a:latin typeface="Tofino Light"/>
                <a:cs typeface="Tofino Light"/>
              </a:rPr>
              <a:t> 16, </a:t>
            </a:r>
            <a:r>
              <a:rPr lang="en-US" sz="2800" dirty="0" smtClean="0">
                <a:latin typeface="Tofino Light"/>
                <a:cs typeface="Tofino Light"/>
              </a:rPr>
              <a:t>2017</a:t>
            </a:r>
            <a:endParaRPr lang="en-US" sz="2800" dirty="0">
              <a:latin typeface="Tofino Light"/>
              <a:cs typeface="Tofino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599" y="451793"/>
            <a:ext cx="1934179" cy="8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08-B035-864A-987D-9094CC95B1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7466" y="150641"/>
            <a:ext cx="8229600" cy="902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ofino Light"/>
                <a:ea typeface="+mj-ea"/>
                <a:cs typeface="Tofino Light"/>
              </a:defRPr>
            </a:lvl1pPr>
          </a:lstStyle>
          <a:p>
            <a:r>
              <a:rPr lang="en-US" b="1" dirty="0" smtClean="0">
                <a:latin typeface="+mj-lt"/>
              </a:rPr>
              <a:t>Service Territory Scenario Data Collected</a:t>
            </a:r>
            <a:endParaRPr lang="en-US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91" y="1253919"/>
            <a:ext cx="72539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Projected </a:t>
            </a:r>
            <a:r>
              <a:rPr lang="en-US" sz="2800" u="sng" dirty="0" smtClean="0"/>
              <a:t>Number</a:t>
            </a:r>
            <a:r>
              <a:rPr lang="en-US" sz="2800" dirty="0" smtClean="0"/>
              <a:t> of EVSE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 smtClean="0"/>
              <a:t>Home (L1 through L2, Single Fam &amp; MUD) 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 smtClean="0"/>
              <a:t>Public (L2  through DCFC)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en-US" sz="2800" dirty="0" smtClean="0"/>
              <a:t>DCFC per 100 highway miles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Projected </a:t>
            </a:r>
            <a:r>
              <a:rPr lang="en-US" sz="2800" u="sng" dirty="0" smtClean="0"/>
              <a:t>Cost</a:t>
            </a:r>
            <a:r>
              <a:rPr lang="en-US" sz="2800" dirty="0" smtClean="0"/>
              <a:t> of EVSE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 smtClean="0"/>
              <a:t>Home (min </a:t>
            </a:r>
            <a:r>
              <a:rPr lang="mr-IN" sz="2800" dirty="0" smtClean="0"/>
              <a:t>–</a:t>
            </a:r>
            <a:r>
              <a:rPr lang="en-US" sz="2800" dirty="0" smtClean="0"/>
              <a:t> max range)</a:t>
            </a:r>
          </a:p>
          <a:p>
            <a:pPr marL="914400" lvl="1" indent="-457200">
              <a:buFont typeface="Courier New" charset="0"/>
              <a:buChar char="o"/>
            </a:pPr>
            <a:r>
              <a:rPr lang="en-US" sz="2800" dirty="0" smtClean="0"/>
              <a:t>Public (min </a:t>
            </a:r>
            <a:r>
              <a:rPr lang="mr-IN" sz="2800" dirty="0" smtClean="0"/>
              <a:t>–</a:t>
            </a:r>
            <a:r>
              <a:rPr lang="en-US" sz="2800" dirty="0" smtClean="0"/>
              <a:t> max range)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en-US" sz="2800" dirty="0" smtClean="0"/>
              <a:t>Also $/PEV</a:t>
            </a:r>
          </a:p>
          <a:p>
            <a:pPr marL="742950" lvl="1" indent="-285750"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56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08-B035-864A-987D-9094CC95B1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2088"/>
            <a:ext cx="8229600" cy="1200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ofino Light"/>
                <a:ea typeface="+mj-ea"/>
                <a:cs typeface="Tofino Light"/>
              </a:defRPr>
            </a:lvl1pPr>
          </a:lstStyle>
          <a:p>
            <a:r>
              <a:rPr lang="en-US" sz="3600" b="1" dirty="0" smtClean="0"/>
              <a:t>Georgia Power, GA</a:t>
            </a:r>
          </a:p>
          <a:p>
            <a:r>
              <a:rPr lang="en-US" sz="3200" dirty="0" smtClean="0"/>
              <a:t>PEV Infrastructure Cost/Benefit Analysis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5" y="2111254"/>
            <a:ext cx="9006985" cy="35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08-B035-864A-987D-9094CC95B1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2089"/>
            <a:ext cx="8229600" cy="902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ofino Light"/>
                <a:ea typeface="+mj-ea"/>
                <a:cs typeface="Tofino Light"/>
              </a:defRPr>
            </a:lvl1pPr>
          </a:lstStyle>
          <a:p>
            <a:r>
              <a:rPr lang="en-US" dirty="0" smtClean="0"/>
              <a:t>Georgia Power, GA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66229"/>
            <a:ext cx="8509000" cy="4111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0" y="1204564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*Range of EV Infrastructure costs taken into account*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8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Policy/Utility Opportunities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Federal, State, and Local Government</a:t>
            </a:r>
          </a:p>
          <a:p>
            <a:pPr lvl="1"/>
            <a:r>
              <a:rPr lang="en-US" dirty="0" smtClean="0">
                <a:latin typeface="+mn-lt"/>
              </a:rPr>
              <a:t>Tax </a:t>
            </a: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ncentives</a:t>
            </a:r>
          </a:p>
          <a:p>
            <a:pPr lvl="1"/>
            <a:r>
              <a:rPr lang="en-US" dirty="0" smtClean="0">
                <a:latin typeface="+mn-lt"/>
              </a:rPr>
              <a:t>Rebates</a:t>
            </a:r>
          </a:p>
          <a:p>
            <a:pPr lvl="1"/>
            <a:r>
              <a:rPr lang="en-US" dirty="0" smtClean="0">
                <a:latin typeface="+mn-lt"/>
              </a:rPr>
              <a:t>Grants</a:t>
            </a:r>
          </a:p>
          <a:p>
            <a:pPr lvl="1"/>
            <a:r>
              <a:rPr lang="en-US" dirty="0" smtClean="0">
                <a:latin typeface="+mn-lt"/>
              </a:rPr>
              <a:t>Other direct financial benefits as well as indirect (e.g., HOV lane access, free registration)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Utilities</a:t>
            </a:r>
          </a:p>
          <a:p>
            <a:pPr lvl="1"/>
            <a:r>
              <a:rPr lang="en-US" dirty="0" smtClean="0">
                <a:latin typeface="+mn-lt"/>
              </a:rPr>
              <a:t>Invest in EV charging infrastructure</a:t>
            </a:r>
          </a:p>
          <a:p>
            <a:pPr lvl="1"/>
            <a:r>
              <a:rPr lang="en-US" dirty="0" smtClean="0">
                <a:latin typeface="+mn-lt"/>
              </a:rPr>
              <a:t>Make developments “EV Ready”</a:t>
            </a:r>
          </a:p>
          <a:p>
            <a:pPr lvl="1"/>
            <a:r>
              <a:rPr lang="en-US" dirty="0" smtClean="0">
                <a:latin typeface="+mn-lt"/>
              </a:rPr>
              <a:t>Offer TOU Rates </a:t>
            </a: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40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Tofino Light"/>
              </a:rPr>
              <a:t>Key Recommendations</a:t>
            </a:r>
            <a:endParaRPr lang="en-US" dirty="0">
              <a:latin typeface="+mj-lt"/>
              <a:cs typeface="Tofino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3172" y="1417638"/>
            <a:ext cx="8003628" cy="434816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n-lt"/>
              </a:rPr>
              <a:t>Develop ambitious</a:t>
            </a:r>
            <a:r>
              <a:rPr lang="en-US" dirty="0">
                <a:latin typeface="+mn-lt"/>
              </a:rPr>
              <a:t>, cost-effective and scalable PEV charging infrastructure </a:t>
            </a:r>
            <a:r>
              <a:rPr lang="en-US" dirty="0" smtClean="0">
                <a:latin typeface="+mn-lt"/>
              </a:rPr>
              <a:t>plans</a:t>
            </a:r>
          </a:p>
          <a:p>
            <a:r>
              <a:rPr lang="en-US" dirty="0" smtClean="0">
                <a:latin typeface="+mn-lt"/>
              </a:rPr>
              <a:t>Identify </a:t>
            </a:r>
            <a:r>
              <a:rPr lang="en-US" dirty="0">
                <a:latin typeface="+mn-lt"/>
              </a:rPr>
              <a:t>key obstacles </a:t>
            </a:r>
            <a:r>
              <a:rPr lang="en-US" dirty="0" smtClean="0">
                <a:latin typeface="+mn-lt"/>
              </a:rPr>
              <a:t>to </a:t>
            </a:r>
            <a:r>
              <a:rPr lang="en-US" dirty="0">
                <a:latin typeface="+mn-lt"/>
              </a:rPr>
              <a:t>increased PEV </a:t>
            </a:r>
            <a:r>
              <a:rPr lang="en-US" dirty="0" smtClean="0">
                <a:latin typeface="+mn-lt"/>
              </a:rPr>
              <a:t>deployment and </a:t>
            </a:r>
            <a:r>
              <a:rPr lang="en-US" dirty="0">
                <a:latin typeface="+mn-lt"/>
              </a:rPr>
              <a:t>develop </a:t>
            </a:r>
            <a:r>
              <a:rPr lang="en-US" dirty="0" smtClean="0">
                <a:latin typeface="+mn-lt"/>
              </a:rPr>
              <a:t>solutions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Implement </a:t>
            </a:r>
            <a:r>
              <a:rPr lang="en-US" dirty="0">
                <a:latin typeface="+mn-lt"/>
              </a:rPr>
              <a:t>programs that reduce financial risk for private charging station </a:t>
            </a:r>
            <a:r>
              <a:rPr lang="en-US" dirty="0" smtClean="0">
                <a:latin typeface="+mn-lt"/>
              </a:rPr>
              <a:t>owners</a:t>
            </a:r>
          </a:p>
          <a:p>
            <a:r>
              <a:rPr lang="en-US" dirty="0" smtClean="0">
                <a:latin typeface="+mn-lt"/>
              </a:rPr>
              <a:t>Design PEV </a:t>
            </a:r>
            <a:r>
              <a:rPr lang="en-US" dirty="0">
                <a:latin typeface="+mn-lt"/>
              </a:rPr>
              <a:t>market </a:t>
            </a:r>
            <a:r>
              <a:rPr lang="en-US" dirty="0" smtClean="0">
                <a:latin typeface="+mn-lt"/>
              </a:rPr>
              <a:t>incentives</a:t>
            </a:r>
          </a:p>
          <a:p>
            <a:r>
              <a:rPr lang="en-US" dirty="0" smtClean="0">
                <a:latin typeface="+mn-lt"/>
              </a:rPr>
              <a:t>Develop </a:t>
            </a:r>
            <a:r>
              <a:rPr lang="en-US" dirty="0">
                <a:latin typeface="+mn-lt"/>
              </a:rPr>
              <a:t>and </a:t>
            </a:r>
            <a:r>
              <a:rPr lang="en-US" dirty="0" smtClean="0">
                <a:latin typeface="+mn-lt"/>
              </a:rPr>
              <a:t>approve </a:t>
            </a:r>
            <a:r>
              <a:rPr lang="en-US" dirty="0">
                <a:latin typeface="+mn-lt"/>
              </a:rPr>
              <a:t>customer rate designs, such as time-of-use (TOU) rates for </a:t>
            </a:r>
            <a:r>
              <a:rPr lang="en-US" dirty="0" smtClean="0">
                <a:latin typeface="+mn-lt"/>
              </a:rPr>
              <a:t>PEVs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6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>
          <a:xfrm>
            <a:off x="640848" y="1131709"/>
            <a:ext cx="8075815" cy="27658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ofino Light"/>
                <a:ea typeface="+mj-ea"/>
                <a:cs typeface="Tofino Light"/>
              </a:defRPr>
            </a:lvl1pPr>
          </a:lstStyle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For more information, visit us: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  </a:t>
            </a:r>
            <a:r>
              <a:rPr lang="en-US" sz="3600" dirty="0" err="1" smtClean="0"/>
              <a:t>www.ceres.org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600" dirty="0" smtClean="0"/>
              <a:t>@</a:t>
            </a:r>
            <a:r>
              <a:rPr lang="en-US" sz="3600" dirty="0" err="1" smtClean="0"/>
              <a:t>CeresNews</a:t>
            </a:r>
            <a:endParaRPr lang="en-US" sz="3600" dirty="0"/>
          </a:p>
        </p:txBody>
      </p:sp>
      <p:pic>
        <p:nvPicPr>
          <p:cNvPr id="12" name="Picture 11" descr="38d980d494e7dd012dc630341bfedb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07" y="3190476"/>
            <a:ext cx="936376" cy="936376"/>
          </a:xfrm>
          <a:prstGeom prst="rect">
            <a:avLst/>
          </a:prstGeom>
        </p:spPr>
      </p:pic>
      <p:pic>
        <p:nvPicPr>
          <p:cNvPr id="13" name="Picture 12" descr="twitter-2048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41" y="4126852"/>
            <a:ext cx="1441757" cy="144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Need</a:t>
            </a:r>
            <a:r>
              <a:rPr lang="en-US" dirty="0" smtClean="0"/>
              <a:t> for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843912"/>
            <a:ext cx="8229600" cy="351548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  <a:ea typeface="Tofino Personal Book" charset="0"/>
                <a:cs typeface="Tofino Personal Book" charset="0"/>
              </a:rPr>
              <a:t>Transportation surpassed electric power sector as largest GHG emitting sector as of 2016. </a:t>
            </a:r>
          </a:p>
          <a:p>
            <a:r>
              <a:rPr lang="en-US" sz="2800" dirty="0" smtClean="0">
                <a:latin typeface="+mn-lt"/>
                <a:ea typeface="Tofino Personal Book" charset="0"/>
                <a:cs typeface="Tofino Personal Book" charset="0"/>
              </a:rPr>
              <a:t>To spur further PEV deployment, infrastructure needs to be widely and equitably available</a:t>
            </a:r>
          </a:p>
          <a:p>
            <a:r>
              <a:rPr lang="en-US" sz="2800" dirty="0" smtClean="0">
                <a:latin typeface="+mn-lt"/>
                <a:ea typeface="Tofino Personal Book" charset="0"/>
                <a:cs typeface="Tofino Personal Book" charset="0"/>
              </a:rPr>
              <a:t>Lots of talk about cost of PEVs and infrastructure, not as much discussion about net benefits of PEV infrastructure investment </a:t>
            </a:r>
          </a:p>
          <a:p>
            <a:endParaRPr lang="en-US" sz="2800" dirty="0">
              <a:latin typeface="+mn-lt"/>
              <a:ea typeface="Tofino Personal Book" charset="0"/>
              <a:cs typeface="Tofino Personal Boo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08-B035-864A-987D-9094CC95B1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93662"/>
            <a:ext cx="3883573" cy="4110311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alifornia </a:t>
            </a:r>
            <a:endParaRPr lang="en-US" dirty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Pacific </a:t>
            </a:r>
            <a:r>
              <a:rPr lang="en-US" dirty="0">
                <a:latin typeface="+mn-lt"/>
              </a:rPr>
              <a:t>Gas &amp; Electric </a:t>
            </a:r>
          </a:p>
          <a:p>
            <a:pPr lvl="1"/>
            <a:r>
              <a:rPr lang="en-US" dirty="0" smtClean="0">
                <a:latin typeface="+mn-lt"/>
              </a:rPr>
              <a:t>Southern </a:t>
            </a:r>
            <a:r>
              <a:rPr lang="en-US" dirty="0">
                <a:latin typeface="+mn-lt"/>
              </a:rPr>
              <a:t>California Edison </a:t>
            </a:r>
          </a:p>
          <a:p>
            <a:r>
              <a:rPr lang="en-US" dirty="0">
                <a:latin typeface="+mn-lt"/>
              </a:rPr>
              <a:t>Georgia </a:t>
            </a:r>
          </a:p>
          <a:p>
            <a:pPr lvl="1"/>
            <a:r>
              <a:rPr lang="en-US" dirty="0" smtClean="0">
                <a:latin typeface="+mn-lt"/>
              </a:rPr>
              <a:t>Georgia </a:t>
            </a:r>
            <a:r>
              <a:rPr lang="en-US" dirty="0">
                <a:latin typeface="+mn-lt"/>
              </a:rPr>
              <a:t>Power </a:t>
            </a:r>
          </a:p>
          <a:p>
            <a:r>
              <a:rPr lang="en-US" dirty="0" smtClean="0">
                <a:latin typeface="+mn-lt"/>
              </a:rPr>
              <a:t>Massachusetts </a:t>
            </a:r>
            <a:endParaRPr lang="en-US" dirty="0">
              <a:latin typeface="+mn-lt"/>
            </a:endParaRPr>
          </a:p>
          <a:p>
            <a:pPr lvl="1"/>
            <a:r>
              <a:rPr lang="en-US" dirty="0" err="1" smtClean="0">
                <a:latin typeface="+mn-lt"/>
              </a:rPr>
              <a:t>Eversource</a:t>
            </a:r>
            <a:r>
              <a:rPr lang="en-US" dirty="0" smtClean="0">
                <a:latin typeface="+mn-lt"/>
              </a:rPr>
              <a:t> </a:t>
            </a:r>
          </a:p>
          <a:p>
            <a:pPr lvl="1"/>
            <a:r>
              <a:rPr lang="en-US" dirty="0" smtClean="0">
                <a:latin typeface="+mn-lt"/>
              </a:rPr>
              <a:t>National </a:t>
            </a:r>
            <a:r>
              <a:rPr lang="en-US" dirty="0">
                <a:latin typeface="+mn-lt"/>
              </a:rPr>
              <a:t>Grid </a:t>
            </a:r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Maryland </a:t>
            </a:r>
          </a:p>
          <a:p>
            <a:pPr lvl="1"/>
            <a:r>
              <a:rPr lang="en-US" dirty="0" smtClean="0">
                <a:latin typeface="+mn-lt"/>
              </a:rPr>
              <a:t>Baltimore </a:t>
            </a:r>
            <a:r>
              <a:rPr lang="en-US" dirty="0">
                <a:latin typeface="+mn-lt"/>
              </a:rPr>
              <a:t>Gas &amp; </a:t>
            </a:r>
            <a:r>
              <a:rPr lang="en-US" dirty="0" smtClean="0">
                <a:latin typeface="+mn-lt"/>
              </a:rPr>
              <a:t>Electric</a:t>
            </a:r>
            <a:endParaRPr lang="en-US" dirty="0">
              <a:latin typeface="+mn-lt"/>
            </a:endParaRPr>
          </a:p>
          <a:p>
            <a:endParaRPr lang="en-US" dirty="0" smtClean="0">
              <a:latin typeface="+mn-lt"/>
              <a:cs typeface="Tofino Ligh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698123" y="1417639"/>
            <a:ext cx="3883573" cy="4110311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ew </a:t>
            </a:r>
            <a:r>
              <a:rPr lang="en-US" dirty="0">
                <a:latin typeface="+mn-lt"/>
              </a:rPr>
              <a:t>York </a:t>
            </a:r>
          </a:p>
          <a:p>
            <a:pPr lvl="1"/>
            <a:r>
              <a:rPr lang="en-US" dirty="0" smtClean="0">
                <a:latin typeface="+mn-lt"/>
              </a:rPr>
              <a:t>Consolidated </a:t>
            </a:r>
            <a:r>
              <a:rPr lang="en-US" dirty="0">
                <a:latin typeface="+mn-lt"/>
              </a:rPr>
              <a:t>Edison </a:t>
            </a:r>
          </a:p>
          <a:p>
            <a:pPr lvl="1"/>
            <a:r>
              <a:rPr lang="en-US" dirty="0" smtClean="0">
                <a:latin typeface="+mn-lt"/>
              </a:rPr>
              <a:t>National </a:t>
            </a:r>
            <a:r>
              <a:rPr lang="en-US" dirty="0">
                <a:latin typeface="+mn-lt"/>
              </a:rPr>
              <a:t>Grid </a:t>
            </a:r>
          </a:p>
          <a:p>
            <a:r>
              <a:rPr lang="en-US" dirty="0">
                <a:latin typeface="+mn-lt"/>
              </a:rPr>
              <a:t>Ohio </a:t>
            </a:r>
          </a:p>
          <a:p>
            <a:pPr lvl="1"/>
            <a:r>
              <a:rPr lang="en-US" dirty="0" smtClean="0">
                <a:latin typeface="+mn-lt"/>
              </a:rPr>
              <a:t>AEP</a:t>
            </a:r>
            <a:endParaRPr lang="en-US" dirty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Duke </a:t>
            </a:r>
            <a:r>
              <a:rPr lang="en-US" dirty="0">
                <a:latin typeface="+mn-lt"/>
              </a:rPr>
              <a:t>Energy </a:t>
            </a:r>
          </a:p>
          <a:p>
            <a:r>
              <a:rPr lang="en-US" dirty="0">
                <a:latin typeface="+mn-lt"/>
              </a:rPr>
              <a:t>Pennsylvania </a:t>
            </a:r>
          </a:p>
          <a:p>
            <a:pPr lvl="1"/>
            <a:r>
              <a:rPr lang="en-US" dirty="0" smtClean="0">
                <a:latin typeface="+mn-lt"/>
              </a:rPr>
              <a:t>PECO </a:t>
            </a:r>
          </a:p>
          <a:p>
            <a:pPr lvl="1"/>
            <a:r>
              <a:rPr lang="en-US" dirty="0" smtClean="0">
                <a:latin typeface="+mn-lt"/>
              </a:rPr>
              <a:t>PPL </a:t>
            </a:r>
            <a:endParaRPr lang="en-US" dirty="0">
              <a:latin typeface="+mn-lt"/>
            </a:endParaRPr>
          </a:p>
          <a:p>
            <a:endParaRPr lang="en-US" dirty="0" smtClean="0">
              <a:latin typeface="+mn-lt"/>
              <a:cs typeface="Tofino Ligh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ofino Light"/>
                <a:cs typeface="Tofino Light"/>
              </a:rPr>
              <a:t>States </a:t>
            </a:r>
            <a:r>
              <a:rPr lang="en-US" dirty="0" smtClean="0">
                <a:latin typeface="+mj-lt"/>
                <a:cs typeface="Tofino Light"/>
              </a:rPr>
              <a:t>and</a:t>
            </a:r>
            <a:r>
              <a:rPr lang="en-US" dirty="0" smtClean="0">
                <a:latin typeface="Tofino Light"/>
                <a:cs typeface="Tofino Light"/>
              </a:rPr>
              <a:t> Utilities Covered</a:t>
            </a:r>
            <a:endParaRPr lang="en-US" dirty="0">
              <a:latin typeface="Tofino Light"/>
              <a:cs typeface="Tofino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1250" y="5846873"/>
            <a:ext cx="692150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Utilities serve 60% of residential customers in these states: 41.8 million customers/80 million vehicles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PEV Penetration Scenarios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08-B035-864A-987D-9094CC95B16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11511055"/>
              </p:ext>
            </p:extLst>
          </p:nvPr>
        </p:nvGraphicFramePr>
        <p:xfrm>
          <a:off x="1234632" y="1593769"/>
          <a:ext cx="6994967" cy="419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16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08-B035-864A-987D-9094CC95B1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67" y="484131"/>
            <a:ext cx="7908816" cy="5593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88900"/>
            <a:ext cx="473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+mj-lt"/>
              </a:rPr>
              <a:t>80 x 50 Scenario Basis</a:t>
            </a:r>
            <a:endParaRPr lang="en-US" sz="2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04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08-B035-864A-987D-9094CC95B1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89" y="1730441"/>
            <a:ext cx="8664539" cy="45871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188" y="160781"/>
            <a:ext cx="8664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Main Finding:</a:t>
            </a:r>
          </a:p>
          <a:p>
            <a:r>
              <a:rPr lang="en-US" sz="3200" dirty="0" smtClean="0"/>
              <a:t>Benefits Outweigh Costs 3:1 for EV Charging Infrastructure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42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08-B035-864A-987D-9094CC95B1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96" y="1709739"/>
            <a:ext cx="8906146" cy="42425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8946" y="522547"/>
            <a:ext cx="7086600" cy="87934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Estimated Required </a:t>
            </a:r>
            <a:r>
              <a:rPr lang="en-US" sz="3200" u="sng" dirty="0" smtClean="0">
                <a:latin typeface="+mj-lt"/>
              </a:rPr>
              <a:t>Public</a:t>
            </a:r>
            <a:r>
              <a:rPr lang="en-US" sz="3200" dirty="0" smtClean="0">
                <a:latin typeface="+mj-lt"/>
              </a:rPr>
              <a:t> Level 1 and 2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5750" y="1221140"/>
            <a:ext cx="349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~ 40 per 1,000 PEVs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946" y="124291"/>
            <a:ext cx="292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Assumptions: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436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631156"/>
            <a:ext cx="6400800" cy="81138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Estimated </a:t>
            </a:r>
            <a:r>
              <a:rPr lang="en-US" sz="3200" dirty="0" smtClean="0">
                <a:latin typeface="+mj-lt"/>
              </a:rPr>
              <a:t>Required </a:t>
            </a:r>
            <a:r>
              <a:rPr lang="en-US" sz="3200" u="sng" dirty="0" smtClean="0">
                <a:latin typeface="+mj-lt"/>
              </a:rPr>
              <a:t>Public</a:t>
            </a:r>
            <a:r>
              <a:rPr lang="en-US" sz="3200" dirty="0" smtClean="0">
                <a:latin typeface="+mj-lt"/>
              </a:rPr>
              <a:t> DC Fast</a:t>
            </a:r>
            <a:endParaRPr lang="en-US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08-B035-864A-987D-9094CC95B1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860" y="1786280"/>
            <a:ext cx="8333772" cy="4144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100" y="1288148"/>
            <a:ext cx="349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~ 1.75 per 1,000 PEVs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646" y="200778"/>
            <a:ext cx="292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Assumptions: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688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4361" y="3138216"/>
            <a:ext cx="4420239" cy="34297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0C08-B035-864A-987D-9094CC95B1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2600" y="1185894"/>
            <a:ext cx="866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r>
              <a:rPr lang="en-US" sz="2000" b="1" dirty="0" smtClean="0"/>
              <a:t>EIA Scenario:</a:t>
            </a:r>
            <a:endParaRPr lang="en-US" sz="2000" dirty="0" smtClean="0"/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sz="2000" dirty="0"/>
              <a:t>2.9 million PEVs </a:t>
            </a:r>
            <a:endParaRPr lang="en-US" sz="2000" dirty="0" smtClean="0"/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sz="2000" dirty="0" smtClean="0"/>
              <a:t>2.6 </a:t>
            </a:r>
            <a:r>
              <a:rPr lang="en-US" sz="2000" dirty="0"/>
              <a:t>million home chargers and 121,000 public chargers </a:t>
            </a:r>
            <a:r>
              <a:rPr lang="en-US" sz="2000" dirty="0" smtClean="0"/>
              <a:t>required </a:t>
            </a:r>
            <a:r>
              <a:rPr lang="en-US" sz="2000" dirty="0"/>
              <a:t>by </a:t>
            </a:r>
            <a:r>
              <a:rPr lang="en-US" sz="2000" dirty="0" smtClean="0"/>
              <a:t>2035</a:t>
            </a:r>
            <a:endParaRPr lang="en-US" sz="2000" b="1" dirty="0"/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2000" b="1" dirty="0" smtClean="0"/>
              <a:t>80x50 Scenario:</a:t>
            </a:r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sz="2000" dirty="0"/>
              <a:t>19.1 million PEVs</a:t>
            </a:r>
            <a:endParaRPr lang="en-US" sz="2000" b="1" dirty="0" smtClean="0"/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sz="2000" dirty="0" smtClean="0"/>
              <a:t>17.5 </a:t>
            </a:r>
            <a:r>
              <a:rPr lang="en-US" sz="2000" dirty="0"/>
              <a:t>million home chargers and 754,000 public chargers </a:t>
            </a:r>
            <a:r>
              <a:rPr lang="en-US" sz="2000" dirty="0" smtClean="0"/>
              <a:t>required </a:t>
            </a:r>
            <a:r>
              <a:rPr lang="en-US" sz="2000" dirty="0"/>
              <a:t>by </a:t>
            </a:r>
            <a:r>
              <a:rPr lang="en-US" sz="2000" dirty="0" smtClean="0"/>
              <a:t>2035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" y="3429000"/>
            <a:ext cx="2469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Current Public EVSE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55874" y="3455660"/>
            <a:ext cx="481961" cy="46990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" y="353827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Finding: </a:t>
            </a:r>
            <a:r>
              <a:rPr lang="en-US" sz="3200" dirty="0" smtClean="0"/>
              <a:t>EVSE Required </a:t>
            </a:r>
            <a:r>
              <a:rPr lang="en-US" sz="3200" dirty="0"/>
              <a:t>in Study States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373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84B74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13245</TotalTime>
  <Words>439</Words>
  <Application>Microsoft Macintosh PowerPoint</Application>
  <PresentationFormat>On-screen Show (4:3)</PresentationFormat>
  <Paragraphs>105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Courier New</vt:lpstr>
      <vt:lpstr>Mangal</vt:lpstr>
      <vt:lpstr>Tofino Book</vt:lpstr>
      <vt:lpstr>Tofino Light</vt:lpstr>
      <vt:lpstr>Tofino Personal Book</vt:lpstr>
      <vt:lpstr>Wingdings</vt:lpstr>
      <vt:lpstr>Arial</vt:lpstr>
      <vt:lpstr>Office Theme</vt:lpstr>
      <vt:lpstr>Accelerating Investment  in Electric Vehicle Charging  Infrastructure</vt:lpstr>
      <vt:lpstr>Need for the Study</vt:lpstr>
      <vt:lpstr>States and Utilities Covered</vt:lpstr>
      <vt:lpstr>PEV Penetration Scenarios</vt:lpstr>
      <vt:lpstr>PowerPoint Presentation</vt:lpstr>
      <vt:lpstr>PowerPoint Presentation</vt:lpstr>
      <vt:lpstr>Estimated Required Public Level 1 and 2</vt:lpstr>
      <vt:lpstr>Estimated Required Public DC Fast</vt:lpstr>
      <vt:lpstr>PowerPoint Presentation</vt:lpstr>
      <vt:lpstr>PowerPoint Presentation</vt:lpstr>
      <vt:lpstr>PowerPoint Presentation</vt:lpstr>
      <vt:lpstr>PowerPoint Presentation</vt:lpstr>
      <vt:lpstr>Policy/Utility Opportunities</vt:lpstr>
      <vt:lpstr>Key Recommendations</vt:lpstr>
      <vt:lpstr>PowerPoint Presentation</vt:lpstr>
    </vt:vector>
  </TitlesOfParts>
  <Company>Ceres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Gracie Villa</dc:creator>
  <cp:lastModifiedBy>dory.larsen@gmail.com</cp:lastModifiedBy>
  <cp:revision>182</cp:revision>
  <dcterms:created xsi:type="dcterms:W3CDTF">2017-02-03T15:04:08Z</dcterms:created>
  <dcterms:modified xsi:type="dcterms:W3CDTF">2017-11-15T04:59:55Z</dcterms:modified>
</cp:coreProperties>
</file>