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2" r:id="rId2"/>
    <p:sldId id="313" r:id="rId3"/>
    <p:sldId id="306" r:id="rId4"/>
    <p:sldId id="294" r:id="rId5"/>
    <p:sldId id="304" r:id="rId6"/>
    <p:sldId id="296" r:id="rId7"/>
    <p:sldId id="30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86128" autoAdjust="0"/>
  </p:normalViewPr>
  <p:slideViewPr>
    <p:cSldViewPr>
      <p:cViewPr>
        <p:scale>
          <a:sx n="70" d="100"/>
          <a:sy n="70" d="100"/>
        </p:scale>
        <p:origin x="2360" y="7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AAC8-547C-46CB-8445-DA9C6866D7C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CA2A-3320-46FC-926C-00ED9E39A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A2A-3320-46FC-926C-00ED9E39A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01E1-FD1A-416B-A47C-23325F86EA6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912B-95B8-4009-A7AC-0E162749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Greenville A-Taxis,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Automated, Connected, Electric, Shared </a:t>
            </a:r>
            <a:br>
              <a:rPr lang="en-US" b="1" dirty="0" smtClean="0"/>
            </a:br>
            <a:r>
              <a:rPr lang="en-US" b="1" dirty="0" smtClean="0"/>
              <a:t>Technologies, </a:t>
            </a:r>
            <a:r>
              <a:rPr lang="en-US" b="1" dirty="0"/>
              <a:t>and ACES Mobility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EVs and the SE Grid 2.0: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Municipal Initiatives Panel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019800"/>
            <a:ext cx="76200" cy="1063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rtwork-0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>
            <a:fillRect/>
          </a:stretch>
        </p:blipFill>
        <p:spPr>
          <a:xfrm>
            <a:off x="4114800" y="2514600"/>
            <a:ext cx="4914722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380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Chateau </a:t>
            </a:r>
            <a:r>
              <a:rPr lang="en-US" sz="2800" b="1" dirty="0" err="1"/>
              <a:t>Elan</a:t>
            </a:r>
            <a:endParaRPr lang="en-US" sz="2800" b="1" dirty="0"/>
          </a:p>
          <a:p>
            <a:pPr algn="ctr"/>
            <a:r>
              <a:rPr lang="en-US" sz="2800" b="1" dirty="0"/>
              <a:t>November 15,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373469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Fred Payne</a:t>
            </a:r>
          </a:p>
          <a:p>
            <a:r>
              <a:rPr lang="en-US" sz="2000" b="1" dirty="0" smtClean="0"/>
              <a:t>Greenville County (SC) Councilman</a:t>
            </a:r>
          </a:p>
          <a:p>
            <a:r>
              <a:rPr lang="en-US" sz="2000" b="1" dirty="0" smtClean="0"/>
              <a:t>Board Chair, Carolinas </a:t>
            </a:r>
            <a:r>
              <a:rPr lang="en-US" sz="2000" b="1" dirty="0"/>
              <a:t>Alliance 4 Innovation</a:t>
            </a:r>
          </a:p>
        </p:txBody>
      </p:sp>
    </p:spTree>
    <p:extLst>
      <p:ext uri="{BB962C8B-B14F-4D97-AF65-F5344CB8AC3E}">
        <p14:creationId xmlns:p14="http://schemas.microsoft.com/office/powerpoint/2010/main" val="162039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Carolinas Alliance For Innovation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Benefit Non-Profit Corporation</a:t>
            </a:r>
          </a:p>
          <a:p>
            <a:r>
              <a:rPr lang="en-US" dirty="0"/>
              <a:t>Founding Board Members</a:t>
            </a:r>
          </a:p>
          <a:p>
            <a:pPr lvl="1"/>
            <a:r>
              <a:rPr lang="en-US" dirty="0"/>
              <a:t>CU ICAR</a:t>
            </a:r>
          </a:p>
          <a:p>
            <a:pPr lvl="1"/>
            <a:r>
              <a:rPr lang="en-US" dirty="0"/>
              <a:t>City Council</a:t>
            </a:r>
          </a:p>
          <a:p>
            <a:pPr lvl="1"/>
            <a:r>
              <a:rPr lang="en-US" dirty="0"/>
              <a:t>County Council</a:t>
            </a:r>
          </a:p>
          <a:p>
            <a:pPr lvl="1"/>
            <a:r>
              <a:rPr lang="en-US" dirty="0"/>
              <a:t>IEEE</a:t>
            </a:r>
          </a:p>
          <a:p>
            <a:pPr lvl="1"/>
            <a:r>
              <a:rPr lang="en-US" dirty="0"/>
              <a:t>Int’l Real Estate</a:t>
            </a:r>
          </a:p>
          <a:p>
            <a:r>
              <a:rPr lang="en-US" dirty="0"/>
              <a:t>Create Sustainable  Public Private Partnerships</a:t>
            </a:r>
          </a:p>
          <a:p>
            <a:r>
              <a:rPr lang="en-US" dirty="0"/>
              <a:t>Manage Projects</a:t>
            </a:r>
          </a:p>
        </p:txBody>
      </p:sp>
      <p:pic>
        <p:nvPicPr>
          <p:cNvPr id="7" name="Content Placeholder 6" descr="artwork-0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17378"/>
          <a:stretch>
            <a:fillRect/>
          </a:stretch>
        </p:blipFill>
        <p:spPr>
          <a:xfrm>
            <a:off x="4237158" y="2705260"/>
            <a:ext cx="4730044" cy="3272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8333" y="1600200"/>
            <a:ext cx="140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CA4I</a:t>
            </a:r>
          </a:p>
        </p:txBody>
      </p:sp>
    </p:spTree>
    <p:extLst>
      <p:ext uri="{BB962C8B-B14F-4D97-AF65-F5344CB8AC3E}">
        <p14:creationId xmlns:p14="http://schemas.microsoft.com/office/powerpoint/2010/main" val="43885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CA4I Private Partners</a:t>
            </a:r>
            <a:br>
              <a:rPr lang="en-US" dirty="0"/>
            </a:br>
            <a:r>
              <a:rPr lang="en-US" b="1" dirty="0"/>
              <a:t>Global Autonomous Vehicle Partnership (GAVP)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32037"/>
            <a:ext cx="82296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Offered $2 million match</a:t>
            </a:r>
          </a:p>
          <a:p>
            <a:r>
              <a:rPr lang="en-US" dirty="0"/>
              <a:t>Goal: deploy </a:t>
            </a:r>
            <a:r>
              <a:rPr lang="en-US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vehicles on </a:t>
            </a:r>
            <a:r>
              <a:rPr lang="en-US" dirty="0">
                <a:solidFill>
                  <a:srgbClr val="FF0000"/>
                </a:solidFill>
              </a:rPr>
              <a:t>public streets </a:t>
            </a:r>
            <a:r>
              <a:rPr lang="en-US" dirty="0"/>
              <a:t>in fall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r>
              <a:rPr lang="en-US" dirty="0"/>
              <a:t> in automated mobility districts (</a:t>
            </a:r>
            <a:r>
              <a:rPr lang="en-US" b="1" dirty="0">
                <a:solidFill>
                  <a:srgbClr val="FF0000"/>
                </a:solidFill>
              </a:rPr>
              <a:t>AMD</a:t>
            </a:r>
            <a:r>
              <a:rPr lang="en-US" dirty="0"/>
              <a:t>) </a:t>
            </a:r>
          </a:p>
          <a:p>
            <a:r>
              <a:rPr lang="en-US" dirty="0"/>
              <a:t>GAVP chose Greenville over 3 major competitors </a:t>
            </a:r>
          </a:p>
          <a:p>
            <a:pPr lvl="1"/>
            <a:r>
              <a:rPr lang="en-US" dirty="0"/>
              <a:t>“best mid-size Metro area” to accelerate adoption of AV technology</a:t>
            </a:r>
          </a:p>
          <a:p>
            <a:pPr lvl="1"/>
            <a:r>
              <a:rPr lang="en-US" dirty="0"/>
              <a:t>develop a “playbook” for AEV adoption around the world as soon as possible/ before 2040.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1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ACES Mobility and Greenville A-Taxis:</a:t>
            </a:r>
            <a:br>
              <a:rPr lang="en-US" sz="4000" b="1" dirty="0"/>
            </a:br>
            <a:r>
              <a:rPr lang="en-US" sz="4000" b="1" dirty="0"/>
              <a:t>Research Robotics</a:t>
            </a:r>
            <a:r>
              <a:rPr lang="en-US" sz="2700" b="1" dirty="0"/>
              <a:t/>
            </a:r>
            <a:br>
              <a:rPr lang="en-US" sz="27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Robotic Research, LLC (</a:t>
            </a:r>
            <a:r>
              <a:rPr lang="en-US" b="1" dirty="0"/>
              <a:t>RR</a:t>
            </a:r>
            <a:r>
              <a:rPr lang="en-US" dirty="0"/>
              <a:t>) is our initial technology partner</a:t>
            </a:r>
          </a:p>
          <a:p>
            <a:pPr lvl="1"/>
            <a:r>
              <a:rPr lang="en-US" dirty="0"/>
              <a:t>RR’s goal is to</a:t>
            </a:r>
          </a:p>
          <a:p>
            <a:pPr lvl="2"/>
            <a:r>
              <a:rPr lang="en-US" dirty="0"/>
              <a:t> re-deploy proven military technology and </a:t>
            </a:r>
          </a:p>
          <a:p>
            <a:pPr lvl="2"/>
            <a:r>
              <a:rPr lang="en-US" dirty="0"/>
              <a:t>show a successful business case in a Greenville commercial setting </a:t>
            </a:r>
          </a:p>
          <a:p>
            <a:pPr lvl="1"/>
            <a:r>
              <a:rPr lang="en-US" dirty="0"/>
              <a:t>Re-deploy in September 2017 autonomous electric Cushman 6 passenger vehicles from Fort Bragg, NC to Greenville </a:t>
            </a:r>
          </a:p>
          <a:p>
            <a:r>
              <a:rPr lang="en-US" dirty="0"/>
              <a:t>Greenville could become an R&amp;D/production center with EV OEMs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91" y="1447801"/>
            <a:ext cx="4129199" cy="23621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91" y="4343400"/>
            <a:ext cx="4025328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Greenville Seeks </a:t>
            </a:r>
            <a:r>
              <a:rPr lang="en-US" sz="3200" b="1" dirty="0"/>
              <a:t>Innovative </a:t>
            </a:r>
            <a:br>
              <a:rPr lang="en-US" sz="3200" b="1" dirty="0"/>
            </a:br>
            <a:r>
              <a:rPr lang="en-US" sz="3200" b="1" dirty="0"/>
              <a:t>Public-Private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334000"/>
          </a:xfrm>
        </p:spPr>
        <p:txBody>
          <a:bodyPr>
            <a:normAutofit fontScale="925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Public Infrastructure </a:t>
            </a:r>
            <a:r>
              <a:rPr lang="en-US" dirty="0"/>
              <a:t>on Rights Of Way (roads, sewer</a:t>
            </a:r>
            <a:r>
              <a:rPr lang="en-US" dirty="0" smtClean="0"/>
              <a:t>, </a:t>
            </a:r>
            <a:r>
              <a:rPr lang="en-US" dirty="0"/>
              <a:t>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Public Planning regulations </a:t>
            </a:r>
            <a:r>
              <a:rPr lang="en-US" dirty="0"/>
              <a:t>to accommodate</a:t>
            </a:r>
          </a:p>
          <a:p>
            <a:pPr marL="1200150" lvl="2" indent="-342900"/>
            <a:r>
              <a:rPr lang="en-US" dirty="0"/>
              <a:t>Increased Density awards for mixed income housing options </a:t>
            </a:r>
          </a:p>
          <a:p>
            <a:pPr marL="1200150" lvl="2" indent="-342900"/>
            <a:r>
              <a:rPr lang="en-US" dirty="0"/>
              <a:t>Lower Parking requirements for non-auto transport options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/>
              <a:t>Private</a:t>
            </a:r>
            <a:r>
              <a:rPr lang="en-US" sz="1600" b="1" dirty="0"/>
              <a:t> </a:t>
            </a:r>
            <a:r>
              <a:rPr lang="en-US" b="1" dirty="0"/>
              <a:t>investments</a:t>
            </a:r>
            <a:r>
              <a:rPr lang="en-US" dirty="0"/>
              <a:t> to Design, Finance, Build, &amp; Operate</a:t>
            </a:r>
          </a:p>
          <a:p>
            <a:pPr marL="1314450" lvl="2" indent="-514350"/>
            <a:r>
              <a:rPr lang="en-US" dirty="0"/>
              <a:t>Automated shuttles at CU-ICAR, Verdae, Parker, </a:t>
            </a:r>
            <a:r>
              <a:rPr lang="en-US" dirty="0" smtClean="0"/>
              <a:t>&amp; Downtown 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Private Funding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Capital, Operations </a:t>
            </a:r>
            <a:r>
              <a:rPr lang="en-US" dirty="0"/>
              <a:t>&amp; Maintenance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/>
              <a:t>Farebox</a:t>
            </a:r>
            <a:r>
              <a:rPr lang="en-US" dirty="0"/>
              <a:t>: </a:t>
            </a:r>
            <a:r>
              <a:rPr lang="en-US" sz="2100" dirty="0"/>
              <a:t>People pay for convenient, comfortable, cost-effective solutions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Sponsorships and </a:t>
            </a:r>
            <a:r>
              <a:rPr lang="en-US" dirty="0"/>
              <a:t>Advertising </a:t>
            </a:r>
            <a:r>
              <a:rPr lang="en-US" dirty="0" smtClean="0"/>
              <a:t>(GAVP, Verdae, Spinx)</a:t>
            </a:r>
            <a:endParaRPr lang="en-US" dirty="0"/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Data has value, and can be monetized 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Federal Highway Administration Grant – $4 Million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Phases and Districts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582"/>
            <a:ext cx="4572000" cy="5467863"/>
          </a:xfrm>
        </p:spPr>
      </p:pic>
      <p:pic>
        <p:nvPicPr>
          <p:cNvPr id="8" name="Content Placeholder 7" descr="Service Area.jpe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48581"/>
            <a:ext cx="4267200" cy="5467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8900" y="1600200"/>
            <a:ext cx="125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Phase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65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Verdae District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CU-ICAR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900" y="36576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Parker</a:t>
            </a:r>
          </a:p>
        </p:txBody>
      </p:sp>
    </p:spTree>
    <p:extLst>
      <p:ext uri="{BB962C8B-B14F-4D97-AF65-F5344CB8AC3E}">
        <p14:creationId xmlns:p14="http://schemas.microsoft.com/office/powerpoint/2010/main" val="31294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Why Greenville? </a:t>
            </a:r>
            <a:br>
              <a:rPr lang="en-US" sz="3600" b="1" dirty="0"/>
            </a:br>
            <a:r>
              <a:rPr lang="en-US" sz="3600" b="1" dirty="0"/>
              <a:t>Differentiating Factors for Innovative</a:t>
            </a:r>
            <a:br>
              <a:rPr lang="en-US" sz="3600" b="1" dirty="0"/>
            </a:br>
            <a:r>
              <a:rPr lang="en-US" sz="3600" b="1" dirty="0"/>
              <a:t>A-Taxis and ACES Technologies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724400"/>
          </a:xfrm>
        </p:spPr>
        <p:txBody>
          <a:bodyPr>
            <a:normAutofit/>
          </a:bodyPr>
          <a:lstStyle/>
          <a:p>
            <a:pPr lvl="0"/>
            <a:endParaRPr lang="en-US" sz="2800" b="1" dirty="0"/>
          </a:p>
          <a:p>
            <a:pPr lvl="0"/>
            <a:r>
              <a:rPr lang="en-US" sz="2800" dirty="0"/>
              <a:t>A Committed Community  </a:t>
            </a:r>
          </a:p>
          <a:p>
            <a:pPr lvl="0"/>
            <a:r>
              <a:rPr lang="en-US" sz="2800" dirty="0"/>
              <a:t>A welcoming business environment </a:t>
            </a:r>
          </a:p>
          <a:p>
            <a:pPr lvl="0"/>
            <a:r>
              <a:rPr lang="en-US" sz="2800" dirty="0" smtClean="0"/>
              <a:t>Critical </a:t>
            </a:r>
            <a:r>
              <a:rPr lang="en-US" sz="2800" dirty="0"/>
              <a:t>Assets </a:t>
            </a:r>
          </a:p>
          <a:p>
            <a:pPr lvl="0"/>
            <a:r>
              <a:rPr lang="en-US" sz="2800" dirty="0"/>
              <a:t>Replicable, Scalable Solutions   </a:t>
            </a:r>
          </a:p>
          <a:p>
            <a:pPr lvl="0"/>
            <a:r>
              <a:rPr lang="en-US" sz="2800" dirty="0"/>
              <a:t>Technical Talent</a:t>
            </a:r>
          </a:p>
          <a:p>
            <a:pPr lvl="0"/>
            <a:r>
              <a:rPr lang="en-US" sz="2800" dirty="0"/>
              <a:t>Workforce Development</a:t>
            </a:r>
          </a:p>
          <a:p>
            <a:pPr lvl="0"/>
            <a:r>
              <a:rPr lang="en-US" sz="2800" dirty="0" smtClean="0"/>
              <a:t>Focus</a:t>
            </a:r>
          </a:p>
          <a:p>
            <a:r>
              <a:rPr lang="en-US" sz="2800" dirty="0"/>
              <a:t>Partnerships 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51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</TotalTime>
  <Words>306</Words>
  <Application>Microsoft Macintosh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    Greenville A-Taxis,  Automated, Connected, Electric, Shared  Technologies, and ACES Mobility   EVs and the SE Grid 2.0: Municipal Initiatives Panel</vt:lpstr>
      <vt:lpstr>Carolinas Alliance For Innovation</vt:lpstr>
      <vt:lpstr>Major CA4I Private Partners Global Autonomous Vehicle Partnership (GAVP) </vt:lpstr>
      <vt:lpstr> ACES Mobility and Greenville A-Taxis: Research Robotics </vt:lpstr>
      <vt:lpstr>Greenville Seeks Innovative  Public-Private Partnerships</vt:lpstr>
      <vt:lpstr>Deployment Phases and Districts </vt:lpstr>
      <vt:lpstr> Why Greenville?  Differentiating Factors for Innovative A-Taxis and ACES Technologies 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GreenVillages Development in the Laurens Road Corridor</dc:title>
  <dc:creator>GFredPayne</dc:creator>
  <cp:lastModifiedBy>dory.larsen@gmail.com</cp:lastModifiedBy>
  <cp:revision>192</cp:revision>
  <dcterms:created xsi:type="dcterms:W3CDTF">2014-12-26T21:33:45Z</dcterms:created>
  <dcterms:modified xsi:type="dcterms:W3CDTF">2017-11-15T02:43:54Z</dcterms:modified>
</cp:coreProperties>
</file>