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4" r:id="rId4"/>
    <p:sldId id="265" r:id="rId5"/>
    <p:sldId id="263" r:id="rId6"/>
    <p:sldId id="269" r:id="rId7"/>
    <p:sldId id="270" r:id="rId8"/>
    <p:sldId id="267" r:id="rId9"/>
    <p:sldId id="260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2BF"/>
    <a:srgbClr val="14375D"/>
    <a:srgbClr val="65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4" autoAdjust="0"/>
  </p:normalViewPr>
  <p:slideViewPr>
    <p:cSldViewPr snapToGrid="0" snapToObjects="1">
      <p:cViewPr varScale="1">
        <p:scale>
          <a:sx n="66" d="100"/>
          <a:sy n="66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99EA7-BB41-EB40-9600-7A248745E95B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232A-542A-BB45-BFDC-F7913E5E4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4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Project sponsorship</a:t>
            </a:r>
          </a:p>
          <a:p>
            <a:pPr lvl="1"/>
            <a:r>
              <a:rPr lang="en-US" dirty="0"/>
              <a:t>Federal Transit Administration</a:t>
            </a:r>
          </a:p>
          <a:p>
            <a:pPr lvl="1"/>
            <a:r>
              <a:rPr lang="en-US" dirty="0"/>
              <a:t>Departments of Energy, Defense, Interior, NASA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CDD78-449E-A24E-B974-E06192FB7C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accelerate the deployment of alternative fuel vehicles and infrastructure throughout the southeastern United States.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232A-542A-BB45-BFDC-F7913E5E47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focus on commercially available technology</a:t>
            </a:r>
            <a:r>
              <a:rPr lang="is-IS" baseline="0" dirty="0"/>
              <a:t>… deployment project, not development or demonstration... increasing volume of vehicle deployed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s-IS" sz="1200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three primary tasks: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Deployment of AFV Fleets and Infrastructure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Facilitate Development of Alternative Fuel Corridors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Development of Strategic AFV Fleet Partnerships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232A-542A-BB45-BFDC-F7913E5E4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232A-542A-BB45-BFDC-F7913E5E4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Strategic Deployment</a:t>
            </a:r>
            <a:r>
              <a:rPr lang="en-US" sz="2800" baseline="0" dirty="0"/>
              <a:t> Plan</a:t>
            </a:r>
            <a:r>
              <a:rPr lang="is-IS" sz="2800" baseline="0" dirty="0"/>
              <a:t>… </a:t>
            </a:r>
            <a:r>
              <a:rPr lang="en-US" sz="2800" dirty="0"/>
              <a:t>define methodology for identifying vehicles, infrastructure, and operating strategy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232A-542A-BB45-BFDC-F7913E5E4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FCB</a:t>
            </a:r>
            <a:r>
              <a:rPr lang="en-US" baseline="0" dirty="0"/>
              <a:t> bus and BEB are zero-emission and often referred to as ZEBs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232A-542A-BB45-BFDC-F7913E5E4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" y="0"/>
            <a:ext cx="8342489" cy="6858000"/>
          </a:xfrm>
          <a:prstGeom prst="rect">
            <a:avLst/>
          </a:prstGeom>
          <a:solidFill>
            <a:srgbClr val="143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504" y="2519793"/>
            <a:ext cx="6411440" cy="177226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245" y="4348005"/>
            <a:ext cx="6257699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7220E30E-77A3-A741-B569-F3EE438E5D62}" type="datetimeFigureOut">
              <a:rPr lang="en-US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A9B6297F-5123-EB43-A7FC-22ABAFAD568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CTE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95" y="274642"/>
            <a:ext cx="910989" cy="668443"/>
          </a:xfrm>
          <a:prstGeom prst="rect">
            <a:avLst/>
          </a:prstGeom>
        </p:spPr>
      </p:pic>
      <p:pic>
        <p:nvPicPr>
          <p:cNvPr id="8" name="Picture 7" descr="logo swoo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/>
          <a:stretch/>
        </p:blipFill>
        <p:spPr>
          <a:xfrm>
            <a:off x="-1" y="-134842"/>
            <a:ext cx="6165700" cy="69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143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4639"/>
            <a:ext cx="9787467" cy="804756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3" y="1600203"/>
            <a:ext cx="10667999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336" y="6356355"/>
            <a:ext cx="2844800" cy="365125"/>
          </a:xfrm>
        </p:spPr>
        <p:txBody>
          <a:bodyPr/>
          <a:lstStyle/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9468" y="635635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297F-5123-EB43-A7FC-22ABAFAD568B}" type="slidenum"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14405" y="1079395"/>
            <a:ext cx="1090506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TE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95" y="274642"/>
            <a:ext cx="910989" cy="668443"/>
          </a:xfrm>
          <a:prstGeom prst="rect">
            <a:avLst/>
          </a:prstGeom>
        </p:spPr>
      </p:pic>
      <p:pic>
        <p:nvPicPr>
          <p:cNvPr id="12" name="Picture 11" descr="logo swoo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84396"/>
          <a:stretch/>
        </p:blipFill>
        <p:spPr>
          <a:xfrm>
            <a:off x="-1" y="-134842"/>
            <a:ext cx="609601" cy="69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143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4639"/>
            <a:ext cx="9787467" cy="804756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3" y="1964269"/>
            <a:ext cx="10667999" cy="4161895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336" y="6356355"/>
            <a:ext cx="2844800" cy="365125"/>
          </a:xfrm>
        </p:spPr>
        <p:txBody>
          <a:bodyPr/>
          <a:lstStyle/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9468" y="635635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297F-5123-EB43-A7FC-22ABAFAD568B}" type="slidenum"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02054" y="1180483"/>
            <a:ext cx="10680348" cy="6544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CTE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95" y="274642"/>
            <a:ext cx="910989" cy="668443"/>
          </a:xfrm>
          <a:prstGeom prst="rect">
            <a:avLst/>
          </a:prstGeom>
        </p:spPr>
      </p:pic>
      <p:pic>
        <p:nvPicPr>
          <p:cNvPr id="13" name="Picture 12" descr="logo swoo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84396"/>
          <a:stretch/>
        </p:blipFill>
        <p:spPr>
          <a:xfrm>
            <a:off x="-1" y="-134842"/>
            <a:ext cx="609601" cy="699284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914405" y="1079395"/>
            <a:ext cx="1090506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4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143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4639"/>
            <a:ext cx="9787467" cy="114300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3" y="1600203"/>
            <a:ext cx="10667999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336" y="6356355"/>
            <a:ext cx="2844800" cy="365125"/>
          </a:xfrm>
        </p:spPr>
        <p:txBody>
          <a:bodyPr/>
          <a:lstStyle/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9468" y="635635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297F-5123-EB43-A7FC-22ABAFAD568B}" type="slidenum">
              <a:t>‹#›</a:t>
            </a:fld>
            <a:endParaRPr lang="en-US"/>
          </a:p>
        </p:txBody>
      </p:sp>
      <p:pic>
        <p:nvPicPr>
          <p:cNvPr id="10" name="Picture 9" descr="CTE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95" y="274642"/>
            <a:ext cx="910989" cy="668443"/>
          </a:xfrm>
          <a:prstGeom prst="rect">
            <a:avLst/>
          </a:prstGeom>
        </p:spPr>
      </p:pic>
      <p:pic>
        <p:nvPicPr>
          <p:cNvPr id="11" name="Picture 10" descr="logo swoo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84396"/>
          <a:stretch/>
        </p:blipFill>
        <p:spPr>
          <a:xfrm>
            <a:off x="-1" y="-134842"/>
            <a:ext cx="609601" cy="69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8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0444"/>
            <a:ext cx="12192000" cy="405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297F-5123-EB43-A7FC-22ABAFAD568B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408" y="3008318"/>
            <a:ext cx="10363200" cy="1362076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76" y="654763"/>
            <a:ext cx="10363200" cy="83537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TE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95" y="274642"/>
            <a:ext cx="910989" cy="668443"/>
          </a:xfrm>
          <a:prstGeom prst="rect">
            <a:avLst/>
          </a:prstGeom>
        </p:spPr>
      </p:pic>
      <p:pic>
        <p:nvPicPr>
          <p:cNvPr id="12" name="Picture 11" descr="logo swoo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/>
          <a:stretch/>
        </p:blipFill>
        <p:spPr>
          <a:xfrm>
            <a:off x="2" y="1580444"/>
            <a:ext cx="3573340" cy="40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67055"/>
            <a:ext cx="9740573" cy="81234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7336" y="6356355"/>
            <a:ext cx="2844800" cy="365125"/>
          </a:xfrm>
        </p:spPr>
        <p:txBody>
          <a:bodyPr/>
          <a:lstStyle/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9468" y="635635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297F-5123-EB43-A7FC-22ABAFAD568B}" type="slidenum"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143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CTE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95" y="274642"/>
            <a:ext cx="910989" cy="668443"/>
          </a:xfrm>
          <a:prstGeom prst="rect">
            <a:avLst/>
          </a:prstGeom>
        </p:spPr>
      </p:pic>
      <p:pic>
        <p:nvPicPr>
          <p:cNvPr id="12" name="Picture 11" descr="logo swoo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84396"/>
          <a:stretch/>
        </p:blipFill>
        <p:spPr>
          <a:xfrm>
            <a:off x="-1" y="-134842"/>
            <a:ext cx="609601" cy="699284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914405" y="1079395"/>
            <a:ext cx="10905065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9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267055"/>
            <a:ext cx="9675445" cy="812340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7336" y="6356355"/>
            <a:ext cx="2844800" cy="365125"/>
          </a:xfrm>
        </p:spPr>
        <p:txBody>
          <a:bodyPr/>
          <a:lstStyle/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9468" y="635635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297F-5123-EB43-A7FC-22ABAFAD568B}" type="slidenum"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143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CTE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95" y="274642"/>
            <a:ext cx="910989" cy="668443"/>
          </a:xfrm>
          <a:prstGeom prst="rect">
            <a:avLst/>
          </a:prstGeom>
        </p:spPr>
      </p:pic>
      <p:pic>
        <p:nvPicPr>
          <p:cNvPr id="12" name="Picture 11" descr="logo swoop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84396"/>
          <a:stretch/>
        </p:blipFill>
        <p:spPr>
          <a:xfrm>
            <a:off x="-1" y="-134842"/>
            <a:ext cx="609601" cy="69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7336" y="6356355"/>
            <a:ext cx="2844800" cy="365125"/>
          </a:xfrm>
        </p:spPr>
        <p:txBody>
          <a:bodyPr/>
          <a:lstStyle/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9468" y="635635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297F-5123-EB43-A7FC-22ABAFAD568B}" type="slidenum"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143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logo swoo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84396"/>
          <a:stretch/>
        </p:blipFill>
        <p:spPr>
          <a:xfrm>
            <a:off x="-1" y="-134842"/>
            <a:ext cx="609601" cy="69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8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90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E30E-77A3-A741-B569-F3EE438E5D62}" type="datetimeFigureOut"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297F-5123-EB43-A7FC-22ABAFAD56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1" r:id="rId5"/>
    <p:sldLayoutId id="2147483654" r:id="rId6"/>
    <p:sldLayoutId id="2147483658" r:id="rId7"/>
    <p:sldLayoutId id="2147483655" r:id="rId8"/>
    <p:sldLayoutId id="214748365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17" Type="http://schemas.openxmlformats.org/officeDocument/2006/relationships/image" Target="../media/image37.jpg"/><Relationship Id="rId2" Type="http://schemas.openxmlformats.org/officeDocument/2006/relationships/image" Target="../media/image22.jpg"/><Relationship Id="rId16" Type="http://schemas.openxmlformats.org/officeDocument/2006/relationships/image" Target="../media/image36.pn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24" Type="http://schemas.openxmlformats.org/officeDocument/2006/relationships/image" Target="../media/image44.jp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g"/><Relationship Id="rId10" Type="http://schemas.openxmlformats.org/officeDocument/2006/relationships/image" Target="../media/image30.png"/><Relationship Id="rId19" Type="http://schemas.openxmlformats.org/officeDocument/2006/relationships/image" Target="../media/image39.jpg"/><Relationship Id="rId4" Type="http://schemas.openxmlformats.org/officeDocument/2006/relationships/image" Target="../media/image24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538" y="2519793"/>
            <a:ext cx="5220170" cy="1772261"/>
          </a:xfrm>
        </p:spPr>
        <p:txBody>
          <a:bodyPr>
            <a:normAutofit/>
          </a:bodyPr>
          <a:lstStyle/>
          <a:p>
            <a:r>
              <a:rPr lang="en-US" sz="4400" dirty="0"/>
              <a:t>CTE in the Southeast: Regional Experiences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434" y="4348005"/>
            <a:ext cx="4897638" cy="1752600"/>
          </a:xfrm>
        </p:spPr>
        <p:txBody>
          <a:bodyPr>
            <a:normAutofit/>
          </a:bodyPr>
          <a:lstStyle/>
          <a:p>
            <a:r>
              <a:rPr lang="en-US" sz="2200" dirty="0"/>
              <a:t>Medium- and Heavy-Duty Alternative Fuel Vehicle Deployment Highlights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1835" y="5624541"/>
            <a:ext cx="2709340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Blake Whitson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November 16, 2017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38502" y="5486401"/>
            <a:ext cx="321733" cy="907459"/>
            <a:chOff x="5977470" y="4114799"/>
            <a:chExt cx="321733" cy="680594"/>
          </a:xfrm>
        </p:grpSpPr>
        <p:sp>
          <p:nvSpPr>
            <p:cNvPr id="8" name="Isosceles Triangle 7"/>
            <p:cNvSpPr/>
            <p:nvPr/>
          </p:nvSpPr>
          <p:spPr>
            <a:xfrm rot="16200000">
              <a:off x="5798040" y="4294229"/>
              <a:ext cx="680594" cy="321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5956303" y="4339167"/>
              <a:ext cx="465667" cy="22013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75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37135"/>
            <a:ext cx="10813142" cy="5356227"/>
          </a:xfrm>
        </p:spPr>
        <p:txBody>
          <a:bodyPr>
            <a:normAutofit/>
          </a:bodyPr>
          <a:lstStyle/>
          <a:p>
            <a:r>
              <a:rPr lang="en-US" sz="2800" dirty="0"/>
              <a:t>Federal agencies are the most popular source of funds for ZEB deployment.</a:t>
            </a:r>
          </a:p>
          <a:p>
            <a:r>
              <a:rPr lang="en-US" sz="2800" dirty="0"/>
              <a:t>No voucher programs available in SE and state grants are rare</a:t>
            </a:r>
          </a:p>
          <a:p>
            <a:r>
              <a:rPr lang="en-US" sz="2800" dirty="0"/>
              <a:t>Volkswagen Settlement may be a source of funding in near-future.</a:t>
            </a:r>
          </a:p>
          <a:p>
            <a:pPr lvl="1"/>
            <a:r>
              <a:rPr lang="en-US" sz="2800" dirty="0"/>
              <a:t>Alabama: no lead agency to date</a:t>
            </a:r>
          </a:p>
          <a:p>
            <a:pPr lvl="1"/>
            <a:r>
              <a:rPr lang="en-US" sz="2800" dirty="0"/>
              <a:t>Florida: </a:t>
            </a:r>
            <a:r>
              <a:rPr lang="en-US" sz="2800" dirty="0" err="1"/>
              <a:t>Dept</a:t>
            </a:r>
            <a:r>
              <a:rPr lang="en-US" sz="2800" dirty="0"/>
              <a:t> of Environmental Protection</a:t>
            </a:r>
          </a:p>
          <a:p>
            <a:pPr lvl="1"/>
            <a:r>
              <a:rPr lang="en-US" sz="2800" dirty="0"/>
              <a:t>Georgia: </a:t>
            </a:r>
            <a:r>
              <a:rPr lang="en-US" sz="2800" dirty="0" err="1"/>
              <a:t>Gov</a:t>
            </a:r>
            <a:r>
              <a:rPr lang="en-US" sz="2800" dirty="0"/>
              <a:t> Office of Planning and Budget</a:t>
            </a:r>
          </a:p>
          <a:p>
            <a:pPr lvl="1"/>
            <a:r>
              <a:rPr lang="en-US" sz="2800" dirty="0"/>
              <a:t>South Carolina: </a:t>
            </a:r>
            <a:r>
              <a:rPr lang="en-US" sz="2800" dirty="0" err="1"/>
              <a:t>Dept</a:t>
            </a:r>
            <a:r>
              <a:rPr lang="en-US" sz="2800" dirty="0"/>
              <a:t> of Insurance</a:t>
            </a:r>
          </a:p>
          <a:p>
            <a:pPr lvl="1"/>
            <a:r>
              <a:rPr lang="en-US" sz="2800" dirty="0"/>
              <a:t>Tennessee: </a:t>
            </a:r>
            <a:r>
              <a:rPr lang="en-US" sz="2800" dirty="0" err="1"/>
              <a:t>Dept</a:t>
            </a:r>
            <a:r>
              <a:rPr lang="en-US" sz="2800" dirty="0"/>
              <a:t> of Environment &amp; Conservation</a:t>
            </a:r>
          </a:p>
          <a:p>
            <a:pPr marL="45085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922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ic bus.jpg"/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62" r="22776" b="6798"/>
          <a:stretch/>
        </p:blipFill>
        <p:spPr>
          <a:xfrm>
            <a:off x="1524002" y="1580447"/>
            <a:ext cx="9144001" cy="404142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Box 6"/>
          <p:cNvSpPr txBox="1"/>
          <p:nvPr/>
        </p:nvSpPr>
        <p:spPr>
          <a:xfrm>
            <a:off x="7611536" y="5779910"/>
            <a:ext cx="27093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Chateau </a:t>
            </a:r>
            <a:r>
              <a:rPr lang="en-US" sz="1600" b="1" dirty="0" err="1">
                <a:solidFill>
                  <a:schemeClr val="accent1"/>
                </a:solidFill>
              </a:rPr>
              <a:t>Elan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</a:rPr>
              <a:t>November 16, 2017</a:t>
            </a:r>
          </a:p>
        </p:txBody>
      </p:sp>
      <p:pic>
        <p:nvPicPr>
          <p:cNvPr id="8" name="Picture 7" descr="logo swoo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/>
          <a:stretch/>
        </p:blipFill>
        <p:spPr>
          <a:xfrm>
            <a:off x="1524003" y="1580444"/>
            <a:ext cx="2680005" cy="40527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3917" y="2754318"/>
            <a:ext cx="7772400" cy="2226904"/>
          </a:xfrm>
        </p:spPr>
        <p:txBody>
          <a:bodyPr/>
          <a:lstStyle/>
          <a:p>
            <a:r>
              <a:rPr lang="en-US" sz="2800" dirty="0"/>
              <a:t>Blake Whitson</a:t>
            </a:r>
            <a:br>
              <a:rPr lang="en-US" sz="2800" dirty="0"/>
            </a:br>
            <a:r>
              <a:rPr lang="en-US" sz="2800" dirty="0"/>
              <a:t>Technical Project Manager</a:t>
            </a:r>
            <a:br>
              <a:rPr lang="en-US" sz="2800" dirty="0"/>
            </a:br>
            <a:r>
              <a:rPr lang="en-US" sz="2800" dirty="0"/>
              <a:t>Center for Transportation and the Environment</a:t>
            </a:r>
            <a:br>
              <a:rPr lang="en-US" sz="2800" dirty="0"/>
            </a:br>
            <a:r>
              <a:rPr lang="en-US" sz="2800" dirty="0" err="1"/>
              <a:t>blake@cte.tv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445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16435" y="1370552"/>
            <a:ext cx="11041735" cy="53509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Mission: </a:t>
            </a:r>
            <a:r>
              <a:rPr lang="en-US" sz="2800" dirty="0"/>
              <a:t>To improve the efficiency and sustainability of U.S. energy and transportation systems</a:t>
            </a:r>
          </a:p>
          <a:p>
            <a:pPr marL="450850"/>
            <a:r>
              <a:rPr lang="en-US" sz="2800" dirty="0"/>
              <a:t>non-profit, non-governmental, membership-based</a:t>
            </a:r>
          </a:p>
          <a:p>
            <a:pPr marL="450850"/>
            <a:r>
              <a:rPr lang="en-US" sz="2800" dirty="0"/>
              <a:t>$400+ million portfolio of RD&amp;D projects</a:t>
            </a:r>
          </a:p>
          <a:p>
            <a:pPr marL="974725" lvl="1"/>
            <a:r>
              <a:rPr lang="en-US" dirty="0"/>
              <a:t>alt. fuel and advanced vehicle technologies</a:t>
            </a:r>
          </a:p>
          <a:p>
            <a:pPr marL="974725" lvl="1"/>
            <a:r>
              <a:rPr lang="en-US" dirty="0"/>
              <a:t>bridge the gap between laboratory and commercial product</a:t>
            </a:r>
          </a:p>
          <a:p>
            <a:pPr marL="974725" lvl="1"/>
            <a:r>
              <a:rPr lang="en-US" dirty="0"/>
              <a:t>support early adopters after commercialization</a:t>
            </a:r>
          </a:p>
          <a:p>
            <a:pPr marL="450850"/>
            <a:r>
              <a:rPr lang="en-US" sz="2800" dirty="0"/>
              <a:t>national presence</a:t>
            </a:r>
          </a:p>
          <a:p>
            <a:pPr marL="974725" lvl="1"/>
            <a:r>
              <a:rPr lang="en-US" dirty="0"/>
              <a:t>Atlanta, Berkeley, Los Angeles, St. 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2</a:t>
            </a:fld>
            <a:endParaRPr lang="uk-U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274639"/>
            <a:ext cx="7340600" cy="804756"/>
          </a:xfrm>
        </p:spPr>
        <p:txBody>
          <a:bodyPr>
            <a:normAutofit/>
          </a:bodyPr>
          <a:lstStyle/>
          <a:p>
            <a:r>
              <a:rPr lang="en-US" sz="4000" dirty="0"/>
              <a:t>About CTE</a:t>
            </a:r>
          </a:p>
        </p:txBody>
      </p:sp>
    </p:spTree>
    <p:extLst>
      <p:ext uri="{BB962C8B-B14F-4D97-AF65-F5344CB8AC3E}">
        <p14:creationId xmlns:p14="http://schemas.microsoft.com/office/powerpoint/2010/main" val="350215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Southeast Project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62" y="1207668"/>
            <a:ext cx="8000999" cy="476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Southeast Alternative Fuel Deployment Partnership (SEAFDP) </a:t>
            </a:r>
          </a:p>
          <a:p>
            <a:pPr marL="450850"/>
            <a:r>
              <a:rPr lang="en-US" sz="2800" dirty="0"/>
              <a:t>$4.6M award from DOE in August 2017</a:t>
            </a:r>
          </a:p>
          <a:p>
            <a:pPr marL="117475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Electric Bus Deployments</a:t>
            </a:r>
          </a:p>
          <a:p>
            <a:pPr marL="450850"/>
            <a:r>
              <a:rPr lang="en-US" sz="2800" dirty="0"/>
              <a:t>more popular than ever </a:t>
            </a:r>
          </a:p>
          <a:p>
            <a:pPr marL="45085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3</a:t>
            </a:fld>
            <a:endParaRPr lang="uk-UA" dirty="0"/>
          </a:p>
        </p:txBody>
      </p:sp>
      <p:grpSp>
        <p:nvGrpSpPr>
          <p:cNvPr id="5" name="Group 4"/>
          <p:cNvGrpSpPr/>
          <p:nvPr/>
        </p:nvGrpSpPr>
        <p:grpSpPr>
          <a:xfrm>
            <a:off x="2427439" y="4619317"/>
            <a:ext cx="7940600" cy="1737038"/>
            <a:chOff x="558802" y="2895600"/>
            <a:chExt cx="6939279" cy="13817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6061" t="28324" r="27214" b="16292"/>
            <a:stretch/>
          </p:blipFill>
          <p:spPr bwMode="auto">
            <a:xfrm>
              <a:off x="558802" y="2895600"/>
              <a:ext cx="136935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IMG_2130.jpg"/>
            <p:cNvPicPr>
              <a:picLocks noChangeAspect="1"/>
            </p:cNvPicPr>
            <p:nvPr/>
          </p:nvPicPr>
          <p:blipFill rotWithShape="1">
            <a:blip r:embed="rId4" cstate="print"/>
            <a:srcRect l="45795" t="12945" r="4091" b="11882"/>
            <a:stretch/>
          </p:blipFill>
          <p:spPr>
            <a:xfrm>
              <a:off x="4734561" y="2905759"/>
              <a:ext cx="1371599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/>
            <a:srcRect l="26095" t="483" r="7675" b="450"/>
            <a:stretch/>
          </p:blipFill>
          <p:spPr bwMode="auto">
            <a:xfrm>
              <a:off x="6126482" y="2905759"/>
              <a:ext cx="137159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4" r="5544" b="1585"/>
            <a:stretch/>
          </p:blipFill>
          <p:spPr bwMode="auto">
            <a:xfrm flipH="1">
              <a:off x="1950720" y="2900447"/>
              <a:ext cx="1369145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942" b="2608"/>
            <a:stretch/>
          </p:blipFill>
          <p:spPr bwMode="auto">
            <a:xfrm>
              <a:off x="3342641" y="2900878"/>
              <a:ext cx="1369274" cy="1371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7910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SEAFDP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66160"/>
            <a:ext cx="10943770" cy="499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Objective: </a:t>
            </a:r>
            <a:r>
              <a:rPr lang="en-US" sz="2800" dirty="0"/>
              <a:t>accelerate the deployment of alternative fuel vehicles and infrastructure throughout the southeastern United States.</a:t>
            </a:r>
            <a:endParaRPr lang="en-US" sz="2800" b="1" dirty="0"/>
          </a:p>
          <a:p>
            <a:pPr marL="450850"/>
            <a:r>
              <a:rPr lang="en-US" sz="2800" dirty="0"/>
              <a:t>14 team members from public, private, and non-profit sectors</a:t>
            </a:r>
          </a:p>
          <a:p>
            <a:pPr marL="450850"/>
            <a:r>
              <a:rPr lang="en-US" sz="2800" dirty="0"/>
              <a:t>200+ AFV to be deployed (CNG, PHEV, &amp; EV)</a:t>
            </a:r>
          </a:p>
          <a:p>
            <a:pPr marL="450850"/>
            <a:r>
              <a:rPr lang="en-US" sz="2800" dirty="0"/>
              <a:t>CNG fueling and EV charging infrastructure</a:t>
            </a:r>
          </a:p>
          <a:p>
            <a:pPr marL="450850"/>
            <a:r>
              <a:rPr lang="en-US" sz="2800" dirty="0"/>
              <a:t>24-month data collection and reporting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684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astal_states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7840" r="3967" b="2160"/>
          <a:stretch/>
        </p:blipFill>
        <p:spPr>
          <a:xfrm>
            <a:off x="4261106" y="1706213"/>
            <a:ext cx="3924240" cy="4711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SEAFVDP Regional Footprint</a:t>
            </a:r>
          </a:p>
        </p:txBody>
      </p:sp>
      <p:pic>
        <p:nvPicPr>
          <p:cNvPr id="4" name="Picture 3" descr="CC-Georgia-Logo-Final-e14339849169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12" y="5317225"/>
            <a:ext cx="921761" cy="562275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982975"/>
            <a:ext cx="1677872" cy="565575"/>
          </a:xfrm>
          <a:prstGeom prst="rect">
            <a:avLst/>
          </a:prstGeom>
        </p:spPr>
      </p:pic>
      <p:pic>
        <p:nvPicPr>
          <p:cNvPr id="6" name="Picture 5" descr="pscfc_hd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69" y="3776976"/>
            <a:ext cx="1717803" cy="443992"/>
          </a:xfrm>
          <a:prstGeom prst="rect">
            <a:avLst/>
          </a:prstGeom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00" y="4501454"/>
            <a:ext cx="672082" cy="669094"/>
          </a:xfrm>
          <a:prstGeom prst="rect">
            <a:avLst/>
          </a:prstGeom>
        </p:spPr>
      </p:pic>
      <p:pic>
        <p:nvPicPr>
          <p:cNvPr id="9" name="Picture 8" descr="sceg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28" y="3165179"/>
            <a:ext cx="1539777" cy="383368"/>
          </a:xfrm>
          <a:prstGeom prst="rect">
            <a:avLst/>
          </a:prstGeom>
        </p:spPr>
      </p:pic>
      <p:pic>
        <p:nvPicPr>
          <p:cNvPr id="10" name="Picture 9" descr="1200px-Waste_Management_logo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21" y="3923422"/>
            <a:ext cx="964059" cy="355095"/>
          </a:xfrm>
          <a:prstGeom prst="rect">
            <a:avLst/>
          </a:prstGeom>
        </p:spPr>
      </p:pic>
      <p:pic>
        <p:nvPicPr>
          <p:cNvPr id="11" name="Picture 10" descr="BTS dekalb county g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59" y="4530468"/>
            <a:ext cx="657731" cy="640080"/>
          </a:xfrm>
          <a:prstGeom prst="rect">
            <a:avLst/>
          </a:prstGeom>
        </p:spPr>
      </p:pic>
      <p:pic>
        <p:nvPicPr>
          <p:cNvPr id="12" name="Picture 11" descr="Seal_of_Atlant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51" y="4523001"/>
            <a:ext cx="640080" cy="64008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70" y="2317955"/>
            <a:ext cx="1291167" cy="536641"/>
          </a:xfrm>
          <a:prstGeom prst="rect">
            <a:avLst/>
          </a:prstGeom>
        </p:spPr>
      </p:pic>
      <p:pic>
        <p:nvPicPr>
          <p:cNvPr id="14" name="Picture 13" descr="consolidated-pipe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96" y="2229430"/>
            <a:ext cx="1480609" cy="6379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16944" y="1535257"/>
            <a:ext cx="11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McAbee </a:t>
            </a:r>
          </a:p>
          <a:p>
            <a:pPr algn="ctr"/>
            <a:r>
              <a:rPr lang="en-US" sz="1400" b="1" dirty="0"/>
              <a:t>Trucking</a:t>
            </a:r>
          </a:p>
        </p:txBody>
      </p:sp>
      <p:pic>
        <p:nvPicPr>
          <p:cNvPr id="25" name="Picture 24" descr="CNG_Sig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20" y="5120748"/>
            <a:ext cx="602150" cy="602150"/>
          </a:xfrm>
          <a:prstGeom prst="rect">
            <a:avLst/>
          </a:prstGeom>
        </p:spPr>
      </p:pic>
      <p:pic>
        <p:nvPicPr>
          <p:cNvPr id="26" name="Picture 25" descr="Logo_CT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27" y="1356974"/>
            <a:ext cx="652157" cy="640080"/>
          </a:xfrm>
          <a:prstGeom prst="rect">
            <a:avLst/>
          </a:prstGeom>
        </p:spPr>
      </p:pic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5</a:t>
            </a:fld>
            <a:endParaRPr lang="uk-UA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35184" y="4049893"/>
            <a:ext cx="1013287" cy="1058327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44102" y="2765778"/>
            <a:ext cx="1004366" cy="1171752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19996" y="3548547"/>
            <a:ext cx="1289526" cy="440626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194777" y="2045603"/>
            <a:ext cx="292614" cy="1734763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729110" y="3833424"/>
            <a:ext cx="419614" cy="1528801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200870" y="3850353"/>
            <a:ext cx="1278018" cy="806314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6942666" y="3619105"/>
            <a:ext cx="1003062" cy="370071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977360" y="3344336"/>
            <a:ext cx="1283143" cy="204215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662589" y="2667000"/>
            <a:ext cx="1945191" cy="779440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743977" y="1997054"/>
            <a:ext cx="1742444" cy="1309236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download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68" y="1506398"/>
            <a:ext cx="577254" cy="708060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>
            <a:off x="5192892" y="2229430"/>
            <a:ext cx="931333" cy="1536822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80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SEAFDP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37418"/>
            <a:ext cx="10697028" cy="4760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200+ Compressed Natural Gas (CNG)</a:t>
            </a:r>
          </a:p>
          <a:p>
            <a:pPr marL="457200"/>
            <a:r>
              <a:rPr lang="en-US" sz="2800" dirty="0"/>
              <a:t>160 delivery trucks (Class 6)</a:t>
            </a:r>
          </a:p>
          <a:p>
            <a:pPr marL="457200"/>
            <a:r>
              <a:rPr lang="en-US" sz="2800" dirty="0"/>
              <a:t>70+ refuse trucks</a:t>
            </a:r>
          </a:p>
          <a:p>
            <a:pPr marL="457200"/>
            <a:r>
              <a:rPr lang="en-US" sz="2800" dirty="0"/>
              <a:t>5 tractors (Class 8)</a:t>
            </a:r>
          </a:p>
          <a:p>
            <a:pPr marL="0" indent="0">
              <a:buNone/>
            </a:pPr>
            <a:r>
              <a:rPr lang="en-US" sz="2800" b="1" dirty="0"/>
              <a:t>27 Plug-in Hybrid Electric (PHEV)</a:t>
            </a:r>
          </a:p>
          <a:p>
            <a:pPr marL="457200"/>
            <a:r>
              <a:rPr lang="en-US" sz="2800" dirty="0"/>
              <a:t>20 delivery trucks (Class 6)</a:t>
            </a:r>
          </a:p>
          <a:p>
            <a:pPr marL="457200"/>
            <a:r>
              <a:rPr lang="en-US" sz="2800" dirty="0"/>
              <a:t>7 Chevrolet Volts</a:t>
            </a:r>
          </a:p>
          <a:p>
            <a:pPr marL="0" indent="0">
              <a:buNone/>
            </a:pPr>
            <a:r>
              <a:rPr lang="en-US" sz="2800" b="1" dirty="0"/>
              <a:t>12 Battery Electric</a:t>
            </a:r>
          </a:p>
          <a:p>
            <a:pPr marL="457200"/>
            <a:r>
              <a:rPr lang="en-US" sz="2800" dirty="0"/>
              <a:t>4 delivery trucks (Class 6)</a:t>
            </a:r>
          </a:p>
          <a:p>
            <a:pPr marL="457200"/>
            <a:r>
              <a:rPr lang="en-US" sz="2800" dirty="0"/>
              <a:t>8 Nissan Leafs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586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SEAFDP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227134"/>
            <a:ext cx="10914742" cy="5356227"/>
          </a:xfrm>
        </p:spPr>
        <p:txBody>
          <a:bodyPr>
            <a:normAutofit/>
          </a:bodyPr>
          <a:lstStyle/>
          <a:p>
            <a:pPr marL="107950" lvl="1" indent="0">
              <a:buNone/>
            </a:pPr>
            <a:r>
              <a:rPr lang="en-US" sz="2800" b="1" dirty="0"/>
              <a:t>Real-world deployment data in fleet environment</a:t>
            </a:r>
          </a:p>
          <a:p>
            <a:pPr marL="565150" lvl="1" indent="-339725">
              <a:buFont typeface="Arial"/>
              <a:buChar char="•"/>
            </a:pPr>
            <a:r>
              <a:rPr lang="en-US" sz="2800" dirty="0"/>
              <a:t>qualitative and quantitative comparison to existing gasoline and diesel fleet vehicles</a:t>
            </a:r>
          </a:p>
          <a:p>
            <a:pPr marL="107950" lvl="1" indent="0">
              <a:buNone/>
            </a:pPr>
            <a:r>
              <a:rPr lang="en-US" sz="2800" b="1" dirty="0"/>
              <a:t>Help others interested in AFV replicate our success and learn from our failures. </a:t>
            </a:r>
          </a:p>
          <a:p>
            <a:pPr marL="577850" lvl="1" indent="-352425">
              <a:buFont typeface="Arial"/>
              <a:buChar char="•"/>
            </a:pPr>
            <a:r>
              <a:rPr lang="en-US" sz="2800" dirty="0"/>
              <a:t>publish best practices, success stories, case studies, and lessons learned</a:t>
            </a:r>
          </a:p>
          <a:p>
            <a:pPr marL="577850" lvl="1" indent="-352425">
              <a:buFont typeface="Arial"/>
              <a:buChar char="•"/>
            </a:pPr>
            <a:r>
              <a:rPr lang="en-US" sz="2800" dirty="0"/>
              <a:t>publish a Strategic Deployment Plan </a:t>
            </a:r>
          </a:p>
          <a:p>
            <a:pPr marL="107950" lvl="1" indent="0">
              <a:buNone/>
            </a:pPr>
            <a:r>
              <a:rPr lang="en-US" sz="2800" b="1" dirty="0"/>
              <a:t>Assess costs and benefits of using CNG station locations for future H2 fueling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725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Electric Bus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23814"/>
            <a:ext cx="8283221" cy="4760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Different types of buses use electric-drive technology:</a:t>
            </a:r>
          </a:p>
          <a:p>
            <a:pPr marL="455613"/>
            <a:r>
              <a:rPr lang="en-US" sz="2800" dirty="0"/>
              <a:t>diesel-electric hybrid bus</a:t>
            </a:r>
          </a:p>
          <a:p>
            <a:pPr marL="455613"/>
            <a:r>
              <a:rPr lang="en-US" sz="2800" dirty="0"/>
              <a:t>trolleybus</a:t>
            </a:r>
          </a:p>
          <a:p>
            <a:pPr marL="455613"/>
            <a:r>
              <a:rPr lang="en-US" sz="2800" dirty="0"/>
              <a:t>fuel cell bus (FCEB)</a:t>
            </a:r>
          </a:p>
          <a:p>
            <a:pPr marL="455613"/>
            <a:r>
              <a:rPr lang="en-US" sz="2800" dirty="0"/>
              <a:t>battery electric bus (BEB)</a:t>
            </a:r>
          </a:p>
          <a:p>
            <a:pPr marL="0" indent="0">
              <a:buNone/>
            </a:pPr>
            <a:r>
              <a:rPr lang="en-US" sz="2800" b="1" dirty="0"/>
              <a:t>Regional popularity of BEBs:</a:t>
            </a:r>
          </a:p>
          <a:p>
            <a:pPr marL="455613"/>
            <a:r>
              <a:rPr lang="en-US" sz="2800" dirty="0"/>
              <a:t>40+ BEBs deployed today in 6 fleets</a:t>
            </a:r>
          </a:p>
          <a:p>
            <a:pPr marL="455613"/>
            <a:r>
              <a:rPr lang="en-US" sz="2800" dirty="0"/>
              <a:t>20+ fleets will be operating BEBs by 2019</a:t>
            </a:r>
          </a:p>
          <a:p>
            <a:pPr marL="455613"/>
            <a:r>
              <a:rPr lang="en-US" sz="2800" dirty="0"/>
              <a:t>4 repeat adopters</a:t>
            </a:r>
          </a:p>
          <a:p>
            <a:pPr marL="0" indent="0">
              <a:buNone/>
            </a:pPr>
            <a:endParaRPr lang="en-US" sz="2800" dirty="0"/>
          </a:p>
          <a:p>
            <a:pPr marL="45085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37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Regional ZEB Adopters</a:t>
            </a:r>
          </a:p>
        </p:txBody>
      </p:sp>
      <p:pic>
        <p:nvPicPr>
          <p:cNvPr id="15" name="Picture 14" descr="Coastal_states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7878" r="3060" b="2770"/>
          <a:stretch/>
        </p:blipFill>
        <p:spPr>
          <a:xfrm>
            <a:off x="4056949" y="1566334"/>
            <a:ext cx="4084727" cy="4749112"/>
          </a:xfrm>
          <a:prstGeom prst="rect">
            <a:avLst/>
          </a:prstGeom>
        </p:spPr>
      </p:pic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55" y="3342972"/>
            <a:ext cx="477252" cy="564748"/>
          </a:xfrm>
          <a:prstGeom prst="rect">
            <a:avLst/>
          </a:prstGeom>
        </p:spPr>
      </p:pic>
      <p:pic>
        <p:nvPicPr>
          <p:cNvPr id="18" name="Picture 17" descr="500px-Seal_of_Birmingham,_Alabama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24" y="4183132"/>
            <a:ext cx="576072" cy="576072"/>
          </a:xfrm>
          <a:prstGeom prst="rect">
            <a:avLst/>
          </a:prstGeom>
        </p:spPr>
      </p:pic>
      <p:pic>
        <p:nvPicPr>
          <p:cNvPr id="19" name="Picture 18" descr="Broward_County_Transit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83" y="5463633"/>
            <a:ext cx="717903" cy="358952"/>
          </a:xfrm>
          <a:prstGeom prst="rect">
            <a:avLst/>
          </a:prstGeom>
        </p:spPr>
      </p:pic>
      <p:pic>
        <p:nvPicPr>
          <p:cNvPr id="20" name="Picture 19" descr="Carta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35261" r="17054" b="36906"/>
          <a:stretch/>
        </p:blipFill>
        <p:spPr>
          <a:xfrm>
            <a:off x="3371558" y="2796162"/>
            <a:ext cx="899583" cy="285750"/>
          </a:xfrm>
          <a:prstGeom prst="rect">
            <a:avLst/>
          </a:prstGeom>
        </p:spPr>
      </p:pic>
      <p:pic>
        <p:nvPicPr>
          <p:cNvPr id="21" name="Picture 20" descr="city.of.senec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01" y="3643568"/>
            <a:ext cx="413176" cy="413176"/>
          </a:xfrm>
          <a:prstGeom prst="rect">
            <a:avLst/>
          </a:prstGeom>
        </p:spPr>
      </p:pic>
      <p:pic>
        <p:nvPicPr>
          <p:cNvPr id="22" name="Picture 21" descr="797a4762-fe09-4dd1-9442-e8b50a1dbe97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0"/>
          <a:stretch/>
        </p:blipFill>
        <p:spPr>
          <a:xfrm>
            <a:off x="7997936" y="3707501"/>
            <a:ext cx="1073770" cy="270928"/>
          </a:xfrm>
          <a:prstGeom prst="rect">
            <a:avLst/>
          </a:prstGeom>
        </p:spPr>
      </p:pic>
      <p:pic>
        <p:nvPicPr>
          <p:cNvPr id="24" name="Picture 23" descr="COA-Logo-white-bg-white-stroke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15" y="1386228"/>
            <a:ext cx="502920" cy="502920"/>
          </a:xfrm>
          <a:prstGeom prst="rect">
            <a:avLst/>
          </a:prstGeom>
        </p:spPr>
      </p:pic>
      <p:pic>
        <p:nvPicPr>
          <p:cNvPr id="27" name="Picture 26" descr="Greensboro-City-Logo_long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34"/>
          <a:stretch/>
        </p:blipFill>
        <p:spPr>
          <a:xfrm>
            <a:off x="8155784" y="1980973"/>
            <a:ext cx="448494" cy="498460"/>
          </a:xfrm>
          <a:prstGeom prst="rect">
            <a:avLst/>
          </a:prstGeom>
        </p:spPr>
      </p:pic>
      <p:pic>
        <p:nvPicPr>
          <p:cNvPr id="28" name="Picture 27" descr="Greenlink_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57" y="3135631"/>
            <a:ext cx="1079759" cy="342019"/>
          </a:xfrm>
          <a:prstGeom prst="rect">
            <a:avLst/>
          </a:prstGeom>
        </p:spPr>
      </p:pic>
      <p:pic>
        <p:nvPicPr>
          <p:cNvPr id="29" name="Picture 28" descr="download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r="833" b="18333"/>
          <a:stretch/>
        </p:blipFill>
        <p:spPr>
          <a:xfrm>
            <a:off x="7734330" y="1329228"/>
            <a:ext cx="676386" cy="417768"/>
          </a:xfrm>
          <a:prstGeom prst="rect">
            <a:avLst/>
          </a:prstGeom>
        </p:spPr>
      </p:pic>
      <p:pic>
        <p:nvPicPr>
          <p:cNvPr id="30" name="Picture 29" descr="8120795_640x64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73" y="5116825"/>
            <a:ext cx="457200" cy="457200"/>
          </a:xfrm>
          <a:prstGeom prst="rect">
            <a:avLst/>
          </a:prstGeom>
        </p:spPr>
      </p:pic>
      <p:pic>
        <p:nvPicPr>
          <p:cNvPr id="31" name="Picture 30" descr="MDCLogo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80" y="5913379"/>
            <a:ext cx="801530" cy="483590"/>
          </a:xfrm>
          <a:prstGeom prst="rect">
            <a:avLst/>
          </a:prstGeom>
        </p:spPr>
      </p:pic>
      <p:pic>
        <p:nvPicPr>
          <p:cNvPr id="32" name="Picture 31" descr="Nashville_MTA_logo.sv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90" y="1935863"/>
            <a:ext cx="851706" cy="525219"/>
          </a:xfrm>
          <a:prstGeom prst="rect">
            <a:avLst/>
          </a:prstGeom>
        </p:spPr>
      </p:pic>
      <p:pic>
        <p:nvPicPr>
          <p:cNvPr id="33" name="Picture 32" descr="PSTA-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00" y="6212246"/>
            <a:ext cx="1100667" cy="313002"/>
          </a:xfrm>
          <a:prstGeom prst="rect">
            <a:avLst/>
          </a:prstGeom>
        </p:spPr>
      </p:pic>
      <p:pic>
        <p:nvPicPr>
          <p:cNvPr id="34" name="Picture 33" descr="rdu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29" y="2611567"/>
            <a:ext cx="767084" cy="327289"/>
          </a:xfrm>
          <a:prstGeom prst="rect">
            <a:avLst/>
          </a:prstGeom>
        </p:spPr>
      </p:pic>
      <p:pic>
        <p:nvPicPr>
          <p:cNvPr id="35" name="Picture 34" descr="StarMetro_BlueDot_4CLogo1.pn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56"/>
          <a:stretch/>
        </p:blipFill>
        <p:spPr>
          <a:xfrm>
            <a:off x="3881477" y="4817955"/>
            <a:ext cx="479545" cy="548736"/>
          </a:xfrm>
          <a:prstGeom prst="rect">
            <a:avLst/>
          </a:prstGeom>
        </p:spPr>
      </p:pic>
      <p:pic>
        <p:nvPicPr>
          <p:cNvPr id="36" name="Picture 35" descr="jta_logo_wordmark_full-color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0"/>
          <a:stretch/>
        </p:blipFill>
        <p:spPr>
          <a:xfrm>
            <a:off x="7469612" y="4742620"/>
            <a:ext cx="499141" cy="502506"/>
          </a:xfrm>
          <a:prstGeom prst="rect">
            <a:avLst/>
          </a:prstGeom>
        </p:spPr>
      </p:pic>
      <p:pic>
        <p:nvPicPr>
          <p:cNvPr id="37" name="Picture 36" descr="Lextran-Logo.jp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28148"/>
          <a:stretch/>
        </p:blipFill>
        <p:spPr>
          <a:xfrm>
            <a:off x="5192637" y="1420470"/>
            <a:ext cx="1122368" cy="354751"/>
          </a:xfrm>
          <a:prstGeom prst="rect">
            <a:avLst/>
          </a:prstGeom>
        </p:spPr>
      </p:pic>
      <p:pic>
        <p:nvPicPr>
          <p:cNvPr id="38" name="Picture 37" descr="tarc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28" y="1592962"/>
            <a:ext cx="505581" cy="512233"/>
          </a:xfrm>
          <a:prstGeom prst="rect">
            <a:avLst/>
          </a:prstGeom>
        </p:spPr>
      </p:pic>
      <p:pic>
        <p:nvPicPr>
          <p:cNvPr id="39" name="Picture 38" descr="GEORGIA-FS-FC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9"/>
          <a:stretch/>
        </p:blipFill>
        <p:spPr>
          <a:xfrm>
            <a:off x="7141286" y="4129598"/>
            <a:ext cx="392316" cy="564748"/>
          </a:xfrm>
          <a:prstGeom prst="rect">
            <a:avLst/>
          </a:prstGeom>
        </p:spPr>
      </p:pic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422" y="6356355"/>
            <a:ext cx="2133600" cy="365125"/>
          </a:xfrm>
        </p:spPr>
        <p:txBody>
          <a:bodyPr/>
          <a:lstStyle/>
          <a:p>
            <a:fld id="{A9B6297F-5123-EB43-A7FC-22ABAFAD568B}" type="slidenum">
              <a:rPr lang="uk-UA" smtClean="0"/>
              <a:t>9</a:t>
            </a:fld>
            <a:endParaRPr lang="uk-UA" dirty="0"/>
          </a:p>
        </p:txBody>
      </p:sp>
      <p:pic>
        <p:nvPicPr>
          <p:cNvPr id="41" name="Picture 40" descr="download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3" y="5138803"/>
            <a:ext cx="1095054" cy="452842"/>
          </a:xfrm>
          <a:prstGeom prst="rect">
            <a:avLst/>
          </a:prstGeom>
        </p:spPr>
      </p:pic>
      <p:pic>
        <p:nvPicPr>
          <p:cNvPr id="23" name="Picture 22" descr="RTS-Gator-Circular-Logo-with-City-Logo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38" y="5517581"/>
            <a:ext cx="518933" cy="546688"/>
          </a:xfrm>
          <a:prstGeom prst="rect">
            <a:avLst/>
          </a:prstGeom>
        </p:spPr>
      </p:pic>
      <p:sp>
        <p:nvSpPr>
          <p:cNvPr id="42" name="5-Point Star 41"/>
          <p:cNvSpPr/>
          <p:nvPr/>
        </p:nvSpPr>
        <p:spPr>
          <a:xfrm>
            <a:off x="2209804" y="6375102"/>
            <a:ext cx="268111" cy="268111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49693" y="6355796"/>
            <a:ext cx="262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– ZEBs in service today</a:t>
            </a:r>
          </a:p>
        </p:txBody>
      </p:sp>
      <p:sp>
        <p:nvSpPr>
          <p:cNvPr id="49" name="5-Point Star 48"/>
          <p:cNvSpPr>
            <a:spLocks noChangeAspect="1"/>
          </p:cNvSpPr>
          <p:nvPr/>
        </p:nvSpPr>
        <p:spPr>
          <a:xfrm>
            <a:off x="6037795" y="4620736"/>
            <a:ext cx="228600" cy="194912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31" idx="1"/>
          </p:cNvCxnSpPr>
          <p:nvPr/>
        </p:nvCxnSpPr>
        <p:spPr>
          <a:xfrm flipH="1" flipV="1">
            <a:off x="7375526" y="5990992"/>
            <a:ext cx="343657" cy="164185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" idx="1"/>
          </p:cNvCxnSpPr>
          <p:nvPr/>
        </p:nvCxnSpPr>
        <p:spPr>
          <a:xfrm flipH="1">
            <a:off x="7375524" y="5643109"/>
            <a:ext cx="343656" cy="188178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6" idx="1"/>
          </p:cNvCxnSpPr>
          <p:nvPr/>
        </p:nvCxnSpPr>
        <p:spPr>
          <a:xfrm flipH="1" flipV="1">
            <a:off x="6843893" y="4694347"/>
            <a:ext cx="625719" cy="299526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266396" y="3694404"/>
            <a:ext cx="804336" cy="595377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757333" y="3951219"/>
            <a:ext cx="442900" cy="1165606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627982" y="5515934"/>
            <a:ext cx="203241" cy="639240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 noChangeAspect="1"/>
          </p:cNvCxnSpPr>
          <p:nvPr/>
        </p:nvCxnSpPr>
        <p:spPr>
          <a:xfrm flipV="1">
            <a:off x="6441718" y="4892451"/>
            <a:ext cx="274659" cy="579408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 flipV="1">
            <a:off x="5065269" y="3786524"/>
            <a:ext cx="975869" cy="1258331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 flipV="1">
            <a:off x="3986391" y="3477648"/>
            <a:ext cx="1489674" cy="152820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V="1">
            <a:off x="3986394" y="3907720"/>
            <a:ext cx="1368605" cy="458468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5-Point Star 43"/>
          <p:cNvSpPr>
            <a:spLocks noChangeAspect="1"/>
          </p:cNvSpPr>
          <p:nvPr/>
        </p:nvSpPr>
        <p:spPr>
          <a:xfrm>
            <a:off x="5249229" y="3800632"/>
            <a:ext cx="228600" cy="194912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cxnSpLocks/>
          </p:cNvCxnSpPr>
          <p:nvPr/>
        </p:nvCxnSpPr>
        <p:spPr>
          <a:xfrm>
            <a:off x="4271138" y="2947583"/>
            <a:ext cx="1462338" cy="348312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5-Point Star 88"/>
          <p:cNvSpPr>
            <a:spLocks noChangeAspect="1"/>
          </p:cNvSpPr>
          <p:nvPr/>
        </p:nvSpPr>
        <p:spPr>
          <a:xfrm>
            <a:off x="5614968" y="3189892"/>
            <a:ext cx="228600" cy="194912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cxnSpLocks/>
          </p:cNvCxnSpPr>
          <p:nvPr/>
        </p:nvCxnSpPr>
        <p:spPr>
          <a:xfrm>
            <a:off x="4361019" y="2449126"/>
            <a:ext cx="950126" cy="595733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5-Point Star 92"/>
          <p:cNvSpPr>
            <a:spLocks noChangeAspect="1"/>
          </p:cNvSpPr>
          <p:nvPr/>
        </p:nvSpPr>
        <p:spPr>
          <a:xfrm>
            <a:off x="5192637" y="2938853"/>
            <a:ext cx="228600" cy="194912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>
            <a:cxnSpLocks/>
          </p:cNvCxnSpPr>
          <p:nvPr/>
        </p:nvCxnSpPr>
        <p:spPr>
          <a:xfrm>
            <a:off x="5065266" y="2069257"/>
            <a:ext cx="267834" cy="391825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5-Point Star 95"/>
          <p:cNvSpPr>
            <a:spLocks noChangeAspect="1"/>
          </p:cNvSpPr>
          <p:nvPr/>
        </p:nvSpPr>
        <p:spPr>
          <a:xfrm>
            <a:off x="5214592" y="2355076"/>
            <a:ext cx="228600" cy="194912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5614968" y="1775221"/>
            <a:ext cx="11392" cy="693577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5-Point Star 99"/>
          <p:cNvSpPr>
            <a:spLocks noChangeAspect="1"/>
          </p:cNvSpPr>
          <p:nvPr/>
        </p:nvSpPr>
        <p:spPr>
          <a:xfrm>
            <a:off x="5507852" y="2362792"/>
            <a:ext cx="228600" cy="194912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cxnSpLocks/>
          </p:cNvCxnSpPr>
          <p:nvPr/>
        </p:nvCxnSpPr>
        <p:spPr>
          <a:xfrm flipH="1" flipV="1">
            <a:off x="6505075" y="3306830"/>
            <a:ext cx="964534" cy="493802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5-Point Star 102"/>
          <p:cNvSpPr>
            <a:spLocks noChangeAspect="1"/>
          </p:cNvSpPr>
          <p:nvPr/>
        </p:nvSpPr>
        <p:spPr>
          <a:xfrm>
            <a:off x="6386566" y="3200826"/>
            <a:ext cx="228600" cy="194912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>
            <a:cxnSpLocks/>
          </p:cNvCxnSpPr>
          <p:nvPr/>
        </p:nvCxnSpPr>
        <p:spPr>
          <a:xfrm flipH="1" flipV="1">
            <a:off x="6588465" y="3230750"/>
            <a:ext cx="1254034" cy="112225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 flipH="1">
            <a:off x="6416395" y="1963087"/>
            <a:ext cx="211584" cy="1058125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cxnSpLocks/>
            <a:stCxn id="27" idx="1"/>
          </p:cNvCxnSpPr>
          <p:nvPr/>
        </p:nvCxnSpPr>
        <p:spPr>
          <a:xfrm flipH="1">
            <a:off x="7083492" y="2230203"/>
            <a:ext cx="1072295" cy="520490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  <a:stCxn id="34" idx="1"/>
          </p:cNvCxnSpPr>
          <p:nvPr/>
        </p:nvCxnSpPr>
        <p:spPr>
          <a:xfrm flipH="1">
            <a:off x="7375527" y="2775212"/>
            <a:ext cx="850205" cy="20953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</p:cNvCxnSpPr>
          <p:nvPr/>
        </p:nvCxnSpPr>
        <p:spPr>
          <a:xfrm flipH="1">
            <a:off x="7719184" y="1775221"/>
            <a:ext cx="193873" cy="454985"/>
          </a:xfrm>
          <a:prstGeom prst="straightConnector1">
            <a:avLst/>
          </a:prstGeom>
          <a:ln>
            <a:solidFill>
              <a:schemeClr val="tx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87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505153"/>
      </a:dk1>
      <a:lt1>
        <a:sysClr val="window" lastClr="FFFFFF"/>
      </a:lt1>
      <a:dk2>
        <a:srgbClr val="14375D"/>
      </a:dk2>
      <a:lt2>
        <a:srgbClr val="6582A2"/>
      </a:lt2>
      <a:accent1>
        <a:srgbClr val="92A945"/>
      </a:accent1>
      <a:accent2>
        <a:srgbClr val="A6A8AB"/>
      </a:accent2>
      <a:accent3>
        <a:srgbClr val="14375D"/>
      </a:accent3>
      <a:accent4>
        <a:srgbClr val="988C5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560</Words>
  <Application>Microsoft Office PowerPoint</Application>
  <PresentationFormat>Widescreen</PresentationFormat>
  <Paragraphs>99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CTE in the Southeast: Regional Experiences</vt:lpstr>
      <vt:lpstr>About CTE</vt:lpstr>
      <vt:lpstr>Southeast Project Highlights</vt:lpstr>
      <vt:lpstr>SEAFDP Overview</vt:lpstr>
      <vt:lpstr>SEAFVDP Regional Footprint</vt:lpstr>
      <vt:lpstr>SEAFDP Vehicles</vt:lpstr>
      <vt:lpstr>SEAFDP Deliverables</vt:lpstr>
      <vt:lpstr>Electric Bus Overview</vt:lpstr>
      <vt:lpstr>Regional ZEB Adopters</vt:lpstr>
      <vt:lpstr>Funding Opportunities</vt:lpstr>
      <vt:lpstr>Blake Whitson Technical Project Manager Center for Transportation and the Environment blake@cte.tv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 Artist</dc:creator>
  <cp:lastModifiedBy>Bernard King</cp:lastModifiedBy>
  <cp:revision>59</cp:revision>
  <dcterms:created xsi:type="dcterms:W3CDTF">2017-05-01T14:14:14Z</dcterms:created>
  <dcterms:modified xsi:type="dcterms:W3CDTF">2017-11-16T14:39:29Z</dcterms:modified>
</cp:coreProperties>
</file>