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6"/>
  </p:notesMasterIdLst>
  <p:handoutMasterIdLst>
    <p:handoutMasterId r:id="rId17"/>
  </p:handoutMasterIdLst>
  <p:sldIdLst>
    <p:sldId id="256" r:id="rId2"/>
    <p:sldId id="267" r:id="rId3"/>
    <p:sldId id="275" r:id="rId4"/>
    <p:sldId id="272" r:id="rId5"/>
    <p:sldId id="276" r:id="rId6"/>
    <p:sldId id="277" r:id="rId7"/>
    <p:sldId id="278" r:id="rId8"/>
    <p:sldId id="259" r:id="rId9"/>
    <p:sldId id="280" r:id="rId10"/>
    <p:sldId id="281" r:id="rId11"/>
    <p:sldId id="270" r:id="rId12"/>
    <p:sldId id="274" r:id="rId13"/>
    <p:sldId id="282" r:id="rId14"/>
    <p:sldId id="265" r:id="rId15"/>
  </p:sldIdLst>
  <p:sldSz cx="9144000" cy="6858000" type="screen4x3"/>
  <p:notesSz cx="9236075" cy="6950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E92"/>
    <a:srgbClr val="186486"/>
    <a:srgbClr val="58BA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86128" autoAdjust="0"/>
  </p:normalViewPr>
  <p:slideViewPr>
    <p:cSldViewPr snapToGrid="0">
      <p:cViewPr varScale="1">
        <p:scale>
          <a:sx n="97" d="100"/>
          <a:sy n="97" d="100"/>
        </p:scale>
        <p:origin x="15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02019" cy="34881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31947" y="0"/>
            <a:ext cx="4002019" cy="348818"/>
          </a:xfrm>
          <a:prstGeom prst="rect">
            <a:avLst/>
          </a:prstGeom>
        </p:spPr>
        <p:txBody>
          <a:bodyPr vert="horz" lIns="91440" tIns="45720" rIns="91440" bIns="45720" rtlCol="0"/>
          <a:lstStyle>
            <a:lvl1pPr algn="r">
              <a:defRPr sz="1200"/>
            </a:lvl1pPr>
          </a:lstStyle>
          <a:p>
            <a:fld id="{5D4ACB2B-172F-429B-9091-885814E67458}" type="datetimeFigureOut">
              <a:rPr lang="en-US" smtClean="0"/>
              <a:t>11/13/17</a:t>
            </a:fld>
            <a:endParaRPr lang="en-US"/>
          </a:p>
        </p:txBody>
      </p:sp>
      <p:sp>
        <p:nvSpPr>
          <p:cNvPr id="4" name="Footer Placeholder 3"/>
          <p:cNvSpPr>
            <a:spLocks noGrp="1"/>
          </p:cNvSpPr>
          <p:nvPr>
            <p:ph type="ftr" sz="quarter" idx="2"/>
          </p:nvPr>
        </p:nvSpPr>
        <p:spPr>
          <a:xfrm>
            <a:off x="0" y="6601257"/>
            <a:ext cx="4002019" cy="34881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31947" y="6601257"/>
            <a:ext cx="4002019" cy="348818"/>
          </a:xfrm>
          <a:prstGeom prst="rect">
            <a:avLst/>
          </a:prstGeom>
        </p:spPr>
        <p:txBody>
          <a:bodyPr vert="horz" lIns="91440" tIns="45720" rIns="91440" bIns="45720" rtlCol="0" anchor="b"/>
          <a:lstStyle>
            <a:lvl1pPr algn="r">
              <a:defRPr sz="1200"/>
            </a:lvl1pPr>
          </a:lstStyle>
          <a:p>
            <a:fld id="{1114B5E9-5AB2-4C67-9076-ACDDB4DC58D0}" type="slidenum">
              <a:rPr lang="en-US" smtClean="0"/>
              <a:t>‹#›</a:t>
            </a:fld>
            <a:endParaRPr lang="en-US"/>
          </a:p>
        </p:txBody>
      </p:sp>
    </p:spTree>
    <p:extLst>
      <p:ext uri="{BB962C8B-B14F-4D97-AF65-F5344CB8AC3E}">
        <p14:creationId xmlns:p14="http://schemas.microsoft.com/office/powerpoint/2010/main" val="1886731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299" cy="348711"/>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5231640" y="0"/>
            <a:ext cx="4002299" cy="348711"/>
          </a:xfrm>
          <a:prstGeom prst="rect">
            <a:avLst/>
          </a:prstGeom>
        </p:spPr>
        <p:txBody>
          <a:bodyPr vert="horz" lIns="92492" tIns="46246" rIns="92492" bIns="46246" rtlCol="0"/>
          <a:lstStyle>
            <a:lvl1pPr algn="r">
              <a:defRPr sz="1200"/>
            </a:lvl1pPr>
          </a:lstStyle>
          <a:p>
            <a:fld id="{65D05EE4-B58B-453B-8B87-38A87ED33E4E}" type="datetimeFigureOut">
              <a:rPr lang="en-US" smtClean="0"/>
              <a:t>11/13/17</a:t>
            </a:fld>
            <a:endParaRPr lang="en-US"/>
          </a:p>
        </p:txBody>
      </p:sp>
      <p:sp>
        <p:nvSpPr>
          <p:cNvPr id="4" name="Slide Image Placeholder 3"/>
          <p:cNvSpPr>
            <a:spLocks noGrp="1" noRot="1" noChangeAspect="1"/>
          </p:cNvSpPr>
          <p:nvPr>
            <p:ph type="sldImg" idx="2"/>
          </p:nvPr>
        </p:nvSpPr>
        <p:spPr>
          <a:xfrm>
            <a:off x="3054350" y="868363"/>
            <a:ext cx="3127375" cy="23463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923608" y="3344724"/>
            <a:ext cx="7388860" cy="2736592"/>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601366"/>
            <a:ext cx="4002299" cy="348710"/>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5231640" y="6601366"/>
            <a:ext cx="4002299" cy="348710"/>
          </a:xfrm>
          <a:prstGeom prst="rect">
            <a:avLst/>
          </a:prstGeom>
        </p:spPr>
        <p:txBody>
          <a:bodyPr vert="horz" lIns="92492" tIns="46246" rIns="92492" bIns="46246" rtlCol="0" anchor="b"/>
          <a:lstStyle>
            <a:lvl1pPr algn="r">
              <a:defRPr sz="1200"/>
            </a:lvl1pPr>
          </a:lstStyle>
          <a:p>
            <a:fld id="{719849B0-764A-4EF4-8A72-B7646B3BB208}" type="slidenum">
              <a:rPr lang="en-US" smtClean="0"/>
              <a:t>‹#›</a:t>
            </a:fld>
            <a:endParaRPr lang="en-US"/>
          </a:p>
        </p:txBody>
      </p:sp>
    </p:spTree>
    <p:extLst>
      <p:ext uri="{BB962C8B-B14F-4D97-AF65-F5344CB8AC3E}">
        <p14:creationId xmlns:p14="http://schemas.microsoft.com/office/powerpoint/2010/main" val="1060792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1</a:t>
            </a:fld>
            <a:endParaRPr lang="en-US"/>
          </a:p>
        </p:txBody>
      </p:sp>
    </p:spTree>
    <p:extLst>
      <p:ext uri="{BB962C8B-B14F-4D97-AF65-F5344CB8AC3E}">
        <p14:creationId xmlns:p14="http://schemas.microsoft.com/office/powerpoint/2010/main" val="31785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25763" y="527050"/>
            <a:ext cx="3509962" cy="2632075"/>
          </a:xfrm>
        </p:spPr>
      </p:sp>
      <p:sp>
        <p:nvSpPr>
          <p:cNvPr id="3" name="Notes Placeholder 2"/>
          <p:cNvSpPr>
            <a:spLocks noGrp="1"/>
          </p:cNvSpPr>
          <p:nvPr>
            <p:ph type="body" idx="1"/>
          </p:nvPr>
        </p:nvSpPr>
        <p:spPr/>
        <p:txBody>
          <a:bodyPr/>
          <a:lstStyle/>
          <a:p>
            <a:r>
              <a:rPr lang="en-US" sz="1100" dirty="0">
                <a:latin typeface="Franklin Gothic Book" panose="020B0503020102020204" pitchFamily="34" charset="0"/>
              </a:rPr>
              <a:t>National network of nearly </a:t>
            </a:r>
            <a:r>
              <a:rPr lang="en-US" b="1" dirty="0">
                <a:latin typeface="Franklin Gothic Book" panose="020B0503020102020204" pitchFamily="34" charset="0"/>
              </a:rPr>
              <a:t>100 local coalitions</a:t>
            </a:r>
          </a:p>
          <a:p>
            <a:endParaRPr lang="en-US" b="1" dirty="0">
              <a:latin typeface="Franklin Gothic Book" panose="020B0503020102020204" pitchFamily="34" charset="0"/>
            </a:endParaRPr>
          </a:p>
          <a:p>
            <a:r>
              <a:rPr lang="en-US" b="1" dirty="0">
                <a:latin typeface="Franklin Gothic Book" panose="020B0503020102020204" pitchFamily="34" charset="0"/>
              </a:rPr>
              <a:t>82% of the total U.S. population </a:t>
            </a:r>
            <a:r>
              <a:rPr lang="en-US" sz="1100" dirty="0">
                <a:latin typeface="Franklin Gothic Book" panose="020B0503020102020204" pitchFamily="34" charset="0"/>
              </a:rPr>
              <a:t>lives inside coalition boundaries </a:t>
            </a:r>
            <a:endParaRPr lang="en-US" dirty="0">
              <a:latin typeface="Franklin Gothic Book" panose="020B0503020102020204" pitchFamily="34" charset="0"/>
            </a:endParaRPr>
          </a:p>
          <a:p>
            <a:pPr marL="289036" indent="-289036">
              <a:buFont typeface="Arial" pitchFamily="34" charset="0"/>
              <a:buChar char="•"/>
            </a:pPr>
            <a:endParaRPr lang="en-US" dirty="0">
              <a:latin typeface="Franklin Gothic Book" panose="020B0503020102020204" pitchFamily="34" charset="0"/>
            </a:endParaRPr>
          </a:p>
          <a:p>
            <a:r>
              <a:rPr lang="en-US" sz="1100" dirty="0" smtClean="0">
                <a:latin typeface="Franklin Gothic Book" panose="020B0503020102020204" pitchFamily="34" charset="0"/>
              </a:rPr>
              <a:t>Nearly</a:t>
            </a:r>
            <a:r>
              <a:rPr lang="en-US" dirty="0" smtClean="0">
                <a:latin typeface="Franklin Gothic Book" panose="020B0503020102020204" pitchFamily="34" charset="0"/>
              </a:rPr>
              <a:t> </a:t>
            </a:r>
            <a:r>
              <a:rPr lang="en-US" b="1" dirty="0">
                <a:latin typeface="Franklin Gothic Book" panose="020B0503020102020204" pitchFamily="34" charset="0"/>
              </a:rPr>
              <a:t>500,000 alternative fuel vehicles (</a:t>
            </a:r>
            <a:r>
              <a:rPr lang="en-US" b="1" dirty="0" err="1" smtClean="0">
                <a:latin typeface="Franklin Gothic Book" panose="020B0503020102020204" pitchFamily="34" charset="0"/>
              </a:rPr>
              <a:t>AFVs</a:t>
            </a:r>
            <a:r>
              <a:rPr lang="en-US" b="1" dirty="0" smtClean="0">
                <a:latin typeface="Franklin Gothic Book" panose="020B0503020102020204" pitchFamily="34" charset="0"/>
              </a:rPr>
              <a:t>)</a:t>
            </a:r>
          </a:p>
          <a:p>
            <a:endParaRPr lang="en-US" b="1" dirty="0" smtClean="0">
              <a:latin typeface="Franklin Gothic Book" panose="020B0503020102020204" pitchFamily="34" charset="0"/>
            </a:endParaRPr>
          </a:p>
          <a:p>
            <a:r>
              <a:rPr lang="en-US" b="1" i="1" dirty="0" smtClean="0">
                <a:ea typeface="ＭＳ Ｐゴシック" charset="-128"/>
              </a:rPr>
              <a:t>Coordinator may provide local examples of each of the following activities.</a:t>
            </a:r>
          </a:p>
          <a:p>
            <a:pPr marL="233859" indent="-233859">
              <a:buFontTx/>
              <a:buChar char="•"/>
            </a:pPr>
            <a:endParaRPr lang="en-US" dirty="0" smtClean="0">
              <a:ea typeface="ＭＳ Ｐゴシック" charset="-128"/>
            </a:endParaRPr>
          </a:p>
          <a:p>
            <a:r>
              <a:rPr lang="en-US" dirty="0" smtClean="0">
                <a:ea typeface="ＭＳ Ｐゴシック" charset="-128"/>
              </a:rPr>
              <a:t>Clean Cities strengthens markets for alternative fuels and advanced vehicles throughout local areas in a variety of ways, including:</a:t>
            </a:r>
            <a:endParaRPr lang="en-US" dirty="0" smtClean="0"/>
          </a:p>
          <a:p>
            <a:pPr marL="701578" lvl="1" indent="-233859" defTabSz="467745">
              <a:buFontTx/>
              <a:buChar char="•"/>
              <a:defRPr/>
            </a:pPr>
            <a:r>
              <a:rPr lang="en-US" dirty="0" smtClean="0"/>
              <a:t>Creating formal</a:t>
            </a:r>
            <a:r>
              <a:rPr lang="en-US" baseline="0" dirty="0" smtClean="0"/>
              <a:t> and informal n</a:t>
            </a:r>
            <a:r>
              <a:rPr lang="en-US" dirty="0" smtClean="0"/>
              <a:t>etworking opportunities with fleets and industry partners. These</a:t>
            </a:r>
            <a:r>
              <a:rPr lang="en-US" baseline="0" dirty="0" smtClean="0"/>
              <a:t> opportunities can occur</a:t>
            </a:r>
            <a:r>
              <a:rPr lang="en-US" dirty="0" smtClean="0"/>
              <a:t> </a:t>
            </a:r>
            <a:r>
              <a:rPr lang="en-US" dirty="0" smtClean="0">
                <a:ea typeface="+mn-ea"/>
              </a:rPr>
              <a:t>through coalition-organized or sponsored events, such as workshops and monthly meetings, or through personal introductions to key industry partners. </a:t>
            </a:r>
            <a:endParaRPr lang="en-US" dirty="0" smtClean="0"/>
          </a:p>
          <a:p>
            <a:pPr marL="701578" lvl="1" indent="-233859">
              <a:buFontTx/>
              <a:buChar char="•"/>
            </a:pPr>
            <a:r>
              <a:rPr lang="en-US" dirty="0" smtClean="0"/>
              <a:t>Sponsoring technical training, workshops, and webinars,</a:t>
            </a:r>
            <a:r>
              <a:rPr lang="en-US" baseline="0" dirty="0" smtClean="0"/>
              <a:t> as well as making p</a:t>
            </a:r>
            <a:r>
              <a:rPr lang="en-US" dirty="0" smtClean="0"/>
              <a:t>ublications and other information resources available about alternative fuels, advanced vehicles, idle reduction, and strategies</a:t>
            </a:r>
            <a:r>
              <a:rPr lang="en-US" baseline="0" dirty="0" smtClean="0"/>
              <a:t> </a:t>
            </a:r>
            <a:r>
              <a:rPr lang="en-US" dirty="0" smtClean="0"/>
              <a:t>that reduce petroleum consumption. </a:t>
            </a:r>
          </a:p>
          <a:p>
            <a:pPr marL="701578" lvl="1" indent="-233859">
              <a:buFontTx/>
              <a:buChar char="•"/>
            </a:pPr>
            <a:r>
              <a:rPr lang="en-US" dirty="0" smtClean="0"/>
              <a:t>Offering</a:t>
            </a:r>
            <a:r>
              <a:rPr lang="en-US" baseline="0" dirty="0" smtClean="0"/>
              <a:t> i</a:t>
            </a:r>
            <a:r>
              <a:rPr lang="en-US" dirty="0" smtClean="0"/>
              <a:t>ndividual consultation and fuel-neutral technical assistance. Coalitions have access to a broad set of industry experts who can help with projects, as well</a:t>
            </a:r>
            <a:r>
              <a:rPr lang="en-US" baseline="0" dirty="0" smtClean="0"/>
              <a:t> as identify and solve problems</a:t>
            </a:r>
            <a:r>
              <a:rPr lang="en-US" dirty="0" smtClean="0"/>
              <a:t>.</a:t>
            </a:r>
          </a:p>
          <a:p>
            <a:pPr marL="701578" lvl="1" indent="-233859">
              <a:buFontTx/>
              <a:buChar char="•"/>
            </a:pPr>
            <a:r>
              <a:rPr lang="en-US" dirty="0" smtClean="0"/>
              <a:t>Supplying information about funding opportunities from federal,</a:t>
            </a:r>
            <a:r>
              <a:rPr lang="en-US" baseline="0" dirty="0" smtClean="0"/>
              <a:t> </a:t>
            </a:r>
            <a:r>
              <a:rPr lang="en-US" dirty="0" smtClean="0"/>
              <a:t>state and local agencies,</a:t>
            </a:r>
            <a:r>
              <a:rPr lang="en-US" baseline="0" dirty="0" smtClean="0"/>
              <a:t> and other private sources, as well as a</a:t>
            </a:r>
            <a:r>
              <a:rPr lang="en-US" dirty="0" smtClean="0"/>
              <a:t>ssistance with funding applications.</a:t>
            </a:r>
          </a:p>
          <a:p>
            <a:pPr marL="701578" lvl="1" indent="-233859" defTabSz="467745">
              <a:buFontTx/>
              <a:buChar char="•"/>
              <a:defRPr/>
            </a:pPr>
            <a:r>
              <a:rPr lang="en-US" dirty="0" smtClean="0"/>
              <a:t>Providing public recognition for progress in cutting petroleum use.</a:t>
            </a:r>
            <a:r>
              <a:rPr lang="en-US" baseline="0" dirty="0" smtClean="0"/>
              <a:t> </a:t>
            </a:r>
            <a:r>
              <a:rPr lang="en-US" dirty="0" smtClean="0">
                <a:ea typeface="+mn-ea"/>
              </a:rPr>
              <a:t>Once fleets have made the commitment to alternative fuels, coalitions help by publicly recognizing their efforts in coalition materials, press releases, and other announcements. </a:t>
            </a:r>
          </a:p>
          <a:p>
            <a:pPr marL="701578" lvl="1" indent="-233859" defTabSz="467745">
              <a:buFontTx/>
              <a:buChar char="•"/>
              <a:defRPr/>
            </a:pPr>
            <a:r>
              <a:rPr lang="en-US" dirty="0" smtClean="0">
                <a:ea typeface="+mn-ea"/>
              </a:rPr>
              <a:t>Offering assistance in collecting data to justify an investment or make improvements to a program.</a:t>
            </a:r>
            <a:endParaRPr lang="en-US" dirty="0" smtClean="0"/>
          </a:p>
          <a:p>
            <a:endParaRPr lang="en-US" dirty="0" smtClean="0"/>
          </a:p>
          <a:p>
            <a:pPr eaLnBrk="1" hangingPunct="1">
              <a:spcBef>
                <a:spcPts val="0"/>
              </a:spcBef>
            </a:pPr>
            <a:r>
              <a:rPr lang="en-US" sz="1200" dirty="0" smtClean="0">
                <a:solidFill>
                  <a:schemeClr val="tx1">
                    <a:lumMod val="50000"/>
                  </a:schemeClr>
                </a:solidFill>
                <a:latin typeface="Franklin Gothic Book" panose="020B0503020102020204" pitchFamily="34" charset="0"/>
                <a:ea typeface="ＭＳ Ｐゴシック" charset="-128"/>
              </a:rPr>
              <a:t>Connecting fleets with fuel providers/industry partners</a:t>
            </a:r>
          </a:p>
          <a:p>
            <a:pPr eaLnBrk="1" hangingPunct="1">
              <a:spcBef>
                <a:spcPts val="0"/>
              </a:spcBef>
            </a:pPr>
            <a:r>
              <a:rPr lang="en-US" sz="1200" dirty="0" smtClean="0">
                <a:solidFill>
                  <a:schemeClr val="tx1">
                    <a:lumMod val="50000"/>
                  </a:schemeClr>
                </a:solidFill>
                <a:latin typeface="Franklin Gothic Book" panose="020B0503020102020204" pitchFamily="34" charset="0"/>
                <a:ea typeface="ＭＳ Ｐゴシック" charset="-128"/>
              </a:rPr>
              <a:t>Offering training and information</a:t>
            </a:r>
          </a:p>
          <a:p>
            <a:pPr eaLnBrk="1" hangingPunct="1">
              <a:spcBef>
                <a:spcPts val="0"/>
              </a:spcBef>
            </a:pPr>
            <a:r>
              <a:rPr lang="en-US" sz="1200" dirty="0" smtClean="0">
                <a:solidFill>
                  <a:schemeClr val="tx1">
                    <a:lumMod val="50000"/>
                  </a:schemeClr>
                </a:solidFill>
                <a:latin typeface="Franklin Gothic Book" panose="020B0503020102020204" pitchFamily="34" charset="0"/>
                <a:ea typeface="ＭＳ Ｐゴシック" charset="-128"/>
              </a:rPr>
              <a:t>Supplying access to technical assistance</a:t>
            </a:r>
          </a:p>
          <a:p>
            <a:pPr eaLnBrk="1" hangingPunct="1">
              <a:spcBef>
                <a:spcPts val="0"/>
              </a:spcBef>
            </a:pPr>
            <a:r>
              <a:rPr lang="en-US" sz="1200" dirty="0" smtClean="0">
                <a:solidFill>
                  <a:schemeClr val="tx1">
                    <a:lumMod val="50000"/>
                  </a:schemeClr>
                </a:solidFill>
                <a:latin typeface="Franklin Gothic Book" panose="020B0503020102020204" pitchFamily="34" charset="0"/>
                <a:ea typeface="ＭＳ Ｐゴシック" charset="-128"/>
              </a:rPr>
              <a:t>Identifying funding </a:t>
            </a:r>
          </a:p>
          <a:p>
            <a:pPr marL="0" indent="0" eaLnBrk="1" hangingPunct="1">
              <a:spcBef>
                <a:spcPts val="0"/>
              </a:spcBef>
              <a:buNone/>
            </a:pPr>
            <a:r>
              <a:rPr lang="en-US" sz="1050" dirty="0" smtClean="0">
                <a:solidFill>
                  <a:schemeClr val="tx1">
                    <a:lumMod val="50000"/>
                  </a:schemeClr>
                </a:solidFill>
                <a:latin typeface="Franklin Gothic Book" panose="020B0503020102020204" pitchFamily="34" charset="0"/>
                <a:ea typeface="ＭＳ Ｐゴシック" charset="-128"/>
              </a:rPr>
              <a:t>	</a:t>
            </a:r>
            <a:r>
              <a:rPr lang="en-US" sz="1050" i="1" dirty="0" err="1" smtClean="0">
                <a:solidFill>
                  <a:schemeClr val="tx1">
                    <a:lumMod val="50000"/>
                  </a:schemeClr>
                </a:solidFill>
                <a:latin typeface="Franklin Gothic Book" panose="020B0503020102020204" pitchFamily="34" charset="0"/>
                <a:ea typeface="ＭＳ Ｐゴシック" charset="-128"/>
              </a:rPr>
              <a:t>ConserFund</a:t>
            </a:r>
            <a:r>
              <a:rPr lang="en-US" sz="1050" i="1" dirty="0" smtClean="0">
                <a:solidFill>
                  <a:schemeClr val="tx1">
                    <a:lumMod val="50000"/>
                  </a:schemeClr>
                </a:solidFill>
                <a:latin typeface="Franklin Gothic Book" panose="020B0503020102020204" pitchFamily="34" charset="0"/>
                <a:ea typeface="ＭＳ Ｐゴシック" charset="-128"/>
              </a:rPr>
              <a:t> +, mini-grants</a:t>
            </a:r>
            <a:endParaRPr lang="en-US" sz="1050" dirty="0" smtClean="0">
              <a:solidFill>
                <a:schemeClr val="tx1">
                  <a:lumMod val="50000"/>
                </a:schemeClr>
              </a:solidFill>
              <a:latin typeface="Franklin Gothic Book" panose="020B0503020102020204" pitchFamily="34" charset="0"/>
              <a:ea typeface="ＭＳ Ｐゴシック" charset="-128"/>
            </a:endParaRPr>
          </a:p>
          <a:p>
            <a:pPr eaLnBrk="1" hangingPunct="1">
              <a:spcBef>
                <a:spcPts val="0"/>
              </a:spcBef>
            </a:pPr>
            <a:r>
              <a:rPr lang="en-US" sz="1200" dirty="0" smtClean="0">
                <a:solidFill>
                  <a:schemeClr val="tx1">
                    <a:lumMod val="50000"/>
                  </a:schemeClr>
                </a:solidFill>
                <a:latin typeface="Franklin Gothic Book" panose="020B0503020102020204" pitchFamily="34" charset="0"/>
                <a:ea typeface="ＭＳ Ｐゴシック" charset="-128"/>
              </a:rPr>
              <a:t>Providing public recognition 	</a:t>
            </a:r>
          </a:p>
          <a:p>
            <a:pPr marL="0" indent="0" eaLnBrk="1" hangingPunct="1">
              <a:spcBef>
                <a:spcPts val="0"/>
              </a:spcBef>
              <a:buNone/>
            </a:pPr>
            <a:r>
              <a:rPr lang="en-US" sz="1050" i="1" dirty="0" smtClean="0">
                <a:solidFill>
                  <a:schemeClr val="tx1">
                    <a:lumMod val="50000"/>
                  </a:schemeClr>
                </a:solidFill>
                <a:latin typeface="Franklin Gothic Book" panose="020B0503020102020204" pitchFamily="34" charset="0"/>
                <a:ea typeface="ＭＳ Ｐゴシック" charset="-128"/>
              </a:rPr>
              <a:t>	Green Fleet Leader Award</a:t>
            </a:r>
            <a:endParaRPr lang="en-US" sz="1050" dirty="0" smtClean="0">
              <a:solidFill>
                <a:schemeClr val="tx1">
                  <a:lumMod val="50000"/>
                </a:schemeClr>
              </a:solidFill>
              <a:latin typeface="Franklin Gothic Book" panose="020B0503020102020204" pitchFamily="34" charset="0"/>
              <a:ea typeface="ＭＳ Ｐゴシック" charset="-128"/>
            </a:endParaRPr>
          </a:p>
          <a:p>
            <a:pPr eaLnBrk="1" hangingPunct="1">
              <a:spcBef>
                <a:spcPts val="0"/>
              </a:spcBef>
            </a:pPr>
            <a:r>
              <a:rPr lang="en-US" sz="1200" dirty="0" smtClean="0">
                <a:solidFill>
                  <a:schemeClr val="tx1">
                    <a:lumMod val="50000"/>
                  </a:schemeClr>
                </a:solidFill>
                <a:latin typeface="Franklin Gothic Book" panose="020B0503020102020204" pitchFamily="34" charset="0"/>
                <a:ea typeface="ＭＳ Ｐゴシック" charset="-128"/>
              </a:rPr>
              <a:t>Collecting data and tracking progress</a:t>
            </a:r>
          </a:p>
          <a:p>
            <a:endParaRPr lang="en-US" dirty="0"/>
          </a:p>
        </p:txBody>
      </p:sp>
      <p:sp>
        <p:nvSpPr>
          <p:cNvPr id="4" name="Slide Number Placeholder 3"/>
          <p:cNvSpPr>
            <a:spLocks noGrp="1"/>
          </p:cNvSpPr>
          <p:nvPr>
            <p:ph type="sldNum" sz="quarter" idx="10"/>
          </p:nvPr>
        </p:nvSpPr>
        <p:spPr/>
        <p:txBody>
          <a:bodyPr/>
          <a:lstStyle/>
          <a:p>
            <a:pPr>
              <a:defRPr/>
            </a:pPr>
            <a:fld id="{E62EE481-7108-453A-883F-1A9B638B6125}" type="slidenum">
              <a:rPr lang="en-US" smtClean="0"/>
              <a:pPr>
                <a:defRPr/>
              </a:pPr>
              <a:t>2</a:t>
            </a:fld>
            <a:endParaRPr lang="en-US" dirty="0"/>
          </a:p>
        </p:txBody>
      </p:sp>
    </p:spTree>
    <p:extLst>
      <p:ext uri="{BB962C8B-B14F-4D97-AF65-F5344CB8AC3E}">
        <p14:creationId xmlns:p14="http://schemas.microsoft.com/office/powerpoint/2010/main" val="49679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received designations</a:t>
            </a:r>
            <a:r>
              <a:rPr lang="en-US" baseline="0" dirty="0" smtClean="0"/>
              <a:t> that were probably like most of your state’s designations, where each fuel was on a different roadway and some fuels were in smaller segmented off stretches of roadway.</a:t>
            </a:r>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3</a:t>
            </a:fld>
            <a:endParaRPr lang="en-US"/>
          </a:p>
        </p:txBody>
      </p:sp>
    </p:spTree>
    <p:extLst>
      <p:ext uri="{BB962C8B-B14F-4D97-AF65-F5344CB8AC3E}">
        <p14:creationId xmlns:p14="http://schemas.microsoft.com/office/powerpoint/2010/main" val="920266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4</a:t>
            </a:fld>
            <a:endParaRPr lang="en-US"/>
          </a:p>
        </p:txBody>
      </p:sp>
    </p:spTree>
    <p:extLst>
      <p:ext uri="{BB962C8B-B14F-4D97-AF65-F5344CB8AC3E}">
        <p14:creationId xmlns:p14="http://schemas.microsoft.com/office/powerpoint/2010/main" val="1025080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SCDOT</a:t>
            </a:r>
            <a:r>
              <a:rPr lang="en-US" dirty="0" smtClean="0"/>
              <a:t> handled all of the installation, and sent the signs to</a:t>
            </a:r>
            <a:r>
              <a:rPr lang="en-US" baseline="0" dirty="0" smtClean="0"/>
              <a:t> their regional site, where they were then put up.</a:t>
            </a:r>
          </a:p>
          <a:p>
            <a:endParaRPr lang="en-US" baseline="0" dirty="0" smtClean="0"/>
          </a:p>
          <a:p>
            <a:r>
              <a:rPr lang="en-US" dirty="0" smtClean="0"/>
              <a:t>Here is</a:t>
            </a:r>
            <a:r>
              <a:rPr lang="en-US" baseline="0" dirty="0" smtClean="0"/>
              <a:t> a picture of one of the signs placed in Charleston, SC along I-26.</a:t>
            </a:r>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5</a:t>
            </a:fld>
            <a:endParaRPr lang="en-US"/>
          </a:p>
        </p:txBody>
      </p:sp>
    </p:spTree>
    <p:extLst>
      <p:ext uri="{BB962C8B-B14F-4D97-AF65-F5344CB8AC3E}">
        <p14:creationId xmlns:p14="http://schemas.microsoft.com/office/powerpoint/2010/main" val="414942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created web content on</a:t>
            </a:r>
            <a:r>
              <a:rPr lang="en-US" baseline="0" dirty="0" smtClean="0"/>
              <a:t> Palmetto Clean Fuels. ORG where we have media related to the corridors and information on why they are important.</a:t>
            </a:r>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6</a:t>
            </a:fld>
            <a:endParaRPr lang="en-US"/>
          </a:p>
        </p:txBody>
      </p:sp>
    </p:spTree>
    <p:extLst>
      <p:ext uri="{BB962C8B-B14F-4D97-AF65-F5344CB8AC3E}">
        <p14:creationId xmlns:p14="http://schemas.microsoft.com/office/powerpoint/2010/main" val="68963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put out an article</a:t>
            </a:r>
            <a:r>
              <a:rPr lang="en-US" baseline="0" dirty="0" smtClean="0"/>
              <a:t> from our agency and were contacted by two </a:t>
            </a:r>
            <a:r>
              <a:rPr lang="en-US" baseline="0" dirty="0" err="1" smtClean="0"/>
              <a:t>lowcountry</a:t>
            </a:r>
            <a:r>
              <a:rPr lang="en-US" baseline="0" dirty="0" smtClean="0"/>
              <a:t> media sources that ran the story. </a:t>
            </a:r>
          </a:p>
          <a:p>
            <a:endParaRPr lang="en-US" baseline="0" dirty="0" smtClean="0"/>
          </a:p>
          <a:p>
            <a:r>
              <a:rPr lang="en-US" baseline="0" dirty="0" smtClean="0"/>
              <a:t>It’s big news! And we’re happy to be the second state, first in the Southeast, to have these signs installed! </a:t>
            </a:r>
          </a:p>
          <a:p>
            <a:endParaRPr lang="en-US" baseline="0" dirty="0" smtClean="0"/>
          </a:p>
          <a:p>
            <a:r>
              <a:rPr lang="en-US" baseline="0" dirty="0" smtClean="0"/>
              <a:t>NEXT STEPS</a:t>
            </a:r>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7</a:t>
            </a:fld>
            <a:endParaRPr lang="en-US"/>
          </a:p>
        </p:txBody>
      </p:sp>
    </p:spTree>
    <p:extLst>
      <p:ext uri="{BB962C8B-B14F-4D97-AF65-F5344CB8AC3E}">
        <p14:creationId xmlns:p14="http://schemas.microsoft.com/office/powerpoint/2010/main" val="113526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9849B0-764A-4EF4-8A72-B7646B3BB208}" type="slidenum">
              <a:rPr lang="en-US" smtClean="0"/>
              <a:t>11</a:t>
            </a:fld>
            <a:endParaRPr lang="en-US"/>
          </a:p>
        </p:txBody>
      </p:sp>
    </p:spTree>
    <p:extLst>
      <p:ext uri="{BB962C8B-B14F-4D97-AF65-F5344CB8AC3E}">
        <p14:creationId xmlns:p14="http://schemas.microsoft.com/office/powerpoint/2010/main" val="778823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Phase II work to develop policy recommendations began in late summer/early fall and included feedback from the surveys and public engagement sessions. </a:t>
            </a:r>
          </a:p>
          <a:p>
            <a:endParaRPr lang="en-US" sz="1600" dirty="0"/>
          </a:p>
          <a:p>
            <a:pPr defTabSz="884834">
              <a:defRPr/>
            </a:pPr>
            <a:r>
              <a:rPr lang="en-US" sz="1600" dirty="0"/>
              <a:t>Phase II work began by examining the baseline and looking to the future of energy use in SC. Things like examining newer technologies, economic development, and ways to address future challenges like natural gas infrastructure and the Integrated Resources Planning process. </a:t>
            </a:r>
          </a:p>
          <a:p>
            <a:endParaRPr lang="en-US" sz="1600" dirty="0"/>
          </a:p>
          <a:p>
            <a:r>
              <a:rPr lang="en-US" sz="1600" dirty="0"/>
              <a:t>Hence….the make up of the six subcommittees involved in Phase II was different than in Phase I. Phase I participants consisted of technical experts. Phase II subcommittee members focused their efforts on slightly different topics and participants consisted of policy perspectives and decision makers. </a:t>
            </a:r>
          </a:p>
        </p:txBody>
      </p:sp>
      <p:sp>
        <p:nvSpPr>
          <p:cNvPr id="4" name="Slide Number Placeholder 3"/>
          <p:cNvSpPr>
            <a:spLocks noGrp="1"/>
          </p:cNvSpPr>
          <p:nvPr>
            <p:ph type="sldNum" sz="quarter" idx="10"/>
          </p:nvPr>
        </p:nvSpPr>
        <p:spPr/>
        <p:txBody>
          <a:bodyPr/>
          <a:lstStyle/>
          <a:p>
            <a:fld id="{F0B38827-7E71-4B49-A161-E16891E213C4}" type="slidenum">
              <a:rPr lang="en-US" smtClean="0"/>
              <a:t>12</a:t>
            </a:fld>
            <a:endParaRPr lang="en-US" dirty="0"/>
          </a:p>
        </p:txBody>
      </p:sp>
    </p:spTree>
    <p:extLst>
      <p:ext uri="{BB962C8B-B14F-4D97-AF65-F5344CB8AC3E}">
        <p14:creationId xmlns:p14="http://schemas.microsoft.com/office/powerpoint/2010/main" val="191719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noAutofit/>
          </a:bodyPr>
          <a:lstStyle>
            <a:lvl1pPr>
              <a:defRPr sz="3600">
                <a:solidFill>
                  <a:schemeClr val="tx1">
                    <a:lumMod val="75000"/>
                    <a:lumOff val="2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4944808" cy="1752600"/>
          </a:xfrm>
        </p:spPr>
        <p:txBody>
          <a:bodyPr>
            <a:normAutofit/>
          </a:bodyPr>
          <a:lstStyle>
            <a:lvl1pPr marL="0" indent="0" algn="l">
              <a:buNone/>
              <a:defRPr sz="2100">
                <a:solidFill>
                  <a:schemeClr val="tx1">
                    <a:tint val="75000"/>
                  </a:schemeClr>
                </a:solidFill>
                <a:latin typeface="Segoe UI"/>
                <a:cs typeface="Segoe UI"/>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7" name="Rectangle 6"/>
          <p:cNvSpPr/>
          <p:nvPr/>
        </p:nvSpPr>
        <p:spPr>
          <a:xfrm>
            <a:off x="0" y="0"/>
            <a:ext cx="9144000" cy="1835940"/>
          </a:xfrm>
          <a:prstGeom prst="rect">
            <a:avLst/>
          </a:prstGeom>
          <a:solidFill>
            <a:srgbClr val="243E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rotWithShape="1">
          <a:blip r:embed="rId2"/>
          <a:srcRect b="33576"/>
          <a:stretch/>
        </p:blipFill>
        <p:spPr>
          <a:xfrm>
            <a:off x="849087" y="259001"/>
            <a:ext cx="7151914" cy="1447335"/>
          </a:xfrm>
          <a:prstGeom prst="rect">
            <a:avLst/>
          </a:prstGeom>
        </p:spPr>
      </p:pic>
      <p:pic>
        <p:nvPicPr>
          <p:cNvPr id="10" name="Picture 9"/>
          <p:cNvPicPr>
            <a:picLocks noChangeAspect="1"/>
          </p:cNvPicPr>
          <p:nvPr/>
        </p:nvPicPr>
        <p:blipFill rotWithShape="1">
          <a:blip r:embed="rId2"/>
          <a:srcRect b="33576"/>
          <a:stretch/>
        </p:blipFill>
        <p:spPr>
          <a:xfrm>
            <a:off x="849087" y="259001"/>
            <a:ext cx="7151914" cy="1447335"/>
          </a:xfrm>
          <a:prstGeom prst="rect">
            <a:avLst/>
          </a:prstGeom>
        </p:spPr>
      </p:pic>
      <p:pic>
        <p:nvPicPr>
          <p:cNvPr id="8" name="Picture 7"/>
          <p:cNvPicPr>
            <a:picLocks noChangeAspect="1"/>
          </p:cNvPicPr>
          <p:nvPr userDrawn="1"/>
        </p:nvPicPr>
        <p:blipFill rotWithShape="1">
          <a:blip r:embed="rId2"/>
          <a:srcRect b="33576"/>
          <a:stretch/>
        </p:blipFill>
        <p:spPr>
          <a:xfrm>
            <a:off x="849087" y="259001"/>
            <a:ext cx="7151914" cy="1447335"/>
          </a:xfrm>
          <a:prstGeom prst="rect">
            <a:avLst/>
          </a:prstGeom>
        </p:spPr>
      </p:pic>
    </p:spTree>
    <p:extLst>
      <p:ext uri="{BB962C8B-B14F-4D97-AF65-F5344CB8AC3E}">
        <p14:creationId xmlns:p14="http://schemas.microsoft.com/office/powerpoint/2010/main" val="1784935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9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ormAutofit/>
          </a:bodyPr>
          <a:lstStyle>
            <a:lvl1pPr>
              <a:defRPr sz="2100">
                <a:latin typeface="Segoe UI"/>
                <a:cs typeface="Segoe UI"/>
              </a:defRPr>
            </a:lvl1pPr>
            <a:lvl2pPr>
              <a:defRPr sz="1800">
                <a:latin typeface="Segoe UI"/>
                <a:cs typeface="Segoe UI"/>
              </a:defRPr>
            </a:lvl2pPr>
            <a:lvl3pPr>
              <a:defRPr sz="1500">
                <a:latin typeface="Segoe UI"/>
                <a:cs typeface="Segoe UI"/>
              </a:defRPr>
            </a:lvl3pPr>
            <a:lvl4pPr>
              <a:defRPr sz="1350">
                <a:latin typeface="Segoe UI"/>
                <a:cs typeface="Segoe UI"/>
              </a:defRPr>
            </a:lvl4pPr>
            <a:lvl5pPr>
              <a:defRPr sz="1350">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flipV="1">
            <a:off x="0" y="1300456"/>
            <a:ext cx="9144000" cy="7080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8588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553200" y="2"/>
            <a:ext cx="2590800" cy="6356349"/>
          </a:xfrm>
          <a:prstGeom prst="rect">
            <a:avLst/>
          </a:prstGeom>
          <a:solidFill>
            <a:srgbClr val="243E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normAutofit/>
          </a:bodyPr>
          <a:lstStyle>
            <a:lvl1pPr>
              <a:defRPr sz="2100">
                <a:latin typeface="Segoe UI"/>
                <a:cs typeface="Segoe UI"/>
              </a:defRPr>
            </a:lvl1pPr>
            <a:lvl2pPr>
              <a:defRPr sz="1800">
                <a:latin typeface="Segoe UI"/>
                <a:cs typeface="Segoe UI"/>
              </a:defRPr>
            </a:lvl2pPr>
            <a:lvl3pPr>
              <a:defRPr sz="1500">
                <a:latin typeface="Segoe UI"/>
                <a:cs typeface="Segoe UI"/>
              </a:defRPr>
            </a:lvl3pPr>
            <a:lvl4pPr>
              <a:defRPr sz="1350">
                <a:latin typeface="Segoe UI"/>
                <a:cs typeface="Segoe UI"/>
              </a:defRPr>
            </a:lvl4pPr>
            <a:lvl5pPr>
              <a:defRPr sz="1350">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9844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58BA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43125"/>
          <a:stretch/>
        </p:blipFill>
        <p:spPr>
          <a:xfrm>
            <a:off x="267179" y="2480738"/>
            <a:ext cx="8609641" cy="1625898"/>
          </a:xfrm>
          <a:prstGeom prst="rect">
            <a:avLst/>
          </a:prstGeom>
        </p:spPr>
      </p:pic>
      <p:sp>
        <p:nvSpPr>
          <p:cNvPr id="4" name="Rectangle 3"/>
          <p:cNvSpPr/>
          <p:nvPr/>
        </p:nvSpPr>
        <p:spPr>
          <a:xfrm>
            <a:off x="0" y="0"/>
            <a:ext cx="9144000" cy="6858000"/>
          </a:xfrm>
          <a:prstGeom prst="rect">
            <a:avLst/>
          </a:prstGeom>
          <a:solidFill>
            <a:srgbClr val="58BA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43125"/>
          <a:stretch/>
        </p:blipFill>
        <p:spPr>
          <a:xfrm>
            <a:off x="267179" y="2480738"/>
            <a:ext cx="8609641" cy="1625898"/>
          </a:xfrm>
          <a:prstGeom prst="rect">
            <a:avLst/>
          </a:prstGeom>
        </p:spPr>
      </p:pic>
      <p:sp>
        <p:nvSpPr>
          <p:cNvPr id="7" name="Rectangle 6"/>
          <p:cNvSpPr/>
          <p:nvPr userDrawn="1"/>
        </p:nvSpPr>
        <p:spPr>
          <a:xfrm>
            <a:off x="0" y="0"/>
            <a:ext cx="9144000" cy="6858000"/>
          </a:xfrm>
          <a:prstGeom prst="rect">
            <a:avLst/>
          </a:prstGeom>
          <a:solidFill>
            <a:srgbClr val="58BA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3125"/>
          <a:stretch/>
        </p:blipFill>
        <p:spPr>
          <a:xfrm>
            <a:off x="267179" y="2480738"/>
            <a:ext cx="8609641" cy="1625898"/>
          </a:xfrm>
          <a:prstGeom prst="rect">
            <a:avLst/>
          </a:prstGeom>
        </p:spPr>
      </p:pic>
    </p:spTree>
    <p:extLst>
      <p:ext uri="{BB962C8B-B14F-4D97-AF65-F5344CB8AC3E}">
        <p14:creationId xmlns:p14="http://schemas.microsoft.com/office/powerpoint/2010/main" val="1976885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Rectangle 1"/>
          <p:cNvSpPr/>
          <p:nvPr/>
        </p:nvSpPr>
        <p:spPr>
          <a:xfrm>
            <a:off x="0" y="4079631"/>
            <a:ext cx="9144000" cy="27783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9144000" cy="6858000"/>
          </a:xfrm>
          <a:prstGeom prst="rect">
            <a:avLst/>
          </a:prstGeom>
          <a:solidFill>
            <a:srgbClr val="58BA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43125"/>
          <a:stretch/>
        </p:blipFill>
        <p:spPr>
          <a:xfrm>
            <a:off x="267179" y="2480738"/>
            <a:ext cx="8609641" cy="1625898"/>
          </a:xfrm>
          <a:prstGeom prst="rect">
            <a:avLst/>
          </a:prstGeom>
        </p:spPr>
      </p:pic>
    </p:spTree>
    <p:extLst>
      <p:ext uri="{BB962C8B-B14F-4D97-AF65-F5344CB8AC3E}">
        <p14:creationId xmlns:p14="http://schemas.microsoft.com/office/powerpoint/2010/main" val="2149238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198438" y="1"/>
            <a:ext cx="8724900" cy="71440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608417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9144000" cy="6858000"/>
          </a:xfrm>
          <a:prstGeom prst="rect">
            <a:avLst/>
          </a:prstGeom>
          <a:solidFill>
            <a:srgbClr val="58BA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r="43125"/>
          <a:stretch/>
        </p:blipFill>
        <p:spPr>
          <a:xfrm>
            <a:off x="267179" y="2480738"/>
            <a:ext cx="8609641" cy="1625898"/>
          </a:xfrm>
          <a:prstGeom prst="rect">
            <a:avLst/>
          </a:prstGeom>
        </p:spPr>
      </p:pic>
    </p:spTree>
    <p:extLst>
      <p:ext uri="{BB962C8B-B14F-4D97-AF65-F5344CB8AC3E}">
        <p14:creationId xmlns:p14="http://schemas.microsoft.com/office/powerpoint/2010/main" val="152024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flipV="1">
            <a:off x="0" y="1300454"/>
            <a:ext cx="9144000" cy="6956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lvl1pPr>
              <a:defRPr>
                <a:solidFill>
                  <a:srgbClr val="243E9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solidFill>
                  <a:srgbClr val="404040"/>
                </a:solidFill>
                <a:latin typeface="Segoe UI"/>
                <a:cs typeface="Segoe UI"/>
              </a:defRPr>
            </a:lvl1pPr>
            <a:lvl2pPr>
              <a:defRPr sz="1500">
                <a:solidFill>
                  <a:srgbClr val="404040"/>
                </a:solidFill>
                <a:latin typeface="Segoe UI"/>
                <a:cs typeface="Segoe UI"/>
              </a:defRPr>
            </a:lvl2pPr>
            <a:lvl3pPr>
              <a:defRPr sz="1350">
                <a:solidFill>
                  <a:srgbClr val="404040"/>
                </a:solidFill>
                <a:latin typeface="Segoe UI"/>
                <a:cs typeface="Segoe UI"/>
              </a:defRPr>
            </a:lvl3pPr>
            <a:lvl4pPr>
              <a:defRPr sz="1200">
                <a:solidFill>
                  <a:srgbClr val="404040"/>
                </a:solidFill>
                <a:latin typeface="Segoe UI"/>
                <a:cs typeface="Segoe UI"/>
              </a:defRPr>
            </a:lvl4pPr>
            <a:lvl5pPr>
              <a:defRPr sz="1200">
                <a:solidFill>
                  <a:srgbClr val="404040"/>
                </a:solidFill>
                <a:latin typeface="Segoe UI"/>
                <a:cs typeface="Segoe U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222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4406901"/>
            <a:ext cx="9144000" cy="1362075"/>
          </a:xfrm>
          <a:prstGeom prst="rect">
            <a:avLst/>
          </a:prstGeom>
          <a:solidFill>
            <a:srgbClr val="243E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722313" y="4645479"/>
            <a:ext cx="7772400" cy="1123498"/>
          </a:xfrm>
        </p:spPr>
        <p:txBody>
          <a:bodyPr anchor="t"/>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4"/>
            <a:ext cx="7772400" cy="1331248"/>
          </a:xfrm>
        </p:spPr>
        <p:txBody>
          <a:bodyPr anchor="b"/>
          <a:lstStyle>
            <a:lvl1pPr marL="0" indent="0">
              <a:buNone/>
              <a:defRPr sz="1500">
                <a:solidFill>
                  <a:schemeClr val="tx1">
                    <a:tint val="75000"/>
                  </a:schemeClr>
                </a:solidFill>
                <a:latin typeface="Segoe UI"/>
                <a:cs typeface="Segoe UI"/>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94414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43E9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normAutofit/>
          </a:bodyPr>
          <a:lstStyle>
            <a:lvl1pPr>
              <a:defRPr sz="1800">
                <a:solidFill>
                  <a:schemeClr val="tx1">
                    <a:lumMod val="75000"/>
                    <a:lumOff val="25000"/>
                  </a:schemeClr>
                </a:solidFill>
                <a:latin typeface="Segoe UI"/>
                <a:cs typeface="Segoe UI"/>
              </a:defRPr>
            </a:lvl1pPr>
            <a:lvl2pPr>
              <a:defRPr sz="1500">
                <a:solidFill>
                  <a:schemeClr val="tx1">
                    <a:lumMod val="75000"/>
                    <a:lumOff val="25000"/>
                  </a:schemeClr>
                </a:solidFill>
                <a:latin typeface="Segoe UI"/>
                <a:cs typeface="Segoe UI"/>
              </a:defRPr>
            </a:lvl2pPr>
            <a:lvl3pPr>
              <a:defRPr sz="1350">
                <a:solidFill>
                  <a:schemeClr val="tx1">
                    <a:lumMod val="75000"/>
                    <a:lumOff val="25000"/>
                  </a:schemeClr>
                </a:solidFill>
                <a:latin typeface="Segoe UI"/>
                <a:cs typeface="Segoe UI"/>
              </a:defRPr>
            </a:lvl3pPr>
            <a:lvl4pPr>
              <a:defRPr sz="1200">
                <a:solidFill>
                  <a:schemeClr val="tx1">
                    <a:lumMod val="75000"/>
                    <a:lumOff val="25000"/>
                  </a:schemeClr>
                </a:solidFill>
                <a:latin typeface="Segoe UI"/>
                <a:cs typeface="Segoe UI"/>
              </a:defRPr>
            </a:lvl4pPr>
            <a:lvl5pPr>
              <a:defRPr sz="1200">
                <a:solidFill>
                  <a:schemeClr val="tx1">
                    <a:lumMod val="75000"/>
                    <a:lumOff val="25000"/>
                  </a:schemeClr>
                </a:solidFill>
                <a:latin typeface="Segoe UI"/>
                <a:cs typeface="Segoe UI"/>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normAutofit/>
          </a:bodyPr>
          <a:lstStyle>
            <a:lvl1pPr>
              <a:defRPr sz="1800">
                <a:latin typeface="Segoe UI"/>
                <a:cs typeface="Segoe UI"/>
              </a:defRPr>
            </a:lvl1pPr>
            <a:lvl2pPr>
              <a:defRPr sz="1500">
                <a:latin typeface="Segoe UI"/>
                <a:cs typeface="Segoe UI"/>
              </a:defRPr>
            </a:lvl2pPr>
            <a:lvl3pPr>
              <a:defRPr sz="1350">
                <a:latin typeface="Segoe UI"/>
                <a:cs typeface="Segoe UI"/>
              </a:defRPr>
            </a:lvl3pPr>
            <a:lvl4pPr>
              <a:defRPr sz="1200">
                <a:latin typeface="Segoe UI"/>
                <a:cs typeface="Segoe UI"/>
              </a:defRPr>
            </a:lvl4pPr>
            <a:lvl5pPr>
              <a:defRPr sz="1200">
                <a:latin typeface="Segoe UI"/>
                <a:cs typeface="Segoe UI"/>
              </a:defRPr>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p:nvSpPr>
        <p:spPr>
          <a:xfrm flipV="1">
            <a:off x="0" y="1300456"/>
            <a:ext cx="9144000" cy="7080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29470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43E9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1500" b="1">
                <a:latin typeface="Segoe UI"/>
                <a:cs typeface="Segoe UI"/>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500">
                <a:latin typeface="Segoe UI"/>
                <a:cs typeface="Segoe UI"/>
              </a:defRPr>
            </a:lvl1pPr>
            <a:lvl2pPr>
              <a:defRPr sz="1350">
                <a:latin typeface="Segoe UI"/>
                <a:cs typeface="Segoe UI"/>
              </a:defRPr>
            </a:lvl2pPr>
            <a:lvl3pPr>
              <a:defRPr sz="1200">
                <a:latin typeface="Segoe UI"/>
                <a:cs typeface="Segoe UI"/>
              </a:defRPr>
            </a:lvl3pPr>
            <a:lvl4pPr>
              <a:defRPr sz="1050">
                <a:latin typeface="Segoe UI"/>
                <a:cs typeface="Segoe UI"/>
              </a:defRPr>
            </a:lvl4pPr>
            <a:lvl5pPr>
              <a:defRPr sz="1050">
                <a:latin typeface="Segoe UI"/>
                <a:cs typeface="Segoe UI"/>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b">
            <a:normAutofit/>
          </a:bodyPr>
          <a:lstStyle>
            <a:lvl1pPr marL="0" indent="0">
              <a:buNone/>
              <a:defRPr sz="1500" b="1">
                <a:latin typeface="Segoe UI"/>
                <a:cs typeface="Segoe UI"/>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normAutofit/>
          </a:bodyPr>
          <a:lstStyle>
            <a:lvl1pPr>
              <a:defRPr sz="1500">
                <a:latin typeface="Segoe UI"/>
                <a:cs typeface="Segoe UI"/>
              </a:defRPr>
            </a:lvl1pPr>
            <a:lvl2pPr>
              <a:defRPr sz="1350">
                <a:latin typeface="Segoe UI"/>
                <a:cs typeface="Segoe UI"/>
              </a:defRPr>
            </a:lvl2pPr>
            <a:lvl3pPr>
              <a:defRPr sz="1200">
                <a:latin typeface="Segoe UI"/>
                <a:cs typeface="Segoe UI"/>
              </a:defRPr>
            </a:lvl3pPr>
            <a:lvl4pPr>
              <a:defRPr sz="1050">
                <a:latin typeface="Segoe UI"/>
                <a:cs typeface="Segoe UI"/>
              </a:defRPr>
            </a:lvl4pPr>
            <a:lvl5pPr>
              <a:defRPr sz="1050">
                <a:latin typeface="Segoe UI"/>
                <a:cs typeface="Segoe UI"/>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10"/>
          <p:cNvSpPr/>
          <p:nvPr/>
        </p:nvSpPr>
        <p:spPr>
          <a:xfrm flipV="1">
            <a:off x="0" y="1300456"/>
            <a:ext cx="9144000" cy="7080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64832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43E92"/>
                </a:solidFill>
              </a:defRPr>
            </a:lvl1pPr>
          </a:lstStyle>
          <a:p>
            <a:r>
              <a:rPr lang="en-US" smtClean="0"/>
              <a:t>Click to edit Master title style</a:t>
            </a:r>
            <a:endParaRPr lang="en-US" dirty="0"/>
          </a:p>
        </p:txBody>
      </p:sp>
      <p:sp>
        <p:nvSpPr>
          <p:cNvPr id="7" name="Rectangle 6"/>
          <p:cNvSpPr/>
          <p:nvPr/>
        </p:nvSpPr>
        <p:spPr>
          <a:xfrm flipV="1">
            <a:off x="0" y="1300456"/>
            <a:ext cx="9144000" cy="7080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502420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035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673176"/>
            <a:ext cx="3465513" cy="805658"/>
          </a:xfrm>
          <a:prstGeom prst="rect">
            <a:avLst/>
          </a:prstGeom>
          <a:solidFill>
            <a:srgbClr val="243E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57201" y="273050"/>
            <a:ext cx="3008313" cy="1000579"/>
          </a:xfrm>
        </p:spPr>
        <p:txBody>
          <a:bodyPr anchor="b"/>
          <a:lstStyle>
            <a:lvl1pPr algn="l">
              <a:defRPr sz="15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normAutofit/>
          </a:bodyPr>
          <a:lstStyle>
            <a:lvl1pPr>
              <a:defRPr sz="2100">
                <a:latin typeface="Segoe UI"/>
                <a:cs typeface="Segoe UI"/>
              </a:defRPr>
            </a:lvl1pPr>
            <a:lvl2pPr>
              <a:defRPr sz="1800">
                <a:latin typeface="Segoe UI"/>
                <a:cs typeface="Segoe UI"/>
              </a:defRPr>
            </a:lvl2pPr>
            <a:lvl3pPr>
              <a:defRPr sz="1500">
                <a:latin typeface="Segoe UI"/>
                <a:cs typeface="Segoe UI"/>
              </a:defRPr>
            </a:lvl3pPr>
            <a:lvl4pPr>
              <a:defRPr sz="1350">
                <a:latin typeface="Segoe UI"/>
                <a:cs typeface="Segoe UI"/>
              </a:defRPr>
            </a:lvl4pPr>
            <a:lvl5pPr>
              <a:defRPr sz="1350">
                <a:latin typeface="Segoe UI"/>
                <a:cs typeface="Segoe UI"/>
              </a:defRPr>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667645"/>
            <a:ext cx="3008313" cy="4458518"/>
          </a:xfrm>
        </p:spPr>
        <p:txBody>
          <a:bodyPr/>
          <a:lstStyle>
            <a:lvl1pPr marL="0" indent="0">
              <a:buNone/>
              <a:defRPr sz="1050">
                <a:latin typeface="Segoe UI"/>
                <a:cs typeface="Segoe UI"/>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668690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892394"/>
            <a:ext cx="9144000" cy="566738"/>
          </a:xfrm>
          <a:prstGeom prst="rect">
            <a:avLst/>
          </a:prstGeom>
          <a:solidFill>
            <a:srgbClr val="243E9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1792288" y="4800600"/>
            <a:ext cx="5486400" cy="538843"/>
          </a:xfrm>
        </p:spPr>
        <p:txBody>
          <a:bodyPr anchor="b"/>
          <a:lstStyle>
            <a:lvl1pPr algn="l">
              <a:defRPr sz="15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45660"/>
            <a:ext cx="5486400" cy="4114800"/>
          </a:xfrm>
        </p:spPr>
        <p:txBody>
          <a:bodyPr/>
          <a:lstStyle>
            <a:lvl1pPr marL="0" indent="0">
              <a:buNone/>
              <a:defRPr sz="2400">
                <a:latin typeface="Segoe UI"/>
                <a:cs typeface="Segoe UI"/>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584318"/>
            <a:ext cx="5486400" cy="587883"/>
          </a:xfrm>
        </p:spPr>
        <p:txBody>
          <a:bodyPr/>
          <a:lstStyle>
            <a:lvl1pPr marL="0" indent="0">
              <a:buNone/>
              <a:defRPr sz="1050">
                <a:latin typeface="Segoe UI"/>
                <a:cs typeface="Segoe UI"/>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7360167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5410" y="274638"/>
            <a:ext cx="886859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0" y="6356350"/>
            <a:ext cx="9144000" cy="501650"/>
          </a:xfrm>
          <a:prstGeom prst="rect">
            <a:avLst/>
          </a:prstGeom>
          <a:solidFill>
            <a:srgbClr val="58BA4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29332" y="6380662"/>
            <a:ext cx="3396343" cy="452846"/>
          </a:xfrm>
          <a:prstGeom prst="rect">
            <a:avLst/>
          </a:prstGeom>
        </p:spPr>
      </p:pic>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529332" y="6380662"/>
            <a:ext cx="3396343" cy="452846"/>
          </a:xfrm>
          <a:prstGeom prst="rect">
            <a:avLst/>
          </a:prstGeom>
        </p:spPr>
      </p:pic>
      <p:pic>
        <p:nvPicPr>
          <p:cNvPr id="1026" name="Picture 4" descr="Image result for twitter icon"/>
          <p:cNvPicPr>
            <a:picLocks noChangeAspect="1" noChangeArrowheads="1"/>
          </p:cNvPicPr>
          <p:nvPr/>
        </p:nvPicPr>
        <p:blipFill>
          <a:blip r:embed="rId18" cstate="print">
            <a:biLevel thresh="25000"/>
            <a:extLst>
              <a:ext uri="{28A0092B-C50C-407E-A947-70E740481C1C}">
                <a14:useLocalDpi xmlns:a14="http://schemas.microsoft.com/office/drawing/2010/main" val="0"/>
              </a:ext>
            </a:extLst>
          </a:blip>
          <a:srcRect/>
          <a:stretch>
            <a:fillRect/>
          </a:stretch>
        </p:blipFill>
        <p:spPr bwMode="auto">
          <a:xfrm>
            <a:off x="165156" y="6492285"/>
            <a:ext cx="223951" cy="2239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89107" y="6453196"/>
            <a:ext cx="1649243" cy="307777"/>
          </a:xfrm>
          <a:prstGeom prst="rect">
            <a:avLst/>
          </a:prstGeom>
          <a:noFill/>
        </p:spPr>
        <p:txBody>
          <a:bodyPr wrap="square" rtlCol="0">
            <a:spAutoFit/>
          </a:bodyPr>
          <a:lstStyle/>
          <a:p>
            <a:r>
              <a:rPr lang="en-US" sz="1400" b="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a:t>
            </a:r>
            <a:r>
              <a:rPr lang="en-US" sz="1400" b="0" dirty="0" err="1" smtClean="0">
                <a:solidFill>
                  <a:schemeClr val="bg1"/>
                </a:solidFill>
                <a:latin typeface="Segoe UI" panose="020B0502040204020203" pitchFamily="34" charset="0"/>
                <a:ea typeface="Segoe UI" panose="020B0502040204020203" pitchFamily="34" charset="0"/>
                <a:cs typeface="Segoe UI" panose="020B0502040204020203" pitchFamily="34" charset="0"/>
              </a:rPr>
              <a:t>SCEnergyOffice</a:t>
            </a:r>
            <a:endParaRPr lang="en-US" sz="1400"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29332" y="6380662"/>
            <a:ext cx="3396343" cy="452846"/>
          </a:xfrm>
          <a:prstGeom prst="rect">
            <a:avLst/>
          </a:prstGeom>
        </p:spPr>
      </p:pic>
    </p:spTree>
    <p:extLst>
      <p:ext uri="{BB962C8B-B14F-4D97-AF65-F5344CB8AC3E}">
        <p14:creationId xmlns:p14="http://schemas.microsoft.com/office/powerpoint/2010/main" val="236453989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672" r:id="rId15"/>
  </p:sldLayoutIdLst>
  <p:txStyles>
    <p:titleStyle>
      <a:lvl1pPr algn="l" defTabSz="342900" rtl="0" eaLnBrk="1" latinLnBrk="0" hangingPunct="1">
        <a:spcBef>
          <a:spcPct val="0"/>
        </a:spcBef>
        <a:buNone/>
        <a:defRPr sz="3300" b="1" kern="1200">
          <a:solidFill>
            <a:schemeClr val="bg1"/>
          </a:solidFill>
          <a:latin typeface="Arial"/>
          <a:ea typeface="+mj-ea"/>
          <a:cs typeface="Arial"/>
        </a:defRPr>
      </a:lvl1pPr>
    </p:titleStyle>
    <p:bodyStyle>
      <a:lvl1pPr marL="257175" indent="-257175" algn="l" defTabSz="342900" rtl="0" eaLnBrk="1" latinLnBrk="0" hangingPunct="1">
        <a:spcBef>
          <a:spcPct val="20000"/>
        </a:spcBef>
        <a:buFont typeface="Arial"/>
        <a:buChar char="•"/>
        <a:defRPr sz="2400" kern="1200">
          <a:solidFill>
            <a:srgbClr val="404040"/>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rgbClr val="404040"/>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rgbClr val="404040"/>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rgbClr val="404040"/>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rgbClr val="404040"/>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emf"/></Relationships>
</file>

<file path=ppt/slides/_rels/slide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5.xml"/><Relationship Id="rId3"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hyperlink" Target="NULL" TargetMode="External"/><Relationship Id="rId7" Type="http://schemas.openxmlformats.org/officeDocument/2006/relationships/hyperlink" Target="NULL" TargetMode="External"/><Relationship Id="rId8" Type="http://schemas.openxmlformats.org/officeDocument/2006/relationships/hyperlink" Target="http://www.live5news.com/story/35838008/lowcountry-now-in-alternative-fuel-corridor" TargetMode="External"/><Relationship Id="rId9" Type="http://schemas.openxmlformats.org/officeDocument/2006/relationships/hyperlink" Target="http://www.postandcourier.com/business/new-signs-designate-alternative-fuels-corridors-in-south-carolina-pointing/article_69386a84-65a3-11e7-be1c-c3b0c46b17c7.html" TargetMode="External"/><Relationship Id="rId10"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 Efforts in SC</a:t>
            </a:r>
            <a:endParaRPr lang="en-US" dirty="0"/>
          </a:p>
        </p:txBody>
      </p:sp>
      <p:sp>
        <p:nvSpPr>
          <p:cNvPr id="3" name="Subtitle 2"/>
          <p:cNvSpPr>
            <a:spLocks noGrp="1"/>
          </p:cNvSpPr>
          <p:nvPr>
            <p:ph type="subTitle" idx="1"/>
          </p:nvPr>
        </p:nvSpPr>
        <p:spPr/>
        <p:txBody>
          <a:bodyPr/>
          <a:lstStyle/>
          <a:p>
            <a:endParaRPr lang="en-US" dirty="0" smtClean="0"/>
          </a:p>
          <a:p>
            <a:endParaRPr lang="en-US" dirty="0"/>
          </a:p>
          <a:p>
            <a:r>
              <a:rPr lang="en-US" dirty="0" smtClean="0"/>
              <a:t>Electrify the South</a:t>
            </a:r>
          </a:p>
          <a:p>
            <a:r>
              <a:rPr lang="en-US" dirty="0" smtClean="0"/>
              <a:t>November 15, 2017</a:t>
            </a:r>
          </a:p>
          <a:p>
            <a:endParaRPr lang="en-US" dirty="0"/>
          </a:p>
        </p:txBody>
      </p:sp>
    </p:spTree>
    <p:extLst>
      <p:ext uri="{BB962C8B-B14F-4D97-AF65-F5344CB8AC3E}">
        <p14:creationId xmlns:p14="http://schemas.microsoft.com/office/powerpoint/2010/main" val="1225553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6827" y="0"/>
            <a:ext cx="2487173" cy="24627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904" y="3801617"/>
            <a:ext cx="1034203" cy="1338119"/>
          </a:xfrm>
          <a:prstGeom prst="rect">
            <a:avLst/>
          </a:prstGeom>
          <a:effectLst>
            <a:outerShdw blurRad="469900" dist="50800" dir="5400000" sx="80000" sy="80000" algn="ctr" rotWithShape="0">
              <a:srgbClr val="000000">
                <a:alpha val="60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366" y="3801617"/>
            <a:ext cx="1034161" cy="1338119"/>
          </a:xfrm>
          <a:prstGeom prst="rect">
            <a:avLst/>
          </a:prstGeom>
          <a:effectLst>
            <a:outerShdw blurRad="469900" dist="50800" dir="5400000" sx="80000" sy="80000" algn="ctr" rotWithShape="0">
              <a:srgbClr val="000000">
                <a:alpha val="60000"/>
              </a:srgb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253" y="2161813"/>
            <a:ext cx="1033939" cy="1338040"/>
          </a:xfrm>
          <a:prstGeom prst="rect">
            <a:avLst/>
          </a:prstGeom>
          <a:effectLst>
            <a:outerShdw blurRad="469900" dist="50800" dir="5400000" sx="80000" sy="80000" algn="ctr" rotWithShape="0">
              <a:srgbClr val="000000">
                <a:alpha val="60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5367" y="2161708"/>
            <a:ext cx="1016576" cy="1315177"/>
          </a:xfrm>
          <a:prstGeom prst="rect">
            <a:avLst/>
          </a:prstGeom>
          <a:effectLst>
            <a:outerShdw blurRad="469900" dist="50800" dir="5400000" sx="80000" sy="80000" algn="ctr" rotWithShape="0">
              <a:srgbClr val="000000">
                <a:alpha val="60000"/>
              </a:srgbClr>
            </a:outerShdw>
          </a:effectLst>
        </p:spPr>
      </p:pic>
      <p:sp>
        <p:nvSpPr>
          <p:cNvPr id="12" name="Rectangle 11"/>
          <p:cNvSpPr/>
          <p:nvPr/>
        </p:nvSpPr>
        <p:spPr>
          <a:xfrm>
            <a:off x="3512118" y="2462789"/>
            <a:ext cx="5160266" cy="2677656"/>
          </a:xfrm>
          <a:prstGeom prst="rect">
            <a:avLst/>
          </a:prstGeom>
        </p:spPr>
        <p:txBody>
          <a:bodyPr wrap="square">
            <a:spAutoFit/>
          </a:bodyPr>
          <a:lstStyle/>
          <a:p>
            <a:pPr marL="285750" indent="-285750">
              <a:lnSpc>
                <a:spcPct val="200000"/>
              </a:lnSpc>
              <a:buFont typeface="Arial" panose="020B0604020202020204" pitchFamily="34" charset="0"/>
              <a:buChar char="•"/>
            </a:pPr>
            <a:r>
              <a:rPr lang="en-US"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One Page Handout</a:t>
            </a:r>
          </a:p>
          <a:p>
            <a:pPr marL="285750" indent="-285750">
              <a:buFont typeface="Arial" panose="020B0604020202020204" pitchFamily="34" charset="0"/>
              <a:buChar char="•"/>
            </a:pPr>
            <a:r>
              <a:rPr lang="en-US"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Pavement Marking and Parking Signage Quick Guide</a:t>
            </a:r>
          </a:p>
          <a:p>
            <a:pPr marL="285750" indent="-285750">
              <a:lnSpc>
                <a:spcPct val="200000"/>
              </a:lnSpc>
              <a:buFont typeface="Arial" panose="020B0604020202020204" pitchFamily="34" charset="0"/>
              <a:buChar char="•"/>
            </a:pPr>
            <a:r>
              <a:rPr lang="en-US" sz="2800" dirty="0" smtClean="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rPr>
              <a:t>Web Content</a:t>
            </a:r>
          </a:p>
        </p:txBody>
      </p:sp>
      <p:sp>
        <p:nvSpPr>
          <p:cNvPr id="13" name="Rectangle 12"/>
          <p:cNvSpPr/>
          <p:nvPr/>
        </p:nvSpPr>
        <p:spPr>
          <a:xfrm>
            <a:off x="0" y="5559102"/>
            <a:ext cx="9144000" cy="707886"/>
          </a:xfrm>
          <a:prstGeom prst="rect">
            <a:avLst/>
          </a:prstGeom>
        </p:spPr>
        <p:txBody>
          <a:bodyPr wrap="square">
            <a:spAutoFit/>
          </a:bodyPr>
          <a:lstStyle/>
          <a:p>
            <a:pPr algn="ctr"/>
            <a:r>
              <a:rPr lang="en-US" sz="4000" b="1" dirty="0" smtClean="0">
                <a:solidFill>
                  <a:srgbClr val="186486"/>
                </a:solidFill>
                <a:latin typeface="Franklin Gothic Medium" panose="020B0603020102020204" pitchFamily="34" charset="0"/>
              </a:rPr>
              <a:t>PalmettoCleanFuels.org/</a:t>
            </a:r>
            <a:r>
              <a:rPr lang="en-US" sz="4000" b="1" dirty="0" err="1" smtClean="0">
                <a:solidFill>
                  <a:srgbClr val="186486"/>
                </a:solidFill>
                <a:latin typeface="Franklin Gothic Medium" panose="020B0603020102020204" pitchFamily="34" charset="0"/>
              </a:rPr>
              <a:t>PluginSC</a:t>
            </a:r>
            <a:endParaRPr lang="en-US" sz="4000" b="1" dirty="0">
              <a:solidFill>
                <a:srgbClr val="186486"/>
              </a:solidFill>
              <a:latin typeface="Franklin Gothic Medium" panose="020B0603020102020204" pitchFamily="34" charset="0"/>
            </a:endParaRPr>
          </a:p>
        </p:txBody>
      </p:sp>
    </p:spTree>
    <p:extLst>
      <p:ext uri="{BB962C8B-B14F-4D97-AF65-F5344CB8AC3E}">
        <p14:creationId xmlns:p14="http://schemas.microsoft.com/office/powerpoint/2010/main" val="274660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&amp; Energy Plan </a:t>
            </a:r>
            <a:endParaRPr lang="en-US" dirty="0"/>
          </a:p>
        </p:txBody>
      </p:sp>
      <p:pic>
        <p:nvPicPr>
          <p:cNvPr id="7" name="Content Placeholder 4"/>
          <p:cNvPicPr>
            <a:picLocks noGrp="1" noChangeAspect="1"/>
          </p:cNvPicPr>
          <p:nvPr>
            <p:ph idx="1"/>
          </p:nvPr>
        </p:nvPicPr>
        <p:blipFill>
          <a:blip r:embed="rId3"/>
          <a:stretch>
            <a:fillRect/>
          </a:stretch>
        </p:blipFill>
        <p:spPr>
          <a:xfrm>
            <a:off x="203201" y="1609252"/>
            <a:ext cx="8929573" cy="4544806"/>
          </a:xfrm>
          <a:prstGeom prst="rect">
            <a:avLst/>
          </a:prstGeom>
        </p:spPr>
      </p:pic>
    </p:spTree>
    <p:extLst>
      <p:ext uri="{BB962C8B-B14F-4D97-AF65-F5344CB8AC3E}">
        <p14:creationId xmlns:p14="http://schemas.microsoft.com/office/powerpoint/2010/main" val="4009657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smtClean="0"/>
              <a:t>State Lead by Example</a:t>
            </a:r>
            <a:endParaRPr lang="en-US" dirty="0"/>
          </a:p>
        </p:txBody>
      </p:sp>
      <p:sp>
        <p:nvSpPr>
          <p:cNvPr id="3" name="Content Placeholder 2"/>
          <p:cNvSpPr>
            <a:spLocks noGrp="1"/>
          </p:cNvSpPr>
          <p:nvPr>
            <p:ph sz="half" idx="2"/>
          </p:nvPr>
        </p:nvSpPr>
        <p:spPr/>
        <p:txBody>
          <a:bodyPr>
            <a:noAutofit/>
          </a:bodyPr>
          <a:lstStyle/>
          <a:p>
            <a:pPr marL="0" indent="0">
              <a:buNone/>
            </a:pPr>
            <a:r>
              <a:rPr lang="en-US" sz="1600" b="1" dirty="0">
                <a:solidFill>
                  <a:srgbClr val="58BA47"/>
                </a:solidFill>
                <a:latin typeface="Segoe UI" panose="020B0502040204020203" pitchFamily="34" charset="0"/>
                <a:ea typeface="Segoe UI" panose="020B0502040204020203" pitchFamily="34" charset="0"/>
                <a:cs typeface="Segoe UI" panose="020B0502040204020203" pitchFamily="34" charset="0"/>
              </a:rPr>
              <a:t>Challenge: </a:t>
            </a:r>
            <a:r>
              <a:rPr lang="en-US" sz="1600" dirty="0">
                <a:solidFill>
                  <a:srgbClr val="414042"/>
                </a:solidFill>
                <a:latin typeface="Segoe UI" panose="020B0502040204020203" pitchFamily="34" charset="0"/>
                <a:cs typeface="Segoe UI" panose="020B0502040204020203" pitchFamily="34" charset="0"/>
              </a:rPr>
              <a:t>Look for ways to increase the adoption of alternative fuels. Currently, only a small portion of state-owned or leased fleet vehicles are fueled by a Department of Energy established alternative fuel. As a result, South Carolina’s fleet lacks diversity, and fuel supply is vulnerable. These limitations compromise fuel efficiency and diversity in transportation. </a:t>
            </a:r>
          </a:p>
          <a:p>
            <a:pPr marL="0" indent="0">
              <a:buNone/>
            </a:pPr>
            <a:endParaRPr lang="en-US" sz="1600" dirty="0">
              <a:solidFill>
                <a:srgbClr val="414042"/>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sz="1600" b="1" dirty="0">
                <a:solidFill>
                  <a:srgbClr val="58BA47"/>
                </a:solidFill>
                <a:latin typeface="Segoe UI" panose="020B0502040204020203" pitchFamily="34" charset="0"/>
                <a:ea typeface="Segoe UI" panose="020B0502040204020203" pitchFamily="34" charset="0"/>
                <a:cs typeface="Segoe UI" panose="020B0502040204020203" pitchFamily="34" charset="0"/>
              </a:rPr>
              <a:t>Approach: </a:t>
            </a:r>
            <a:r>
              <a:rPr lang="en-US" sz="1600" dirty="0">
                <a:solidFill>
                  <a:srgbClr val="414042"/>
                </a:solidFill>
                <a:latin typeface="Segoe UI" panose="020B0502040204020203" pitchFamily="34" charset="0"/>
                <a:ea typeface="Segoe UI" panose="020B0502040204020203" pitchFamily="34" charset="0"/>
                <a:cs typeface="Segoe UI" panose="020B0502040204020203" pitchFamily="34" charset="0"/>
              </a:rPr>
              <a:t>Conduct a survey and </a:t>
            </a:r>
            <a:r>
              <a:rPr lang="en-US" sz="1600" dirty="0">
                <a:solidFill>
                  <a:srgbClr val="414042"/>
                </a:solidFill>
                <a:latin typeface="Segoe UI" panose="020B0502040204020203" pitchFamily="34" charset="0"/>
                <a:cs typeface="Segoe UI" panose="020B0502040204020203" pitchFamily="34" charset="0"/>
              </a:rPr>
              <a:t>convene a task </a:t>
            </a:r>
            <a:r>
              <a:rPr lang="en-US" sz="1600" dirty="0">
                <a:solidFill>
                  <a:srgbClr val="414042"/>
                </a:solidFill>
                <a:latin typeface="Segoe UI" panose="020B0502040204020203" pitchFamily="34" charset="0"/>
                <a:ea typeface="Segoe UI" panose="020B0502040204020203" pitchFamily="34" charset="0"/>
                <a:cs typeface="Segoe UI" panose="020B0502040204020203" pitchFamily="34" charset="0"/>
              </a:rPr>
              <a:t>force to 1) educate 2) identify barriers and 3) develop recommendations/state-wide goals </a:t>
            </a:r>
          </a:p>
          <a:p>
            <a:pPr marL="0" indent="0">
              <a:buNone/>
            </a:pPr>
            <a:endParaRPr lang="en-US" sz="21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 Placeholder 4"/>
          <p:cNvSpPr>
            <a:spLocks noGrp="1"/>
          </p:cNvSpPr>
          <p:nvPr>
            <p:ph type="body" sz="quarter" idx="3"/>
          </p:nvPr>
        </p:nvSpPr>
        <p:spPr/>
        <p:txBody>
          <a:bodyPr/>
          <a:lstStyle/>
          <a:p>
            <a:r>
              <a:rPr lang="en-US" dirty="0" smtClean="0"/>
              <a:t>Energy Upgrades</a:t>
            </a:r>
            <a:endParaRPr lang="en-US" dirty="0"/>
          </a:p>
        </p:txBody>
      </p:sp>
      <p:sp>
        <p:nvSpPr>
          <p:cNvPr id="7" name="Content Placeholder 6"/>
          <p:cNvSpPr>
            <a:spLocks noGrp="1"/>
          </p:cNvSpPr>
          <p:nvPr>
            <p:ph sz="quarter" idx="4"/>
          </p:nvPr>
        </p:nvSpPr>
        <p:spPr/>
        <p:txBody>
          <a:bodyPr/>
          <a:lstStyle/>
          <a:p>
            <a:pPr marL="0" indent="0">
              <a:buNone/>
            </a:pPr>
            <a:r>
              <a:rPr lang="en-US" sz="1600" b="1" dirty="0">
                <a:solidFill>
                  <a:srgbClr val="58BA47"/>
                </a:solidFill>
                <a:latin typeface="Segoe UI" panose="020B0502040204020203" pitchFamily="34" charset="0"/>
                <a:ea typeface="Segoe UI" panose="020B0502040204020203" pitchFamily="34" charset="0"/>
                <a:cs typeface="Segoe UI" panose="020B0502040204020203" pitchFamily="34" charset="0"/>
              </a:rPr>
              <a:t>Challenge: </a:t>
            </a:r>
            <a:r>
              <a:rPr lang="en-US" sz="1600" dirty="0">
                <a:solidFill>
                  <a:srgbClr val="414042"/>
                </a:solidFill>
                <a:latin typeface="Segoe UI" panose="020B0502040204020203" pitchFamily="34" charset="0"/>
                <a:cs typeface="Segoe UI" panose="020B0502040204020203" pitchFamily="34" charset="0"/>
              </a:rPr>
              <a:t>Develop the necessary funds to advance energy efficiency, renewable energy, and alternative transportation opportunities that support policy goals. Currently, South Carolina lacks a revenue stream to support these efforts.</a:t>
            </a:r>
          </a:p>
          <a:p>
            <a:pPr marL="0" indent="0">
              <a:buNone/>
            </a:pPr>
            <a:endParaRPr lang="en-US" sz="1600" dirty="0">
              <a:solidFill>
                <a:srgbClr val="414042"/>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sz="1600" b="1" dirty="0">
                <a:solidFill>
                  <a:srgbClr val="58BA47"/>
                </a:solidFill>
                <a:latin typeface="Segoe UI" panose="020B0502040204020203" pitchFamily="34" charset="0"/>
                <a:ea typeface="Segoe UI" panose="020B0502040204020203" pitchFamily="34" charset="0"/>
                <a:cs typeface="Segoe UI" panose="020B0502040204020203" pitchFamily="34" charset="0"/>
              </a:rPr>
              <a:t>Approach: </a:t>
            </a:r>
            <a:r>
              <a:rPr lang="en-US" sz="1600" dirty="0">
                <a:solidFill>
                  <a:srgbClr val="414042"/>
                </a:solidFill>
                <a:latin typeface="Segoe UI" panose="020B0502040204020203" pitchFamily="34" charset="0"/>
                <a:ea typeface="Segoe UI" panose="020B0502040204020203" pitchFamily="34" charset="0"/>
                <a:cs typeface="Segoe UI" panose="020B0502040204020203" pitchFamily="34" charset="0"/>
              </a:rPr>
              <a:t>Study Committee to examine solution to problems with funding energy efficiency (on-bill financing, public benefit funds, low</a:t>
            </a:r>
            <a:r>
              <a:rPr lang="en-US" sz="1600" dirty="0">
                <a:latin typeface="Segoe UI" panose="020B0502040204020203" pitchFamily="34" charset="0"/>
                <a:ea typeface="Segoe UI" panose="020B0502040204020203" pitchFamily="34" charset="0"/>
                <a:cs typeface="Segoe UI" panose="020B0502040204020203" pitchFamily="34" charset="0"/>
              </a:rPr>
              <a:t>-</a:t>
            </a:r>
            <a:r>
              <a:rPr lang="en-US" sz="1600" dirty="0">
                <a:solidFill>
                  <a:srgbClr val="414042"/>
                </a:solidFill>
                <a:latin typeface="Segoe UI" panose="020B0502040204020203" pitchFamily="34" charset="0"/>
                <a:ea typeface="Segoe UI" panose="020B0502040204020203" pitchFamily="34" charset="0"/>
                <a:cs typeface="Segoe UI" panose="020B0502040204020203" pitchFamily="34" charset="0"/>
              </a:rPr>
              <a:t>interest loans) and transportation</a:t>
            </a:r>
          </a:p>
          <a:p>
            <a:pPr marL="0" indent="0">
              <a:buNone/>
            </a:pPr>
            <a:endParaRPr lang="en-US" dirty="0"/>
          </a:p>
        </p:txBody>
      </p:sp>
      <p:sp>
        <p:nvSpPr>
          <p:cNvPr id="2" name="TextBox 1"/>
          <p:cNvSpPr txBox="1"/>
          <p:nvPr/>
        </p:nvSpPr>
        <p:spPr>
          <a:xfrm>
            <a:off x="39993" y="2971800"/>
            <a:ext cx="950607" cy="1200329"/>
          </a:xfrm>
          <a:prstGeom prst="rect">
            <a:avLst/>
          </a:prstGeom>
          <a:noFill/>
        </p:spPr>
        <p:txBody>
          <a:bodyPr wrap="square" rtlCol="0">
            <a:spAutoFit/>
          </a:bodyPr>
          <a:lstStyle/>
          <a:p>
            <a:endParaRPr lang="en-US" dirty="0"/>
          </a:p>
          <a:p>
            <a:endParaRPr lang="en-US" dirty="0"/>
          </a:p>
          <a:p>
            <a:endParaRPr lang="en-US" dirty="0"/>
          </a:p>
          <a:p>
            <a:endParaRPr lang="en-US" dirty="0"/>
          </a:p>
        </p:txBody>
      </p:sp>
      <p:sp>
        <p:nvSpPr>
          <p:cNvPr id="9" name="Title 1"/>
          <p:cNvSpPr txBox="1">
            <a:spLocks/>
          </p:cNvSpPr>
          <p:nvPr/>
        </p:nvSpPr>
        <p:spPr>
          <a:xfrm>
            <a:off x="427810" y="427038"/>
            <a:ext cx="8868590" cy="1143000"/>
          </a:xfrm>
          <a:prstGeom prst="rect">
            <a:avLst/>
          </a:prstGeom>
        </p:spPr>
        <p:txBody>
          <a:bodyPr vert="horz" lIns="91440" tIns="45720" rIns="91440" bIns="45720" rtlCol="0" anchor="ctr">
            <a:normAutofit/>
          </a:bodyPr>
          <a:lstStyle>
            <a:lvl1pPr algn="l" defTabSz="342900" rtl="0" eaLnBrk="1" latinLnBrk="0" hangingPunct="1">
              <a:spcBef>
                <a:spcPct val="0"/>
              </a:spcBef>
              <a:buNone/>
              <a:defRPr sz="3300" b="1" kern="1200">
                <a:solidFill>
                  <a:srgbClr val="243E92"/>
                </a:solidFill>
                <a:latin typeface="Arial"/>
                <a:ea typeface="+mj-ea"/>
                <a:cs typeface="Arial"/>
              </a:defRPr>
            </a:lvl1pPr>
          </a:lstStyle>
          <a:p>
            <a:r>
              <a:rPr lang="en-US" dirty="0"/>
              <a:t>Policy Recommendations</a:t>
            </a:r>
          </a:p>
        </p:txBody>
      </p:sp>
    </p:spTree>
    <p:custDataLst>
      <p:tags r:id="rId1"/>
    </p:custDataLst>
    <p:extLst>
      <p:ext uri="{BB962C8B-B14F-4D97-AF65-F5344CB8AC3E}">
        <p14:creationId xmlns:p14="http://schemas.microsoft.com/office/powerpoint/2010/main" val="189986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741" r="49520" b="18569"/>
          <a:stretch/>
        </p:blipFill>
        <p:spPr>
          <a:xfrm>
            <a:off x="0" y="-1096"/>
            <a:ext cx="4884080" cy="634703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42222" r="52425" b="34259"/>
          <a:stretch/>
        </p:blipFill>
        <p:spPr>
          <a:xfrm>
            <a:off x="4884080" y="-1096"/>
            <a:ext cx="4120220" cy="2636000"/>
          </a:xfrm>
          <a:prstGeom prst="rect">
            <a:avLst/>
          </a:prstGeom>
        </p:spPr>
      </p:pic>
      <p:pic>
        <p:nvPicPr>
          <p:cNvPr id="4" name="Picture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8283" t="34166" r="3583" b="34423"/>
          <a:stretch/>
        </p:blipFill>
        <p:spPr>
          <a:xfrm>
            <a:off x="5294376" y="2505455"/>
            <a:ext cx="3465576" cy="3694177"/>
          </a:xfrm>
          <a:prstGeom prst="rect">
            <a:avLst/>
          </a:prstGeom>
        </p:spPr>
      </p:pic>
    </p:spTree>
    <p:extLst>
      <p:ext uri="{BB962C8B-B14F-4D97-AF65-F5344CB8AC3E}">
        <p14:creationId xmlns:p14="http://schemas.microsoft.com/office/powerpoint/2010/main" val="2588300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263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0"/>
            <a:ext cx="6610927" cy="819810"/>
          </a:xfrm>
        </p:spPr>
        <p:txBody>
          <a:bodyPr>
            <a:normAutofit fontScale="90000"/>
          </a:bodyPr>
          <a:lstStyle/>
          <a:p>
            <a:r>
              <a:rPr lang="en-US" dirty="0">
                <a:latin typeface="Franklin Gothic Demi" panose="020B0703020102020204" pitchFamily="34" charset="0"/>
              </a:rPr>
              <a:t>South Carolina’s Clean Cities Coalition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005" y="640395"/>
            <a:ext cx="3045995" cy="5584326"/>
          </a:xfrm>
          <a:prstGeom prst="rect">
            <a:avLst/>
          </a:prstGeom>
        </p:spPr>
      </p:pic>
      <p:pic>
        <p:nvPicPr>
          <p:cNvPr id="7" name="Picture 6"/>
          <p:cNvPicPr>
            <a:picLocks noChangeAspect="1"/>
          </p:cNvPicPr>
          <p:nvPr/>
        </p:nvPicPr>
        <p:blipFill rotWithShape="1">
          <a:blip r:embed="rId4"/>
          <a:srcRect l="20615" t="1905" r="1309" b="-1891"/>
          <a:stretch/>
        </p:blipFill>
        <p:spPr>
          <a:xfrm>
            <a:off x="0" y="1090646"/>
            <a:ext cx="4059045" cy="4683824"/>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980" r="3711"/>
          <a:stretch/>
        </p:blipFill>
        <p:spPr>
          <a:xfrm>
            <a:off x="142671" y="141551"/>
            <a:ext cx="2007405" cy="777984"/>
          </a:xfrm>
          <a:prstGeom prst="rect">
            <a:avLst/>
          </a:prstGeom>
        </p:spPr>
      </p:pic>
      <p:pic>
        <p:nvPicPr>
          <p:cNvPr id="4" name="Picture 3"/>
          <p:cNvPicPr>
            <a:picLocks noChangeAspect="1"/>
          </p:cNvPicPr>
          <p:nvPr/>
        </p:nvPicPr>
        <p:blipFill>
          <a:blip r:embed="rId6"/>
          <a:stretch>
            <a:fillRect/>
          </a:stretch>
        </p:blipFill>
        <p:spPr>
          <a:xfrm>
            <a:off x="2312529" y="2102525"/>
            <a:ext cx="3493032" cy="3004706"/>
          </a:xfrm>
          <a:prstGeom prst="rect">
            <a:avLst/>
          </a:prstGeom>
        </p:spPr>
      </p:pic>
      <p:sp>
        <p:nvSpPr>
          <p:cNvPr id="10" name="Rectangle 9"/>
          <p:cNvSpPr/>
          <p:nvPr/>
        </p:nvSpPr>
        <p:spPr>
          <a:xfrm>
            <a:off x="3396343" y="5107231"/>
            <a:ext cx="1208300" cy="369332"/>
          </a:xfrm>
          <a:prstGeom prst="rect">
            <a:avLst/>
          </a:prstGeom>
        </p:spPr>
        <p:txBody>
          <a:bodyPr wrap="square">
            <a:spAutoFit/>
          </a:bodyPr>
          <a:lstStyle/>
          <a:p>
            <a:r>
              <a:rPr lang="en-US" b="1" dirty="0">
                <a:solidFill>
                  <a:schemeClr val="accent6"/>
                </a:solidFill>
                <a:latin typeface="Franklin Gothic Book" panose="020B0503020102020204" pitchFamily="34" charset="0"/>
                <a:cs typeface="Arial Narrow"/>
              </a:rPr>
              <a:t>Eliminate</a:t>
            </a:r>
            <a:endParaRPr lang="en-US" dirty="0"/>
          </a:p>
        </p:txBody>
      </p:sp>
    </p:spTree>
    <p:extLst>
      <p:ext uri="{BB962C8B-B14F-4D97-AF65-F5344CB8AC3E}">
        <p14:creationId xmlns:p14="http://schemas.microsoft.com/office/powerpoint/2010/main" val="487376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AFV Corridor Designations</a:t>
            </a:r>
            <a:endParaRPr lang="en-US" dirty="0"/>
          </a:p>
        </p:txBody>
      </p:sp>
      <p:graphicFrame>
        <p:nvGraphicFramePr>
          <p:cNvPr id="8" name="Content Placeholder 7"/>
          <p:cNvGraphicFramePr>
            <a:graphicFrameLocks noGrp="1"/>
          </p:cNvGraphicFramePr>
          <p:nvPr>
            <p:ph idx="1"/>
            <p:extLst/>
          </p:nvPr>
        </p:nvGraphicFramePr>
        <p:xfrm>
          <a:off x="476709" y="1696952"/>
          <a:ext cx="8192014" cy="4297680"/>
        </p:xfrm>
        <a:graphic>
          <a:graphicData uri="http://schemas.openxmlformats.org/drawingml/2006/table">
            <a:tbl>
              <a:tblPr firstRow="1" bandRow="1">
                <a:tableStyleId>{BC89EF96-8CEA-46FF-86C4-4CE0E7609802}</a:tableStyleId>
              </a:tblPr>
              <a:tblGrid>
                <a:gridCol w="1360859"/>
                <a:gridCol w="2520411"/>
                <a:gridCol w="2249600"/>
                <a:gridCol w="2061144"/>
              </a:tblGrid>
              <a:tr h="535781">
                <a:tc>
                  <a:txBody>
                    <a:bodyPr/>
                    <a:lstStyle/>
                    <a:p>
                      <a:pPr algn="ctr"/>
                      <a:r>
                        <a:rPr lang="en-US" sz="1800" dirty="0" smtClean="0">
                          <a:latin typeface="Segoe UI" panose="020B0502040204020203" pitchFamily="34" charset="0"/>
                          <a:ea typeface="Segoe UI" panose="020B0502040204020203" pitchFamily="34" charset="0"/>
                          <a:cs typeface="Segoe UI" panose="020B0502040204020203" pitchFamily="34" charset="0"/>
                        </a:rPr>
                        <a:t>Lead Agency</a:t>
                      </a:r>
                      <a:endParaRPr lang="en-US" sz="1800" b="0" dirty="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latin typeface="Segoe UI" panose="020B0502040204020203" pitchFamily="34" charset="0"/>
                          <a:ea typeface="Segoe UI" panose="020B0502040204020203" pitchFamily="34" charset="0"/>
                          <a:cs typeface="Segoe UI" panose="020B0502040204020203" pitchFamily="34" charset="0"/>
                        </a:rPr>
                        <a:t>EV Corridor</a:t>
                      </a:r>
                      <a:endParaRPr lang="en-US" sz="1800" b="0" dirty="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latin typeface="Segoe UI" panose="020B0502040204020203" pitchFamily="34" charset="0"/>
                          <a:ea typeface="Segoe UI" panose="020B0502040204020203" pitchFamily="34" charset="0"/>
                          <a:cs typeface="Segoe UI" panose="020B0502040204020203" pitchFamily="34" charset="0"/>
                        </a:rPr>
                        <a:t>CNG Corridor</a:t>
                      </a:r>
                      <a:endParaRPr lang="en-US" sz="1800" b="0" dirty="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smtClean="0">
                          <a:latin typeface="Segoe UI" panose="020B0502040204020203" pitchFamily="34" charset="0"/>
                          <a:ea typeface="Segoe UI" panose="020B0502040204020203" pitchFamily="34" charset="0"/>
                          <a:cs typeface="Segoe UI" panose="020B0502040204020203" pitchFamily="34" charset="0"/>
                        </a:rPr>
                        <a:t>LPG Corridor</a:t>
                      </a:r>
                      <a:endParaRPr lang="en-US" sz="1800" b="0" dirty="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3458840">
                <a:tc>
                  <a:txBody>
                    <a:bodyPr/>
                    <a:lstStyle/>
                    <a:p>
                      <a:pPr algn="ctr"/>
                      <a:r>
                        <a:rPr lang="en-US" sz="18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SC</a:t>
                      </a:r>
                      <a:r>
                        <a:rPr lang="en-US" sz="1800" b="1"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Energy Office</a:t>
                      </a:r>
                      <a:endParaRPr lang="en-US" sz="18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3E92"/>
                    </a:solidFill>
                  </a:tcPr>
                </a:tc>
                <a:tc>
                  <a:txBody>
                    <a:bodyPr/>
                    <a:lstStyle/>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I-26: From NC border to Columbia; and from Orangeburg to North Charleston.</a:t>
                      </a: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 </a:t>
                      </a: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I-20: From Florence to SC/GA border. </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nb-NO"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I-95: From SC/NC border to SC/GA border. 	</a:t>
                      </a:r>
                    </a:p>
                    <a:p>
                      <a:endParaRPr lang="en-US" sz="1800"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3E92"/>
                    </a:solidFill>
                  </a:tcPr>
                </a:tc>
                <a:tc>
                  <a:txBody>
                    <a:bodyPr/>
                    <a:lstStyle/>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I-20: Entire length of corridor.</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I-26: Entire length of corridor. </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I-77: Entire length of corridor. </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I-95: Entire length of corridor. 	</a:t>
                      </a:r>
                    </a:p>
                    <a:p>
                      <a:endParaRPr lang="en-US" sz="1800"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3E92"/>
                    </a:solidFill>
                  </a:tcPr>
                </a:tc>
                <a:tc>
                  <a:txBody>
                    <a:bodyPr/>
                    <a:lstStyle/>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I-20: From Florence to Camden.</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I-95: Entire length of corridor. </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I-77: Entire length of corridor. </a:t>
                      </a:r>
                    </a:p>
                    <a:p>
                      <a:endPar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endParaRPr>
                    </a:p>
                    <a:p>
                      <a:r>
                        <a:rPr lang="en-US" sz="1800" u="none" strike="noStrike" kern="1200" baseline="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I-85: Entire length of corridor. 	</a:t>
                      </a:r>
                    </a:p>
                    <a:p>
                      <a:endParaRPr lang="en-US" sz="1800" b="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3E92"/>
                    </a:solidFill>
                  </a:tcPr>
                </a:tc>
              </a:tr>
            </a:tbl>
          </a:graphicData>
        </a:graphic>
      </p:graphicFrame>
    </p:spTree>
    <p:extLst>
      <p:ext uri="{BB962C8B-B14F-4D97-AF65-F5344CB8AC3E}">
        <p14:creationId xmlns:p14="http://schemas.microsoft.com/office/powerpoint/2010/main" val="31286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 Corridor Designations</a:t>
            </a:r>
            <a:endParaRPr lang="en-US" dirty="0"/>
          </a:p>
        </p:txBody>
      </p:sp>
      <p:pic>
        <p:nvPicPr>
          <p:cNvPr id="4" name="Content Placeholder 3"/>
          <p:cNvPicPr>
            <a:picLocks noGrp="1" noChangeAspect="1"/>
          </p:cNvPicPr>
          <p:nvPr>
            <p:ph idx="1"/>
          </p:nvPr>
        </p:nvPicPr>
        <p:blipFill>
          <a:blip r:embed="rId3"/>
          <a:stretch>
            <a:fillRect/>
          </a:stretch>
        </p:blipFill>
        <p:spPr>
          <a:xfrm>
            <a:off x="1882890" y="1600200"/>
            <a:ext cx="5378220" cy="4525963"/>
          </a:xfrm>
          <a:prstGeom prst="rect">
            <a:avLst/>
          </a:prstGeom>
        </p:spPr>
      </p:pic>
      <p:pic>
        <p:nvPicPr>
          <p:cNvPr id="5" name="Picture 4"/>
          <p:cNvPicPr>
            <a:picLocks noChangeAspect="1"/>
          </p:cNvPicPr>
          <p:nvPr/>
        </p:nvPicPr>
        <p:blipFill>
          <a:blip r:embed="rId4"/>
          <a:stretch>
            <a:fillRect/>
          </a:stretch>
        </p:blipFill>
        <p:spPr>
          <a:xfrm>
            <a:off x="2128237" y="4914900"/>
            <a:ext cx="1516326" cy="927100"/>
          </a:xfrm>
          <a:prstGeom prst="rect">
            <a:avLst/>
          </a:prstGeom>
        </p:spPr>
      </p:pic>
    </p:spTree>
    <p:extLst>
      <p:ext uri="{BB962C8B-B14F-4D97-AF65-F5344CB8AC3E}">
        <p14:creationId xmlns:p14="http://schemas.microsoft.com/office/powerpoint/2010/main" val="4070273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8889" t="9859" r="24604" b="13950"/>
          <a:stretch/>
        </p:blipFill>
        <p:spPr>
          <a:xfrm>
            <a:off x="5152572" y="725714"/>
            <a:ext cx="2423886" cy="3918857"/>
          </a:xfrm>
          <a:prstGeom prst="rect">
            <a:avLst/>
          </a:prstGeom>
        </p:spPr>
      </p:pic>
      <p:pic>
        <p:nvPicPr>
          <p:cNvPr id="3" name="Picture 2" descr="Image result for sc alternative fuel corridor sign"/>
          <p:cNvPicPr/>
          <p:nvPr/>
        </p:nvPicPr>
        <p:blipFill rotWithShape="1">
          <a:blip r:embed="rId5" cstate="print">
            <a:extLst>
              <a:ext uri="{28A0092B-C50C-407E-A947-70E740481C1C}">
                <a14:useLocalDpi xmlns:a14="http://schemas.microsoft.com/office/drawing/2010/main" val="0"/>
              </a:ext>
            </a:extLst>
          </a:blip>
          <a:srcRect l="21309" r="19829"/>
          <a:stretch/>
        </p:blipFill>
        <p:spPr bwMode="auto">
          <a:xfrm>
            <a:off x="1299545" y="725713"/>
            <a:ext cx="2924113" cy="3918857"/>
          </a:xfrm>
          <a:prstGeom prst="rect">
            <a:avLst/>
          </a:prstGeom>
          <a:noFill/>
          <a:ln>
            <a:noFill/>
          </a:ln>
        </p:spPr>
      </p:pic>
      <p:sp>
        <p:nvSpPr>
          <p:cNvPr id="4" name="Rectangle 3"/>
          <p:cNvSpPr/>
          <p:nvPr/>
        </p:nvSpPr>
        <p:spPr>
          <a:xfrm>
            <a:off x="1299545" y="4666734"/>
            <a:ext cx="2924113" cy="369332"/>
          </a:xfrm>
          <a:prstGeom prst="rect">
            <a:avLst/>
          </a:prstGeom>
        </p:spPr>
        <p:txBody>
          <a:bodyPr wrap="square">
            <a:spAutoFit/>
          </a:bodyPr>
          <a:lstStyle/>
          <a:p>
            <a:pPr algn="ctr"/>
            <a:r>
              <a:rPr lang="en-US" b="1" dirty="0" smtClean="0">
                <a:solidFill>
                  <a:schemeClr val="tx1">
                    <a:lumMod val="75000"/>
                    <a:lumOff val="25000"/>
                  </a:schemeClr>
                </a:solidFill>
                <a:latin typeface="Franklin Gothic Medium" panose="020B0603020102020204" pitchFamily="34" charset="0"/>
              </a:rPr>
              <a:t>Charleston, SC: I-26</a:t>
            </a:r>
            <a:endParaRPr lang="en-US" b="1" dirty="0">
              <a:solidFill>
                <a:schemeClr val="tx1">
                  <a:lumMod val="75000"/>
                  <a:lumOff val="25000"/>
                </a:schemeClr>
              </a:solidFill>
              <a:latin typeface="Franklin Gothic Medium" panose="020B0603020102020204" pitchFamily="34" charset="0"/>
            </a:endParaRPr>
          </a:p>
        </p:txBody>
      </p:sp>
      <p:sp>
        <p:nvSpPr>
          <p:cNvPr id="5" name="Rectangle 4"/>
          <p:cNvSpPr/>
          <p:nvPr/>
        </p:nvSpPr>
        <p:spPr>
          <a:xfrm>
            <a:off x="5152572" y="4666734"/>
            <a:ext cx="2423885" cy="369332"/>
          </a:xfrm>
          <a:prstGeom prst="rect">
            <a:avLst/>
          </a:prstGeom>
        </p:spPr>
        <p:txBody>
          <a:bodyPr wrap="square">
            <a:spAutoFit/>
          </a:bodyPr>
          <a:lstStyle/>
          <a:p>
            <a:pPr algn="ctr"/>
            <a:r>
              <a:rPr lang="en-US" b="1" dirty="0" smtClean="0">
                <a:solidFill>
                  <a:schemeClr val="tx1">
                    <a:lumMod val="75000"/>
                    <a:lumOff val="25000"/>
                  </a:schemeClr>
                </a:solidFill>
                <a:latin typeface="Franklin Gothic Medium" panose="020B0603020102020204" pitchFamily="34" charset="0"/>
              </a:rPr>
              <a:t>Columbia, SC</a:t>
            </a:r>
            <a:r>
              <a:rPr lang="en-US" b="1" dirty="0">
                <a:solidFill>
                  <a:schemeClr val="tx1">
                    <a:lumMod val="75000"/>
                    <a:lumOff val="25000"/>
                  </a:schemeClr>
                </a:solidFill>
                <a:latin typeface="Franklin Gothic Medium" panose="020B0603020102020204" pitchFamily="34" charset="0"/>
              </a:rPr>
              <a:t>: </a:t>
            </a:r>
            <a:r>
              <a:rPr lang="en-US" b="1" dirty="0" smtClean="0">
                <a:solidFill>
                  <a:schemeClr val="tx1">
                    <a:lumMod val="75000"/>
                    <a:lumOff val="25000"/>
                  </a:schemeClr>
                </a:solidFill>
                <a:latin typeface="Franklin Gothic Medium" panose="020B0603020102020204" pitchFamily="34" charset="0"/>
              </a:rPr>
              <a:t>I-26</a:t>
            </a:r>
            <a:endParaRPr lang="en-US" b="1" dirty="0">
              <a:solidFill>
                <a:schemeClr val="tx1">
                  <a:lumMod val="75000"/>
                  <a:lumOff val="25000"/>
                </a:schemeClr>
              </a:solidFill>
              <a:latin typeface="Franklin Gothic Medium" panose="020B0603020102020204" pitchFamily="34" charset="0"/>
            </a:endParaRPr>
          </a:p>
        </p:txBody>
      </p:sp>
      <p:sp>
        <p:nvSpPr>
          <p:cNvPr id="6" name="Rectangle 5"/>
          <p:cNvSpPr/>
          <p:nvPr/>
        </p:nvSpPr>
        <p:spPr>
          <a:xfrm>
            <a:off x="2428718" y="5297323"/>
            <a:ext cx="4536819" cy="646331"/>
          </a:xfrm>
          <a:prstGeom prst="rect">
            <a:avLst/>
          </a:prstGeom>
        </p:spPr>
        <p:txBody>
          <a:bodyPr wrap="none">
            <a:spAutoFit/>
          </a:bodyPr>
          <a:lstStyle/>
          <a:p>
            <a:pPr algn="ctr"/>
            <a:r>
              <a:rPr lang="en-US" sz="3600" b="1" dirty="0" smtClean="0">
                <a:solidFill>
                  <a:srgbClr val="243E92"/>
                </a:solidFill>
                <a:latin typeface="Franklin Gothic Medium" panose="020B0603020102020204" pitchFamily="34" charset="0"/>
              </a:rPr>
              <a:t>68 signs, 22 locations</a:t>
            </a:r>
            <a:endParaRPr lang="en-US" sz="3600" b="1" dirty="0">
              <a:solidFill>
                <a:srgbClr val="243E92"/>
              </a:solidFill>
              <a:latin typeface="Franklin Gothic Medium" panose="020B0603020102020204" pitchFamily="34" charset="0"/>
            </a:endParaRPr>
          </a:p>
        </p:txBody>
      </p:sp>
    </p:spTree>
    <p:extLst>
      <p:ext uri="{BB962C8B-B14F-4D97-AF65-F5344CB8AC3E}">
        <p14:creationId xmlns:p14="http://schemas.microsoft.com/office/powerpoint/2010/main" val="2502882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Dedicated Web Content</a:t>
            </a:r>
            <a:endParaRPr lang="en-US" dirty="0"/>
          </a:p>
        </p:txBody>
      </p:sp>
      <p:pic>
        <p:nvPicPr>
          <p:cNvPr id="4" name="Picture 3"/>
          <p:cNvPicPr>
            <a:picLocks noChangeAspect="1"/>
          </p:cNvPicPr>
          <p:nvPr/>
        </p:nvPicPr>
        <p:blipFill rotWithShape="1">
          <a:blip r:embed="rId3"/>
          <a:srcRect l="11244" t="9076" r="60274" b="3940"/>
          <a:stretch/>
        </p:blipFill>
        <p:spPr>
          <a:xfrm>
            <a:off x="2234429" y="1480550"/>
            <a:ext cx="4675142" cy="4015639"/>
          </a:xfrm>
          <a:prstGeom prst="rect">
            <a:avLst/>
          </a:prstGeom>
        </p:spPr>
      </p:pic>
      <p:sp>
        <p:nvSpPr>
          <p:cNvPr id="3" name="Rectangle 2"/>
          <p:cNvSpPr/>
          <p:nvPr/>
        </p:nvSpPr>
        <p:spPr>
          <a:xfrm>
            <a:off x="0" y="5559102"/>
            <a:ext cx="9144000" cy="707886"/>
          </a:xfrm>
          <a:prstGeom prst="rect">
            <a:avLst/>
          </a:prstGeom>
        </p:spPr>
        <p:txBody>
          <a:bodyPr wrap="square">
            <a:spAutoFit/>
          </a:bodyPr>
          <a:lstStyle/>
          <a:p>
            <a:pPr algn="ctr"/>
            <a:r>
              <a:rPr lang="en-US" sz="4000" b="1" dirty="0" smtClean="0">
                <a:solidFill>
                  <a:schemeClr val="accent6"/>
                </a:solidFill>
                <a:latin typeface="Franklin Gothic Medium" panose="020B0603020102020204" pitchFamily="34" charset="0"/>
              </a:rPr>
              <a:t>PalmettoCleanFuels.org/</a:t>
            </a:r>
            <a:r>
              <a:rPr lang="en-US" sz="4000" b="1" dirty="0" err="1" smtClean="0">
                <a:solidFill>
                  <a:schemeClr val="accent6"/>
                </a:solidFill>
                <a:latin typeface="Franklin Gothic Medium" panose="020B0603020102020204" pitchFamily="34" charset="0"/>
              </a:rPr>
              <a:t>AFVcorridors</a:t>
            </a:r>
            <a:endParaRPr lang="en-US" sz="4000" b="1" dirty="0">
              <a:solidFill>
                <a:schemeClr val="accent6"/>
              </a:solidFill>
              <a:latin typeface="Franklin Gothic Medium" panose="020B0603020102020204" pitchFamily="34" charset="0"/>
            </a:endParaRPr>
          </a:p>
        </p:txBody>
      </p:sp>
    </p:spTree>
    <p:extLst>
      <p:ext uri="{BB962C8B-B14F-4D97-AF65-F5344CB8AC3E}">
        <p14:creationId xmlns:p14="http://schemas.microsoft.com/office/powerpoint/2010/main" val="3296526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8565" y="3077993"/>
            <a:ext cx="890318" cy="1152176"/>
          </a:xfrm>
          <a:effectLst>
            <a:outerShdw blurRad="203200" dist="76200" dir="2700000" algn="tl" rotWithShape="0">
              <a:prstClr val="black">
                <a:alpha val="15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65" y="4425342"/>
            <a:ext cx="890577" cy="1152511"/>
          </a:xfrm>
          <a:prstGeom prst="rect">
            <a:avLst/>
          </a:prstGeom>
          <a:effectLst>
            <a:outerShdw blurRad="203200" dist="76200" dir="2700000" algn="tl" rotWithShape="0">
              <a:prstClr val="black">
                <a:alpha val="15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565" y="1718039"/>
            <a:ext cx="890318" cy="1152176"/>
          </a:xfrm>
          <a:prstGeom prst="rect">
            <a:avLst/>
          </a:prstGeom>
          <a:effectLst>
            <a:outerShdw blurRad="203200" dist="76200" dir="2700000" algn="tl" rotWithShape="0">
              <a:prstClr val="black">
                <a:alpha val="15000"/>
              </a:prstClr>
            </a:outerShdw>
          </a:effectLst>
        </p:spPr>
      </p:pic>
      <p:sp>
        <p:nvSpPr>
          <p:cNvPr id="7" name="Content Placeholder 2"/>
          <p:cNvSpPr txBox="1">
            <a:spLocks/>
          </p:cNvSpPr>
          <p:nvPr/>
        </p:nvSpPr>
        <p:spPr>
          <a:xfrm>
            <a:off x="1686757" y="1718040"/>
            <a:ext cx="3676075" cy="4262764"/>
          </a:xfrm>
          <a:prstGeom prst="rect">
            <a:avLst/>
          </a:prstGeom>
        </p:spPr>
        <p:txBody>
          <a:bodyPr vert="horz" lIns="91440" tIns="45720" rIns="91440" bIns="45720" rtlCol="0">
            <a:normAutofit lnSpcReduction="10000"/>
          </a:bodyPr>
          <a:lstStyle>
            <a:lvl1pPr marL="257175" indent="-257175" algn="l" defTabSz="342900" rtl="0" eaLnBrk="1" latinLnBrk="0" hangingPunct="1">
              <a:spcBef>
                <a:spcPct val="20000"/>
              </a:spcBef>
              <a:buFont typeface="Arial"/>
              <a:buChar char="•"/>
              <a:defRPr sz="1800" kern="1200">
                <a:solidFill>
                  <a:srgbClr val="404040"/>
                </a:solidFill>
                <a:latin typeface="Segoe UI"/>
                <a:ea typeface="+mn-ea"/>
                <a:cs typeface="Segoe UI"/>
              </a:defRPr>
            </a:lvl1pPr>
            <a:lvl2pPr marL="557213" indent="-214313" algn="l" defTabSz="342900" rtl="0" eaLnBrk="1" latinLnBrk="0" hangingPunct="1">
              <a:spcBef>
                <a:spcPct val="20000"/>
              </a:spcBef>
              <a:buFont typeface="Arial"/>
              <a:buChar char="–"/>
              <a:defRPr sz="1500" kern="1200">
                <a:solidFill>
                  <a:srgbClr val="404040"/>
                </a:solidFill>
                <a:latin typeface="Segoe UI"/>
                <a:ea typeface="+mn-ea"/>
                <a:cs typeface="Segoe UI"/>
              </a:defRPr>
            </a:lvl2pPr>
            <a:lvl3pPr marL="857250" indent="-171450" algn="l" defTabSz="342900" rtl="0" eaLnBrk="1" latinLnBrk="0" hangingPunct="1">
              <a:spcBef>
                <a:spcPct val="20000"/>
              </a:spcBef>
              <a:buFont typeface="Arial"/>
              <a:buChar char="•"/>
              <a:defRPr sz="1350" kern="1200">
                <a:solidFill>
                  <a:srgbClr val="404040"/>
                </a:solidFill>
                <a:latin typeface="Segoe UI"/>
                <a:ea typeface="+mn-ea"/>
                <a:cs typeface="Segoe UI"/>
              </a:defRPr>
            </a:lvl3pPr>
            <a:lvl4pPr marL="1200150" indent="-171450" algn="l" defTabSz="342900" rtl="0" eaLnBrk="1" latinLnBrk="0" hangingPunct="1">
              <a:spcBef>
                <a:spcPct val="20000"/>
              </a:spcBef>
              <a:buFont typeface="Arial"/>
              <a:buChar char="–"/>
              <a:defRPr sz="1200" kern="1200">
                <a:solidFill>
                  <a:srgbClr val="404040"/>
                </a:solidFill>
                <a:latin typeface="Segoe UI"/>
                <a:ea typeface="+mn-ea"/>
                <a:cs typeface="Segoe UI"/>
              </a:defRPr>
            </a:lvl4pPr>
            <a:lvl5pPr marL="1543050" indent="-171450" algn="l" defTabSz="342900" rtl="0" eaLnBrk="1" latinLnBrk="0" hangingPunct="1">
              <a:spcBef>
                <a:spcPct val="20000"/>
              </a:spcBef>
              <a:buFont typeface="Arial"/>
              <a:buChar char="»"/>
              <a:defRPr sz="1200" kern="1200">
                <a:solidFill>
                  <a:srgbClr val="404040"/>
                </a:solidFill>
                <a:latin typeface="Segoe UI"/>
                <a:ea typeface="+mn-ea"/>
                <a:cs typeface="Segoe UI"/>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400" b="1" dirty="0"/>
              <a:t>New signs installed along designated alternative fuel corridors in South Carolina </a:t>
            </a:r>
          </a:p>
          <a:p>
            <a:pPr lvl="1"/>
            <a:r>
              <a:rPr lang="en-US" sz="1200" dirty="0" err="1" smtClean="0"/>
              <a:t>ORS</a:t>
            </a:r>
            <a:r>
              <a:rPr lang="en-US" sz="1200" dirty="0" smtClean="0"/>
              <a:t> </a:t>
            </a:r>
            <a:r>
              <a:rPr lang="en-US" sz="1200" dirty="0"/>
              <a:t>Energy Office/Palmetto Clean Fuels</a:t>
            </a:r>
          </a:p>
          <a:p>
            <a:pPr lvl="2"/>
            <a:r>
              <a:rPr lang="en-US" sz="800" dirty="0" smtClean="0">
                <a:hlinkClick r:id="rId6" invalidUrl="http://www.regulatorystaff.sc.gov/Documents/News Archives/7-21-17 New signs installed along designated 'alternative fuels corridors' in South Carolina_FINAL.pdf"/>
              </a:rPr>
              <a:t>http</a:t>
            </a:r>
            <a:r>
              <a:rPr lang="en-US" sz="800" dirty="0">
                <a:hlinkClick r:id="rId7" invalidUrl="http://www.regulatorystaff.sc.gov/Documents/News Archives/7-21-17 New signs installed along designated 'alternative fuels corridors' in South Carolina_FINAL.pdf"/>
              </a:rPr>
              <a:t>://www.regulatorystaff.sc.gov/Documents/News%20Archives/7-21-17%20New%20signs%20installed%20along%20designated%20%27alternative%20fuels%20corridors%27%20in%20South%20Carolina_FINAL.pdf</a:t>
            </a:r>
            <a:r>
              <a:rPr lang="en-US" sz="800" dirty="0"/>
              <a:t> </a:t>
            </a:r>
          </a:p>
          <a:p>
            <a:endParaRPr lang="en-US" sz="800" dirty="0"/>
          </a:p>
          <a:p>
            <a:r>
              <a:rPr lang="en-US" sz="1400" b="1" dirty="0" err="1" smtClean="0"/>
              <a:t>Lowcountry</a:t>
            </a:r>
            <a:r>
              <a:rPr lang="en-US" sz="1400" b="1" dirty="0" smtClean="0"/>
              <a:t> </a:t>
            </a:r>
            <a:r>
              <a:rPr lang="en-US" sz="1400" b="1" dirty="0"/>
              <a:t>now in Alternative Fuel </a:t>
            </a:r>
            <a:r>
              <a:rPr lang="en-US" sz="1400" b="1" dirty="0" smtClean="0"/>
              <a:t>Corridor</a:t>
            </a:r>
          </a:p>
          <a:p>
            <a:pPr lvl="1"/>
            <a:r>
              <a:rPr lang="en-US" sz="1200" dirty="0" err="1" smtClean="0"/>
              <a:t>WCSC</a:t>
            </a:r>
            <a:r>
              <a:rPr lang="en-US" sz="1200" dirty="0" smtClean="0"/>
              <a:t> Live5News, </a:t>
            </a:r>
            <a:r>
              <a:rPr lang="en-US" sz="1200" dirty="0"/>
              <a:t>Charleston, </a:t>
            </a:r>
            <a:r>
              <a:rPr lang="en-US" sz="1200" dirty="0" smtClean="0"/>
              <a:t>SC</a:t>
            </a:r>
          </a:p>
          <a:p>
            <a:pPr lvl="2"/>
            <a:r>
              <a:rPr lang="en-US" sz="900" dirty="0" smtClean="0">
                <a:hlinkClick r:id="rId8"/>
              </a:rPr>
              <a:t>http</a:t>
            </a:r>
            <a:r>
              <a:rPr lang="en-US" sz="900" dirty="0">
                <a:hlinkClick r:id="rId8"/>
              </a:rPr>
              <a:t>://</a:t>
            </a:r>
            <a:r>
              <a:rPr lang="en-US" sz="900" dirty="0" smtClean="0">
                <a:hlinkClick r:id="rId8"/>
              </a:rPr>
              <a:t>www.live5news.com/story/35838008/lowcountry-now-in-alternative-fuel-corridor</a:t>
            </a:r>
            <a:r>
              <a:rPr lang="en-US" sz="900" dirty="0" smtClean="0"/>
              <a:t> </a:t>
            </a:r>
          </a:p>
          <a:p>
            <a:pPr lvl="2"/>
            <a:endParaRPr lang="en-US" sz="900" dirty="0"/>
          </a:p>
          <a:p>
            <a:r>
              <a:rPr lang="en-US" sz="1400" b="1" dirty="0"/>
              <a:t>New signs designate 'alternative fuels corridors' in South Carolina, pointing out routes with new ways to fill up</a:t>
            </a:r>
          </a:p>
          <a:p>
            <a:pPr lvl="1"/>
            <a:r>
              <a:rPr lang="en-US" sz="1200" dirty="0" smtClean="0"/>
              <a:t>The </a:t>
            </a:r>
            <a:r>
              <a:rPr lang="en-US" sz="1200" dirty="0"/>
              <a:t>Post and Courier, Charleston, SC</a:t>
            </a:r>
          </a:p>
          <a:p>
            <a:pPr lvl="2"/>
            <a:r>
              <a:rPr lang="en-US" sz="1000" dirty="0" smtClean="0">
                <a:hlinkClick r:id="rId9"/>
              </a:rPr>
              <a:t>http</a:t>
            </a:r>
            <a:r>
              <a:rPr lang="en-US" sz="1000" dirty="0">
                <a:hlinkClick r:id="rId9"/>
              </a:rPr>
              <a:t>://</a:t>
            </a:r>
            <a:r>
              <a:rPr lang="en-US" sz="1000" dirty="0" smtClean="0">
                <a:hlinkClick r:id="rId9"/>
              </a:rPr>
              <a:t>www.postandcourier.com/business/new-signs-designate-alternative-fuels-corridors-in-south-carolina-pointing/article_69386a84-65a3-11e7-be1c-c3b0c46b17c7.html</a:t>
            </a:r>
            <a:endParaRPr lang="en-US" sz="1000" i="1" dirty="0" smtClean="0"/>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5229354" y="2169134"/>
            <a:ext cx="3973575" cy="3071386"/>
          </a:xfrm>
          <a:prstGeom prst="rect">
            <a:avLst/>
          </a:prstGeom>
        </p:spPr>
      </p:pic>
    </p:spTree>
    <p:extLst>
      <p:ext uri="{BB962C8B-B14F-4D97-AF65-F5344CB8AC3E}">
        <p14:creationId xmlns:p14="http://schemas.microsoft.com/office/powerpoint/2010/main" val="342902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Plug-In SC</a:t>
            </a:r>
            <a:endParaRPr lang="en-US" dirty="0"/>
          </a:p>
        </p:txBody>
      </p:sp>
      <p:sp>
        <p:nvSpPr>
          <p:cNvPr id="3" name="Content Placeholder 2"/>
          <p:cNvSpPr>
            <a:spLocks noGrp="1"/>
          </p:cNvSpPr>
          <p:nvPr>
            <p:ph sz="half" idx="1"/>
          </p:nvPr>
        </p:nvSpPr>
        <p:spPr>
          <a:xfrm>
            <a:off x="275409" y="1925085"/>
            <a:ext cx="5037995" cy="4280521"/>
          </a:xfrm>
        </p:spPr>
        <p:txBody>
          <a:bodyPr>
            <a:normAutofit/>
          </a:bodyPr>
          <a:lstStyle/>
          <a:p>
            <a:pPr marL="0" indent="0">
              <a:buNone/>
            </a:pPr>
            <a:r>
              <a:rPr lang="en-US" dirty="0"/>
              <a:t>The </a:t>
            </a:r>
            <a:r>
              <a:rPr lang="en-US" i="1" dirty="0"/>
              <a:t>Plug in SC</a:t>
            </a:r>
            <a:r>
              <a:rPr lang="en-US" dirty="0"/>
              <a:t> Campaign is a product of the SC Electric Vehicle Market Study, which includes guidance and information on:</a:t>
            </a:r>
          </a:p>
          <a:p>
            <a:pPr lvl="1"/>
            <a:r>
              <a:rPr lang="en-US" dirty="0"/>
              <a:t>Past research and efforts</a:t>
            </a:r>
          </a:p>
          <a:p>
            <a:pPr lvl="1"/>
            <a:r>
              <a:rPr lang="en-US" dirty="0"/>
              <a:t>The current state of electric vehicles in SC</a:t>
            </a:r>
          </a:p>
          <a:p>
            <a:pPr lvl="1"/>
            <a:r>
              <a:rPr lang="en-US" dirty="0"/>
              <a:t>Strategic “plug-in” partners across the state and nation</a:t>
            </a:r>
          </a:p>
          <a:p>
            <a:pPr lvl="1"/>
            <a:r>
              <a:rPr lang="en-US" dirty="0"/>
              <a:t>Out of home and digital marketing and content</a:t>
            </a:r>
          </a:p>
          <a:p>
            <a:pPr lvl="1"/>
            <a:r>
              <a:rPr lang="en-US" dirty="0"/>
              <a:t>Recommendations for standardized charging station parking signage, pavement markings, and directional signage</a:t>
            </a:r>
          </a:p>
          <a:p>
            <a:pPr lvl="1"/>
            <a:r>
              <a:rPr lang="en-US" dirty="0"/>
              <a:t>Workplace charging expansion</a:t>
            </a:r>
          </a:p>
          <a:p>
            <a:pPr lvl="1"/>
            <a:r>
              <a:rPr lang="en-US" dirty="0"/>
              <a:t>Infrastructure development and deployment</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181" y="1594206"/>
            <a:ext cx="3161549" cy="4475475"/>
          </a:xfrm>
          <a:prstGeom prst="rect">
            <a:avLst/>
          </a:prstGeom>
        </p:spPr>
      </p:pic>
    </p:spTree>
    <p:extLst>
      <p:ext uri="{BB962C8B-B14F-4D97-AF65-F5344CB8AC3E}">
        <p14:creationId xmlns:p14="http://schemas.microsoft.com/office/powerpoint/2010/main" val="483792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42080"/>
            <a:ext cx="9144000" cy="4519448"/>
          </a:xfrm>
          <a:prstGeom prst="rect">
            <a:avLst/>
          </a:prstGeom>
        </p:spPr>
      </p:pic>
    </p:spTree>
    <p:extLst>
      <p:ext uri="{BB962C8B-B14F-4D97-AF65-F5344CB8AC3E}">
        <p14:creationId xmlns:p14="http://schemas.microsoft.com/office/powerpoint/2010/main" val="2040156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RS Energy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S Energy Office" id="{2A46F781-0B2D-4089-A6E7-3AE6F6F5DC2A}" vid="{76D1CD2A-A261-4FE6-BF4F-A6BC3B56A0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ORS Energy Office</Template>
  <TotalTime>539</TotalTime>
  <Words>922</Words>
  <Application>Microsoft Macintosh PowerPoint</Application>
  <PresentationFormat>On-screen Show (4:3)</PresentationFormat>
  <Paragraphs>125</Paragraphs>
  <Slides>14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 Narrow</vt:lpstr>
      <vt:lpstr>Calibri</vt:lpstr>
      <vt:lpstr>Franklin Gothic Book</vt:lpstr>
      <vt:lpstr>Franklin Gothic Demi</vt:lpstr>
      <vt:lpstr>Franklin Gothic Medium</vt:lpstr>
      <vt:lpstr>ＭＳ Ｐゴシック</vt:lpstr>
      <vt:lpstr>Segoe UI</vt:lpstr>
      <vt:lpstr>Arial</vt:lpstr>
      <vt:lpstr>ORS Energy Office</vt:lpstr>
      <vt:lpstr>EV Efforts in SC</vt:lpstr>
      <vt:lpstr>South Carolina’s Clean Cities Coalition</vt:lpstr>
      <vt:lpstr>AFV Corridor Designations</vt:lpstr>
      <vt:lpstr>EV Corridor Designations</vt:lpstr>
      <vt:lpstr>PowerPoint Presentation</vt:lpstr>
      <vt:lpstr>Dedicated Web Content</vt:lpstr>
      <vt:lpstr>Media</vt:lpstr>
      <vt:lpstr>Plug-In SC</vt:lpstr>
      <vt:lpstr>Signage</vt:lpstr>
      <vt:lpstr>Marketing</vt:lpstr>
      <vt:lpstr>Transportation &amp; Energy Plan </vt:lpstr>
      <vt:lpstr>PowerPoint Presentation</vt:lpstr>
      <vt:lpstr>PowerPoint Presentation</vt:lpstr>
      <vt:lpstr>PowerPoint Presentation</vt:lpstr>
    </vt:vector>
  </TitlesOfParts>
  <Company>SC Division of Technology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Masters, Landon</dc:creator>
  <cp:lastModifiedBy>dory.larsen@gmail.com</cp:lastModifiedBy>
  <cp:revision>32</cp:revision>
  <cp:lastPrinted>2017-04-10T20:34:16Z</cp:lastPrinted>
  <dcterms:created xsi:type="dcterms:W3CDTF">2017-03-10T13:28:55Z</dcterms:created>
  <dcterms:modified xsi:type="dcterms:W3CDTF">2017-11-13T13:20:15Z</dcterms:modified>
</cp:coreProperties>
</file>