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475" r:id="rId2"/>
    <p:sldId id="476" r:id="rId3"/>
    <p:sldId id="477" r:id="rId4"/>
    <p:sldId id="478" r:id="rId5"/>
    <p:sldId id="486" r:id="rId6"/>
    <p:sldId id="485" r:id="rId7"/>
    <p:sldId id="458" r:id="rId8"/>
    <p:sldId id="462" r:id="rId9"/>
    <p:sldId id="465" r:id="rId10"/>
    <p:sldId id="467" r:id="rId11"/>
    <p:sldId id="487" r:id="rId12"/>
    <p:sldId id="498" r:id="rId13"/>
    <p:sldId id="489" r:id="rId14"/>
    <p:sldId id="490" r:id="rId15"/>
    <p:sldId id="491" r:id="rId16"/>
    <p:sldId id="499" r:id="rId17"/>
    <p:sldId id="500" r:id="rId18"/>
    <p:sldId id="492" r:id="rId19"/>
    <p:sldId id="502" r:id="rId20"/>
    <p:sldId id="494" r:id="rId21"/>
    <p:sldId id="495" r:id="rId22"/>
    <p:sldId id="497" r:id="rId23"/>
    <p:sldId id="501" r:id="rId24"/>
    <p:sldId id="402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EAEAEA"/>
    <a:srgbClr val="224E83"/>
    <a:srgbClr val="0F744E"/>
    <a:srgbClr val="E68842"/>
    <a:srgbClr val="C523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13" autoAdjust="0"/>
    <p:restoredTop sz="99658" autoAdjust="0"/>
  </p:normalViewPr>
  <p:slideViewPr>
    <p:cSldViewPr snapToGrid="0" snapToObjects="1">
      <p:cViewPr varScale="1">
        <p:scale>
          <a:sx n="95" d="100"/>
          <a:sy n="95" d="100"/>
        </p:scale>
        <p:origin x="894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98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3C95E-2C57-6D4B-A457-1838823F6EEB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E8508-04B7-6C4E-BFC8-FBC3490C8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335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2101B-CEFB-BF45-B8A9-8B340804D1D2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68A8E-4DD0-1941-88BC-A6C929AAF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969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68A8E-4DD0-1941-88BC-A6C929AAF1BC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50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cost of use numbers</a:t>
            </a:r>
          </a:p>
          <a:p>
            <a:endParaRPr lang="en-US" dirty="0"/>
          </a:p>
          <a:p>
            <a:r>
              <a:rPr lang="en-US" dirty="0"/>
              <a:t>Electric car energy use about like an electric water heater</a:t>
            </a:r>
          </a:p>
          <a:p>
            <a:endParaRPr lang="en-US" dirty="0"/>
          </a:p>
          <a:p>
            <a:r>
              <a:rPr lang="en-US" dirty="0"/>
              <a:t>EV can travel as far on $1 of electricity as a typical gas-powered car on 1 gallon of gasoline.  (That’s less than ½ the cost per mile)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68A8E-4DD0-1941-88BC-A6C929AAF1B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06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68A8E-4DD0-1941-88BC-A6C929AAF1BC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06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co-op retires, wind energy Renewable Energy Certificates for each kWh used by the bus so the bus is not only 100% electric but 100% wind-powered.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68A8E-4DD0-1941-88BC-A6C929AAF1B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71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co-op retires, wind energy Renewable Energy Certificates for each kWh used by the bus so the bus is not only 100% electric but 100% wind-powered.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68A8E-4DD0-1941-88BC-A6C929AAF1B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71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68A8E-4DD0-1941-88BC-A6C929AAF1BC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50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68A8E-4DD0-1941-88BC-A6C929AAF1BC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50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68A8E-4DD0-1941-88BC-A6C929AAF1BC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50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68A8E-4DD0-1941-88BC-A6C929AAF1BC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50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68A8E-4DD0-1941-88BC-A6C929AAF1BC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50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68A8E-4DD0-1941-88BC-A6C929AAF1BC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50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DAD0D2A-7B18-415F-96BF-3E87F7AF9E52}" type="slidenum">
              <a:rPr lang="en-US" altLang="en-US">
                <a:solidFill>
                  <a:prstClr val="black"/>
                </a:solidFill>
              </a:rPr>
              <a:pPr/>
              <a:t>18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427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8463" y="657225"/>
            <a:ext cx="5970587" cy="3359150"/>
          </a:xfrm>
          <a:ln/>
        </p:spPr>
      </p:sp>
      <p:sp>
        <p:nvSpPr>
          <p:cNvPr id="54276" name="Notes Placeholder 2"/>
          <p:cNvSpPr>
            <a:spLocks noGrp="1"/>
          </p:cNvSpPr>
          <p:nvPr>
            <p:ph type="body" idx="1"/>
          </p:nvPr>
        </p:nvSpPr>
        <p:spPr>
          <a:xfrm>
            <a:off x="863462" y="4308112"/>
            <a:ext cx="4968013" cy="4017676"/>
          </a:xfrm>
          <a:noFill/>
        </p:spPr>
        <p:txBody>
          <a:bodyPr lIns="87234" tIns="43617" rIns="87234" bIns="43617"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This is based on the National Household Travel Survey, 2001 </a:t>
            </a:r>
          </a:p>
          <a:p>
            <a:pPr marL="610663" lvl="2" indent="124625"/>
            <a:r>
              <a:rPr lang="en-US" altLang="en-US" dirty="0">
                <a:latin typeface="Arial" panose="020B0604020202020204" pitchFamily="34" charset="0"/>
              </a:rPr>
              <a:t>Vehicle location vs. arrival times, several weeks, separated days,  &gt;50,000  vehicles, &gt;200,000  travel days</a:t>
            </a:r>
          </a:p>
          <a:p>
            <a:pPr marL="610663" lvl="2" indent="124625"/>
            <a:r>
              <a:rPr lang="en-US" altLang="en-US" dirty="0">
                <a:latin typeface="Arial" panose="020B0604020202020204" pitchFamily="34" charset="0"/>
              </a:rPr>
              <a:t>Basis of multiple charge per day studies</a:t>
            </a:r>
          </a:p>
          <a:p>
            <a:pPr marL="610663" lvl="2" indent="124625"/>
            <a:endParaRPr lang="en-US" altLang="en-US" dirty="0">
              <a:latin typeface="Arial" panose="020B0604020202020204" pitchFamily="34" charset="0"/>
            </a:endParaRPr>
          </a:p>
          <a:p>
            <a:pPr marL="782113" lvl="2" indent="-1714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Most vehicles spend most of their time parked – most at home and to a lesser extent, at work.  </a:t>
            </a:r>
          </a:p>
          <a:p>
            <a:pPr marL="782113" lvl="2" indent="-1714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Home is where most charging will occur.</a:t>
            </a:r>
          </a:p>
          <a:p>
            <a:pPr marL="782113" lvl="2" indent="-17145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Public charging is a safety net and reduces range anxiety.  Total amount of energy used is small but demand can be high.</a:t>
            </a:r>
          </a:p>
          <a:p>
            <a:pPr marL="610663" lvl="2" indent="124625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4277" name="Date Placeholder 3"/>
          <p:cNvSpPr txBox="1">
            <a:spLocks noGrp="1"/>
          </p:cNvSpPr>
          <p:nvPr/>
        </p:nvSpPr>
        <p:spPr bwMode="auto">
          <a:xfrm>
            <a:off x="3817248" y="0"/>
            <a:ext cx="2879242" cy="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34" tIns="43617" rIns="87234" bIns="43617"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en-US" sz="1200" dirty="0">
                <a:solidFill>
                  <a:prstClr val="black"/>
                </a:solidFill>
                <a:ea typeface="MS PGothic" panose="020B0600070205080204" pitchFamily="34" charset="-128"/>
              </a:rPr>
              <a:t>8/11/09</a:t>
            </a:r>
          </a:p>
        </p:txBody>
      </p:sp>
      <p:sp>
        <p:nvSpPr>
          <p:cNvPr id="54278" name="Header Placeholder 4"/>
          <p:cNvSpPr txBox="1">
            <a:spLocks noGrp="1"/>
          </p:cNvSpPr>
          <p:nvPr/>
        </p:nvSpPr>
        <p:spPr bwMode="auto">
          <a:xfrm>
            <a:off x="0" y="0"/>
            <a:ext cx="2879242" cy="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34" tIns="43617" rIns="87234" bIns="43617"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dirty="0">
                <a:solidFill>
                  <a:prstClr val="black"/>
                </a:solidFill>
                <a:ea typeface="MS PGothic" panose="020B0600070205080204" pitchFamily="34" charset="-128"/>
              </a:rPr>
              <a:t>B. Gross, Plug-in 2009</a:t>
            </a:r>
          </a:p>
        </p:txBody>
      </p:sp>
    </p:spTree>
    <p:extLst>
      <p:ext uri="{BB962C8B-B14F-4D97-AF65-F5344CB8AC3E}">
        <p14:creationId xmlns:p14="http://schemas.microsoft.com/office/powerpoint/2010/main" val="2051497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68A8E-4DD0-1941-88BC-A6C929AAF1BC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50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- Ligh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hasCustomPrompt="1"/>
          </p:nvPr>
        </p:nvSpPr>
        <p:spPr>
          <a:xfrm>
            <a:off x="644330" y="3219262"/>
            <a:ext cx="7839574" cy="854478"/>
          </a:xfrm>
        </p:spPr>
        <p:txBody>
          <a:bodyPr/>
          <a:lstStyle>
            <a:lvl1pPr algn="ctr">
              <a:defRPr sz="3600">
                <a:solidFill>
                  <a:srgbClr val="77797C"/>
                </a:solidFill>
              </a:defRPr>
            </a:lvl1pPr>
          </a:lstStyle>
          <a:p>
            <a:r>
              <a:rPr lang="en-US" sz="3600" dirty="0"/>
              <a:t>TITLE </a:t>
            </a:r>
            <a:r>
              <a:rPr lang="en-US" sz="3600" dirty="0">
                <a:latin typeface="Gill Sans Light"/>
                <a:cs typeface="Gill Sans Light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2450281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 Image V - Oran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8"/>
          <p:cNvSpPr txBox="1">
            <a:spLocks/>
          </p:cNvSpPr>
          <p:nvPr userDrawn="1"/>
        </p:nvSpPr>
        <p:spPr>
          <a:xfrm>
            <a:off x="118872" y="4766310"/>
            <a:ext cx="914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4DBC74-C364-694A-A548-2CEEB312DEF5}" type="slidenum">
              <a:rPr lang="en-US" b="0" i="0" smtClean="0">
                <a:solidFill>
                  <a:schemeClr val="bg2"/>
                </a:solidFill>
                <a:latin typeface="Gill Sans SemiBold"/>
                <a:cs typeface="Gill Sans SemiBold"/>
              </a:rPr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85802" y="514350"/>
            <a:ext cx="6242817" cy="514350"/>
          </a:xfrm>
        </p:spPr>
        <p:txBody>
          <a:bodyPr/>
          <a:lstStyle>
            <a:lvl1pPr>
              <a:defRPr>
                <a:solidFill>
                  <a:srgbClr val="E68842"/>
                </a:solidFill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13" y="1117854"/>
            <a:ext cx="4002539" cy="3429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792676" y="1117854"/>
            <a:ext cx="3896855" cy="34290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national_brand_centered_4color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31" y="224377"/>
            <a:ext cx="1428557" cy="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7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losing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276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- Blu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361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- Red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686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- Oran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24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Red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ction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53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Blue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ction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59" y="0"/>
            <a:ext cx="9173759" cy="53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323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Orange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ction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57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Red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ction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04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ction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02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- Light">
    <p:bg>
      <p:bgPr>
        <a:solidFill>
          <a:srgbClr val="B720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tional_brand_centered_1color2.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1" y="364247"/>
            <a:ext cx="1439334" cy="87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24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Orange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ction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66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Red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ction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96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6395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Oran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2pPr>
              <a:buClr>
                <a:srgbClr val="E68842"/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Slide Number Placeholder 8"/>
          <p:cNvSpPr txBox="1">
            <a:spLocks/>
          </p:cNvSpPr>
          <p:nvPr userDrawn="1"/>
        </p:nvSpPr>
        <p:spPr>
          <a:xfrm>
            <a:off x="118872" y="4766310"/>
            <a:ext cx="914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4DBC74-C364-694A-A548-2CEEB312DEF5}" type="slidenum">
              <a:rPr lang="en-US" b="0" i="0" smtClean="0">
                <a:solidFill>
                  <a:schemeClr val="bg2"/>
                </a:solidFill>
                <a:latin typeface="Gill Sans SemiBold"/>
                <a:cs typeface="Gill Sans SemiBold"/>
              </a:rPr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85802" y="514350"/>
            <a:ext cx="6242817" cy="514350"/>
          </a:xfrm>
        </p:spPr>
        <p:txBody>
          <a:bodyPr/>
          <a:lstStyle>
            <a:lvl1pPr>
              <a:defRPr>
                <a:solidFill>
                  <a:srgbClr val="E68842"/>
                </a:solidFill>
              </a:defRPr>
            </a:lvl1pPr>
          </a:lstStyle>
          <a:p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469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Red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2pPr>
              <a:buClr>
                <a:srgbClr val="C5233C"/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Slide Number Placeholder 8"/>
          <p:cNvSpPr txBox="1">
            <a:spLocks/>
          </p:cNvSpPr>
          <p:nvPr userDrawn="1"/>
        </p:nvSpPr>
        <p:spPr>
          <a:xfrm>
            <a:off x="118872" y="4766310"/>
            <a:ext cx="914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4DBC74-C364-694A-A548-2CEEB312DEF5}" type="slidenum">
              <a:rPr lang="en-US" b="0" i="0" smtClean="0">
                <a:solidFill>
                  <a:schemeClr val="bg2"/>
                </a:solidFill>
                <a:latin typeface="Gill Sans SemiBold"/>
                <a:cs typeface="Gill Sans SemiBold"/>
              </a:rPr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514350"/>
            <a:ext cx="6242817" cy="514350"/>
          </a:xfrm>
        </p:spPr>
        <p:txBody>
          <a:bodyPr/>
          <a:lstStyle>
            <a:lvl1pPr>
              <a:defRPr>
                <a:solidFill>
                  <a:srgbClr val="C5233C"/>
                </a:solidFill>
              </a:defRPr>
            </a:lvl1pPr>
          </a:lstStyle>
          <a:p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577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- Light">
    <p:bg>
      <p:bgPr>
        <a:solidFill>
          <a:srgbClr val="074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onal_brand_centered_1color2.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1" y="364247"/>
            <a:ext cx="1439334" cy="87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72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- Light">
    <p:bg>
      <p:bgPr>
        <a:solidFill>
          <a:srgbClr val="F686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ational_brand_centered_1color2.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1" y="364247"/>
            <a:ext cx="1439334" cy="87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00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- Blu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2" y="514350"/>
            <a:ext cx="6242817" cy="514350"/>
          </a:xfrm>
        </p:spPr>
        <p:txBody>
          <a:bodyPr/>
          <a:lstStyle>
            <a:lvl1pPr>
              <a:defRPr>
                <a:solidFill>
                  <a:srgbClr val="224E83"/>
                </a:solidFill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Slide Number Placeholder 8"/>
          <p:cNvSpPr txBox="1">
            <a:spLocks/>
          </p:cNvSpPr>
          <p:nvPr userDrawn="1"/>
        </p:nvSpPr>
        <p:spPr>
          <a:xfrm>
            <a:off x="118872" y="4766310"/>
            <a:ext cx="914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4DBC74-C364-694A-A548-2CEEB312DEF5}" type="slidenum">
              <a:rPr lang="en-US" b="0" i="0" smtClean="0">
                <a:solidFill>
                  <a:schemeClr val="bg2"/>
                </a:solidFill>
                <a:latin typeface="Gill Sans SemiBold"/>
                <a:cs typeface="Gill Sans SemiBold"/>
              </a:rPr>
              <a:pPr/>
              <a:t>‹#›</a:t>
            </a:fld>
            <a:endParaRPr lang="en-US" dirty="0"/>
          </a:p>
        </p:txBody>
      </p:sp>
      <p:pic>
        <p:nvPicPr>
          <p:cNvPr id="5" name="Picture 4" descr="national_brand_centered_4color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31" y="224377"/>
            <a:ext cx="1428557" cy="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90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Red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2pPr>
              <a:buClr>
                <a:srgbClr val="C5233C"/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Slide Number Placeholder 8"/>
          <p:cNvSpPr txBox="1">
            <a:spLocks/>
          </p:cNvSpPr>
          <p:nvPr userDrawn="1"/>
        </p:nvSpPr>
        <p:spPr>
          <a:xfrm>
            <a:off x="118872" y="4766310"/>
            <a:ext cx="914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4DBC74-C364-694A-A548-2CEEB312DEF5}" type="slidenum">
              <a:rPr lang="en-US" b="0" i="0" smtClean="0">
                <a:solidFill>
                  <a:schemeClr val="bg2"/>
                </a:solidFill>
                <a:latin typeface="Gill Sans SemiBold"/>
                <a:cs typeface="Gill Sans SemiBold"/>
              </a:rPr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85802" y="514350"/>
            <a:ext cx="6242817" cy="514350"/>
          </a:xfrm>
        </p:spPr>
        <p:txBody>
          <a:bodyPr/>
          <a:lstStyle>
            <a:lvl1pPr>
              <a:defRPr>
                <a:solidFill>
                  <a:srgbClr val="C5233C"/>
                </a:solidFill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pic>
        <p:nvPicPr>
          <p:cNvPr id="5" name="Picture 4" descr="national_brand_centered_4color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31" y="224377"/>
            <a:ext cx="1428557" cy="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61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Oran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2pPr>
              <a:buClr>
                <a:srgbClr val="E68842"/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Slide Number Placeholder 8"/>
          <p:cNvSpPr txBox="1">
            <a:spLocks/>
          </p:cNvSpPr>
          <p:nvPr userDrawn="1"/>
        </p:nvSpPr>
        <p:spPr>
          <a:xfrm>
            <a:off x="118872" y="4766310"/>
            <a:ext cx="914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4DBC74-C364-694A-A548-2CEEB312DEF5}" type="slidenum">
              <a:rPr lang="en-US" b="0" i="0" smtClean="0">
                <a:solidFill>
                  <a:schemeClr val="bg2"/>
                </a:solidFill>
                <a:latin typeface="Gill Sans SemiBold"/>
                <a:cs typeface="Gill Sans SemiBold"/>
              </a:rPr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85802" y="514350"/>
            <a:ext cx="6242817" cy="514350"/>
          </a:xfrm>
        </p:spPr>
        <p:txBody>
          <a:bodyPr/>
          <a:lstStyle>
            <a:lvl1pPr>
              <a:defRPr>
                <a:solidFill>
                  <a:srgbClr val="E68842"/>
                </a:solidFill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pic>
        <p:nvPicPr>
          <p:cNvPr id="5" name="Picture 4" descr="national_brand_centered_4color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31" y="224377"/>
            <a:ext cx="1428557" cy="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12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 Image V - Blu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2" y="514350"/>
            <a:ext cx="6242817" cy="514350"/>
          </a:xfrm>
        </p:spPr>
        <p:txBody>
          <a:bodyPr/>
          <a:lstStyle>
            <a:lvl1pPr>
              <a:defRPr>
                <a:solidFill>
                  <a:srgbClr val="224E83"/>
                </a:solidFill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13" y="1117854"/>
            <a:ext cx="4002539" cy="3429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Slide Number Placeholder 8"/>
          <p:cNvSpPr txBox="1">
            <a:spLocks/>
          </p:cNvSpPr>
          <p:nvPr userDrawn="1"/>
        </p:nvSpPr>
        <p:spPr>
          <a:xfrm>
            <a:off x="118872" y="4766310"/>
            <a:ext cx="914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4DBC74-C364-694A-A548-2CEEB312DEF5}" type="slidenum">
              <a:rPr lang="en-US" b="0" i="0" smtClean="0">
                <a:solidFill>
                  <a:schemeClr val="bg2"/>
                </a:solidFill>
                <a:latin typeface="Gill Sans SemiBold"/>
                <a:cs typeface="Gill Sans SemiBold"/>
              </a:rPr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792676" y="1117854"/>
            <a:ext cx="3896855" cy="34290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 descr="national_brand_centered_4color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31" y="224377"/>
            <a:ext cx="1428557" cy="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98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 Image V - Red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8"/>
          <p:cNvSpPr txBox="1">
            <a:spLocks/>
          </p:cNvSpPr>
          <p:nvPr userDrawn="1"/>
        </p:nvSpPr>
        <p:spPr>
          <a:xfrm>
            <a:off x="118872" y="4766310"/>
            <a:ext cx="914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4DBC74-C364-694A-A548-2CEEB312DEF5}" type="slidenum">
              <a:rPr lang="en-US" b="0" i="0" smtClean="0">
                <a:solidFill>
                  <a:schemeClr val="bg2"/>
                </a:solidFill>
                <a:latin typeface="Gill Sans SemiBold"/>
                <a:cs typeface="Gill Sans SemiBold"/>
              </a:rPr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85802" y="514350"/>
            <a:ext cx="6242817" cy="514350"/>
          </a:xfrm>
        </p:spPr>
        <p:txBody>
          <a:bodyPr/>
          <a:lstStyle>
            <a:lvl1pPr>
              <a:defRPr>
                <a:solidFill>
                  <a:srgbClr val="C5233C"/>
                </a:solidFill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13" y="1117854"/>
            <a:ext cx="4002539" cy="3429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792676" y="1117854"/>
            <a:ext cx="3896855" cy="34290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national_brand_centered_4color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31" y="224377"/>
            <a:ext cx="1428557" cy="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8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514350"/>
            <a:ext cx="8001000" cy="5143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117854"/>
            <a:ext cx="8001000" cy="3429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554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674" r:id="rId22"/>
    <p:sldLayoutId id="2147483717" r:id="rId23"/>
    <p:sldLayoutId id="2147483718" r:id="rId2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tx2"/>
          </a:solidFill>
          <a:latin typeface="Gill Sans SemiBold"/>
          <a:ea typeface="+mj-ea"/>
          <a:cs typeface="Gill Sans SemiBold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Clr>
          <a:schemeClr val="tx2"/>
        </a:buClr>
        <a:buFontTx/>
        <a:buNone/>
        <a:defRPr sz="2400" b="0" i="0" kern="1200">
          <a:solidFill>
            <a:schemeClr val="tx1">
              <a:lumMod val="75000"/>
              <a:lumOff val="25000"/>
            </a:schemeClr>
          </a:solidFill>
          <a:latin typeface="Gill Sans SemiBold"/>
          <a:ea typeface="+mn-ea"/>
          <a:cs typeface="Gill Sans SemiBold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Gill Sans Light"/>
          <a:ea typeface="+mn-ea"/>
          <a:cs typeface="Gill Sans Light"/>
        </a:defRPr>
      </a:lvl2pPr>
      <a:lvl3pPr marL="1084263" indent="-169863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hyperlink" Target="http://www.google.com/url?sa=i&amp;rct=j&amp;q=&amp;esrc=s&amp;source=images&amp;cd=&amp;cad=rja&amp;uact=8&amp;ved=0ahUKEwjS3O7hz5PXAhUISSYKHf2yD_cQjRwIBw&amp;url=http://news-archives.solarenergy-usa.com/2013/03/electric-vehicle-charging-station-walgreens-alpharetta-georgia/&amp;psig=AOvVaw1MQFkVmOoEBMgrdwBU8sZ0&amp;ust=1509290537234895" TargetMode="Externa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EoqCetcPXAhUFwYMKHcmGDsAQjRwIBw&amp;url=http://www.dekalbchamber.org/oglethorpe-power/&amp;psig=AOvVaw31vVCk1FnKbHNDWI6mnVpD&amp;ust=1510932743100514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jpeg"/><Relationship Id="rId5" Type="http://schemas.openxmlformats.org/officeDocument/2006/relationships/hyperlink" Target="https://www.google.com/url?sa=i&amp;rct=j&amp;q=&amp;esrc=s&amp;source=images&amp;cd=&amp;cad=rja&amp;uact=8&amp;ved=&amp;url=https://www.prnewswire.com/news-releases/green-power-emc-and-silicon-ranch-announce-200-megawatt-solar-portfolio-300476660.html&amp;psig=AOvVaw2NLykHRcfoah43osS3Adur&amp;ust=1510932787888055" TargetMode="External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google.com/url?sa=i&amp;rct=j&amp;q=&amp;esrc=s&amp;source=images&amp;cd=&amp;cad=rja&amp;uact=8&amp;ved=0ahUKEwj8yvnXp-3SAhXq7oMKHZSxASkQjRwIBw&amp;url=http://mff.dsisd.net/biomass/1-bigenergy.htm&amp;psig=AFQjCNEmTSwSMaWejDU3lL8AfpFeD-flyg&amp;ust=1490381924269733" TargetMode="Externa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99901" y="3417242"/>
            <a:ext cx="6718515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569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November 16, 2017</a:t>
            </a:r>
            <a:br>
              <a:rPr lang="en-US" sz="3200" dirty="0">
                <a:solidFill>
                  <a:srgbClr val="00569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3200" dirty="0">
              <a:solidFill>
                <a:srgbClr val="00569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200" dirty="0">
                <a:solidFill>
                  <a:srgbClr val="00569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Alan Shedd, P.E., CEM 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solidFill>
                  <a:srgbClr val="00569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Touchstone Energy Cooperatives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576093"/>
            <a:ext cx="9144000" cy="92322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0" i="0" kern="1200" cap="all">
                <a:solidFill>
                  <a:srgbClr val="77797C"/>
                </a:solidFill>
                <a:latin typeface="Gill Sans SemiBold"/>
                <a:ea typeface="+mj-ea"/>
                <a:cs typeface="Gill Sans SemiBold"/>
              </a:defRPr>
            </a:lvl1pPr>
          </a:lstStyle>
          <a:p>
            <a:r>
              <a:rPr lang="en-US" dirty="0">
                <a:solidFill>
                  <a:srgbClr val="074070"/>
                </a:solidFill>
              </a:rPr>
              <a:t>Utility Projects &amp; perspectives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82108"/>
            <a:ext cx="6958013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994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Vehicles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136" y="1175729"/>
            <a:ext cx="8001000" cy="3429000"/>
          </a:xfrm>
        </p:spPr>
        <p:txBody>
          <a:bodyPr/>
          <a:lstStyle/>
          <a:p>
            <a:r>
              <a:rPr lang="en-US" sz="2800" dirty="0"/>
              <a:t>What’s changed?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Better range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More charging stations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Electric vehicles are cool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Economics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103" y="1595860"/>
            <a:ext cx="2730142" cy="149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731" y="3569554"/>
            <a:ext cx="2728477" cy="130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257" y="3581133"/>
            <a:ext cx="2436733" cy="130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923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Vehicles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920" y="1175729"/>
            <a:ext cx="8163560" cy="3429000"/>
          </a:xfrm>
        </p:spPr>
        <p:txBody>
          <a:bodyPr/>
          <a:lstStyle/>
          <a:p>
            <a:r>
              <a:rPr lang="en-US" sz="2800" dirty="0"/>
              <a:t>Charging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Workplace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Public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/>
              <a:t>Destination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/>
              <a:t>Transportation Corridor</a:t>
            </a:r>
          </a:p>
        </p:txBody>
      </p:sp>
    </p:spTree>
    <p:extLst>
      <p:ext uri="{BB962C8B-B14F-4D97-AF65-F5344CB8AC3E}">
        <p14:creationId xmlns:p14="http://schemas.microsoft.com/office/powerpoint/2010/main" val="3688256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Vehicles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920" y="1175729"/>
            <a:ext cx="8163560" cy="3429000"/>
          </a:xfrm>
        </p:spPr>
        <p:txBody>
          <a:bodyPr/>
          <a:lstStyle/>
          <a:p>
            <a:r>
              <a:rPr lang="en-US" sz="2800" dirty="0"/>
              <a:t>Public Charging</a:t>
            </a:r>
          </a:p>
          <a:p>
            <a:pPr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934" y="1847628"/>
            <a:ext cx="2172132" cy="1874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0948" y="3722008"/>
            <a:ext cx="2719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Level 2 &amp; DCFC – Dublin, GA</a:t>
            </a:r>
          </a:p>
        </p:txBody>
      </p:sp>
      <p:pic>
        <p:nvPicPr>
          <p:cNvPr id="1026" name="Picture 2" descr="http://cdn.importantmedia.org/gas2/uploads/2017/04/03154635/supercharger-expansion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6" y="1855283"/>
            <a:ext cx="3740147" cy="187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8921" y="3729662"/>
            <a:ext cx="3439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Tesla Superchargers &amp; Solar Canopy</a:t>
            </a:r>
          </a:p>
        </p:txBody>
      </p:sp>
      <p:pic>
        <p:nvPicPr>
          <p:cNvPr id="1028" name="Picture 4" descr="Image result for public ev charging station main street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019" y="1847629"/>
            <a:ext cx="2499172" cy="187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17641" y="3727418"/>
            <a:ext cx="2158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Level 2 at Walgreens</a:t>
            </a:r>
          </a:p>
        </p:txBody>
      </p:sp>
    </p:spTree>
    <p:extLst>
      <p:ext uri="{BB962C8B-B14F-4D97-AF65-F5344CB8AC3E}">
        <p14:creationId xmlns:p14="http://schemas.microsoft.com/office/powerpoint/2010/main" val="3765315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Vehicles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920" y="1175729"/>
            <a:ext cx="8163560" cy="3429000"/>
          </a:xfrm>
        </p:spPr>
        <p:txBody>
          <a:bodyPr/>
          <a:lstStyle/>
          <a:p>
            <a:r>
              <a:rPr lang="en-US" sz="2800" dirty="0"/>
              <a:t>Public Charging</a:t>
            </a:r>
          </a:p>
          <a:p>
            <a:pPr lvl="1" indent="0">
              <a:buNone/>
            </a:pPr>
            <a:endParaRPr lang="en-US" dirty="0"/>
          </a:p>
        </p:txBody>
      </p:sp>
      <p:pic>
        <p:nvPicPr>
          <p:cNvPr id="10" name="Picture 6" descr="Image may contain: one or more peo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7" y="1797050"/>
            <a:ext cx="2384250" cy="292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:\JEMC Laptop\My Documents\Digital Photos\CRN\PHEV\Prius Conversion 2007\Road trip\DSCN36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18" y="1797050"/>
            <a:ext cx="2193013" cy="292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-38473" y="4721066"/>
            <a:ext cx="2518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1970’s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3653" y="4721423"/>
            <a:ext cx="4079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November 2017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30587" y="4721067"/>
            <a:ext cx="2518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February 2007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653" y="1797050"/>
            <a:ext cx="4079585" cy="292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75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Vehicles</a:t>
            </a:r>
            <a:br>
              <a:rPr lang="en-US" dirty="0"/>
            </a:b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95" y="1290318"/>
            <a:ext cx="6496685" cy="366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08418" y="4691892"/>
            <a:ext cx="3439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 Alternative Fuels Data Center</a:t>
            </a:r>
          </a:p>
        </p:txBody>
      </p:sp>
    </p:spTree>
    <p:extLst>
      <p:ext uri="{BB962C8B-B14F-4D97-AF65-F5344CB8AC3E}">
        <p14:creationId xmlns:p14="http://schemas.microsoft.com/office/powerpoint/2010/main" val="409201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62908" y="4717719"/>
            <a:ext cx="3618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From PlugShare.com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822" y="254980"/>
            <a:ext cx="5148017" cy="442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685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62908" y="4717719"/>
            <a:ext cx="3618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From PlugShare.com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6" y="209310"/>
            <a:ext cx="8805008" cy="4445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815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62908" y="4717719"/>
            <a:ext cx="5126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From PlugShare.com – 8:30 AM, November 15, 2017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0" y="218102"/>
            <a:ext cx="8878181" cy="4445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093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 idx="4294967295"/>
          </p:nvPr>
        </p:nvSpPr>
        <p:spPr>
          <a:xfrm>
            <a:off x="304801" y="400050"/>
            <a:ext cx="8131175" cy="39886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400" dirty="0"/>
              <a:t>Where Are the Cars?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1794" r="792" b="1900"/>
          <a:stretch>
            <a:fillRect/>
          </a:stretch>
        </p:blipFill>
        <p:spPr bwMode="auto">
          <a:xfrm>
            <a:off x="600075" y="1041723"/>
            <a:ext cx="7972425" cy="4038676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235656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Vehicles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920" y="1175729"/>
            <a:ext cx="8163560" cy="3429000"/>
          </a:xfrm>
        </p:spPr>
        <p:txBody>
          <a:bodyPr/>
          <a:lstStyle/>
          <a:p>
            <a:r>
              <a:rPr lang="en-US" sz="2800" dirty="0"/>
              <a:t>Charging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Public charging is important but…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Range anxiety is over-hyped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Emphasis on Home &amp; Workplace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Urban might not be the place to focus</a:t>
            </a:r>
          </a:p>
        </p:txBody>
      </p:sp>
    </p:spTree>
    <p:extLst>
      <p:ext uri="{BB962C8B-B14F-4D97-AF65-F5344CB8AC3E}">
        <p14:creationId xmlns:p14="http://schemas.microsoft.com/office/powerpoint/2010/main" val="3098870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lm1\Desktop\USA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25" y="1028701"/>
            <a:ext cx="8169267" cy="421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3690" y="2112896"/>
            <a:ext cx="6826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Are located in </a:t>
            </a:r>
            <a:r>
              <a:rPr lang="en-US" sz="3600" b="1" dirty="0"/>
              <a:t>80%</a:t>
            </a:r>
            <a:r>
              <a:rPr lang="en-US" sz="2400" dirty="0"/>
              <a:t> of the nations counties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694594" y="2837668"/>
            <a:ext cx="8910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Are the </a:t>
            </a:r>
            <a:r>
              <a:rPr lang="en-US" sz="3600" b="1" dirty="0"/>
              <a:t>largest</a:t>
            </a:r>
            <a:r>
              <a:rPr lang="en-US" sz="2400" dirty="0"/>
              <a:t> electric utility network in the nation</a:t>
            </a:r>
          </a:p>
        </p:txBody>
      </p:sp>
    </p:spTree>
    <p:extLst>
      <p:ext uri="{BB962C8B-B14F-4D97-AF65-F5344CB8AC3E}">
        <p14:creationId xmlns:p14="http://schemas.microsoft.com/office/powerpoint/2010/main" val="2149463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Vehicles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75729"/>
            <a:ext cx="8001000" cy="3429000"/>
          </a:xfrm>
        </p:spPr>
        <p:txBody>
          <a:bodyPr/>
          <a:lstStyle/>
          <a:p>
            <a:r>
              <a:rPr lang="en-US" sz="2800" dirty="0"/>
              <a:t>Energy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Electric WH, family of 4 uses 3,310 kWh/year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Enough energy to drive 11,000 miles/yr.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EV with $1 of electricity = car on 1 gallon of gas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Based on $0.13/kWh, 25 mpg </a:t>
            </a:r>
          </a:p>
        </p:txBody>
      </p:sp>
    </p:spTree>
    <p:extLst>
      <p:ext uri="{BB962C8B-B14F-4D97-AF65-F5344CB8AC3E}">
        <p14:creationId xmlns:p14="http://schemas.microsoft.com/office/powerpoint/2010/main" val="76822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Vehicles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75729"/>
            <a:ext cx="8001000" cy="3429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Economical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Fun to drive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Practical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Green</a:t>
            </a:r>
          </a:p>
          <a:p>
            <a:endParaRPr lang="en-US" sz="2800" dirty="0"/>
          </a:p>
          <a:p>
            <a:br>
              <a:rPr lang="en-US" sz="2800" dirty="0"/>
            </a:br>
            <a:r>
              <a:rPr lang="en-US" sz="2800" b="1" i="1" dirty="0"/>
              <a:t>Education is Job 1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900" y="1295400"/>
            <a:ext cx="5670550" cy="28957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6900" y="4191121"/>
            <a:ext cx="5670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Mount Washington, 2009</a:t>
            </a:r>
          </a:p>
        </p:txBody>
      </p:sp>
    </p:spTree>
    <p:extLst>
      <p:ext uri="{BB962C8B-B14F-4D97-AF65-F5344CB8AC3E}">
        <p14:creationId xmlns:p14="http://schemas.microsoft.com/office/powerpoint/2010/main" val="861820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5" y="514350"/>
            <a:ext cx="6539753" cy="514350"/>
          </a:xfrm>
        </p:spPr>
        <p:txBody>
          <a:bodyPr/>
          <a:lstStyle/>
          <a:p>
            <a:r>
              <a:rPr lang="en-US" sz="3200" dirty="0"/>
              <a:t>Electric Vehicles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657350"/>
            <a:ext cx="3709580" cy="248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9700" y="4151180"/>
            <a:ext cx="3797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Great River Energy &amp; Dakota Electric Co-op, MN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794" y="2216150"/>
            <a:ext cx="2998764" cy="279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073287" y="171019"/>
            <a:ext cx="3620184" cy="1905000"/>
            <a:chOff x="5073287" y="171019"/>
            <a:chExt cx="3620184" cy="190500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3287" y="171020"/>
              <a:ext cx="3620184" cy="1904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073287" y="171019"/>
              <a:ext cx="3620184" cy="1904999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24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18"/>
    </mc:Choice>
    <mc:Fallback xmlns="">
      <p:transition spd="slow" advTm="19718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3158"/>
            <a:ext cx="3810000" cy="214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5" y="514350"/>
            <a:ext cx="6539753" cy="514350"/>
          </a:xfrm>
        </p:spPr>
        <p:txBody>
          <a:bodyPr/>
          <a:lstStyle/>
          <a:p>
            <a:r>
              <a:rPr lang="en-US" sz="3200" dirty="0"/>
              <a:t>Electric Vehicles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891" y="3319155"/>
            <a:ext cx="3797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North Carolina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1392968"/>
            <a:ext cx="3896680" cy="193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046" y="818272"/>
            <a:ext cx="1676400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53167"/>
            <a:ext cx="32004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43600" y="4640382"/>
            <a:ext cx="32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EV loaned to school driver’s </a:t>
            </a:r>
            <a:r>
              <a:rPr lang="en-US" sz="1200" dirty="0" err="1"/>
              <a:t>ed</a:t>
            </a:r>
            <a:r>
              <a:rPr lang="en-US" sz="1200" dirty="0"/>
              <a:t> program </a:t>
            </a:r>
          </a:p>
        </p:txBody>
      </p:sp>
    </p:spTree>
    <p:extLst>
      <p:ext uri="{BB962C8B-B14F-4D97-AF65-F5344CB8AC3E}">
        <p14:creationId xmlns:p14="http://schemas.microsoft.com/office/powerpoint/2010/main" val="151619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18"/>
    </mc:Choice>
    <mc:Fallback xmlns="">
      <p:transition spd="slow" advTm="19718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s0\AppData\Local\Microsoft\Windows\Temporary Internet Files\Content.IE5\TDNL2X4J\passe-compose-ou-imparfait-grammaire-bdf-19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48" y="723902"/>
            <a:ext cx="54356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10752" y="3476625"/>
            <a:ext cx="68748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ct val="20000"/>
              </a:spcBef>
              <a:buClr>
                <a:srgbClr val="00387D"/>
              </a:buClr>
            </a:pPr>
            <a:r>
              <a:rPr lang="en-US" sz="2800" dirty="0">
                <a:solidFill>
                  <a:prstClr val="white">
                    <a:lumMod val="50000"/>
                  </a:prstClr>
                </a:solidFill>
                <a:latin typeface="Gill Sans SemiBold"/>
              </a:rPr>
              <a:t>Questions or more information contact:</a:t>
            </a:r>
          </a:p>
        </p:txBody>
      </p:sp>
      <p:pic>
        <p:nvPicPr>
          <p:cNvPr id="7" name="Picture 6" descr="Signature_alan_shed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140" y="4092019"/>
            <a:ext cx="2976077" cy="8609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926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1545619" y="701754"/>
            <a:ext cx="6199082" cy="3110023"/>
            <a:chOff x="-1441467" y="935671"/>
            <a:chExt cx="7108624" cy="4146697"/>
          </a:xfrm>
        </p:grpSpPr>
        <p:pic>
          <p:nvPicPr>
            <p:cNvPr id="5" name="Picture 5" descr="C:\Users\jlm1\Desktop\LandMass-0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1467" y="935671"/>
              <a:ext cx="7108624" cy="4146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99729" y="2674054"/>
              <a:ext cx="3285460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Serve </a:t>
              </a:r>
              <a:r>
                <a:rPr lang="en-US" sz="2000" b="1" dirty="0"/>
                <a:t>75%</a:t>
              </a:r>
              <a:r>
                <a:rPr lang="en-US" sz="2000" dirty="0"/>
                <a:t> of the</a:t>
              </a:r>
            </a:p>
            <a:p>
              <a:pPr algn="ctr"/>
              <a:r>
                <a:rPr lang="en-US" sz="2000" dirty="0"/>
                <a:t>U.S. land mass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46644" y="2723480"/>
            <a:ext cx="3893251" cy="2370808"/>
            <a:chOff x="4625627" y="3669255"/>
            <a:chExt cx="4443942" cy="3161078"/>
          </a:xfrm>
        </p:grpSpPr>
        <p:pic>
          <p:nvPicPr>
            <p:cNvPr id="9" name="Picture 2" descr="C:\Users\jlm1\Desktop\community-0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5627" y="3669255"/>
              <a:ext cx="4443942" cy="2592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047795" y="5886485"/>
              <a:ext cx="3471083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Have </a:t>
              </a:r>
              <a:r>
                <a:rPr lang="en-US" sz="2000" b="1" dirty="0"/>
                <a:t>32</a:t>
              </a:r>
              <a:r>
                <a:rPr lang="en-US" sz="2000" dirty="0"/>
                <a:t> million</a:t>
              </a:r>
            </a:p>
            <a:p>
              <a:pPr algn="ctr"/>
              <a:r>
                <a:rPr lang="en-US" sz="2000" dirty="0"/>
                <a:t>member-owners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67511" y="1427389"/>
            <a:ext cx="5881789" cy="2968697"/>
            <a:chOff x="2358406" y="1318371"/>
            <a:chExt cx="6785593" cy="3958262"/>
          </a:xfrm>
        </p:grpSpPr>
        <p:pic>
          <p:nvPicPr>
            <p:cNvPr id="11" name="Picture 4" descr="C:\Users\jlm1\Desktop\powerline-0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8406" y="1318371"/>
              <a:ext cx="6785593" cy="3958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370482" y="3008215"/>
              <a:ext cx="4869713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Total </a:t>
              </a:r>
              <a:r>
                <a:rPr lang="en-US" sz="2000" b="1" dirty="0"/>
                <a:t>742 </a:t>
              </a:r>
              <a:r>
                <a:rPr lang="en-US" sz="2000" dirty="0"/>
                <a:t>local systems in</a:t>
              </a:r>
            </a:p>
            <a:p>
              <a:pPr algn="ctr"/>
              <a:r>
                <a:rPr lang="en-US" sz="2000" b="1" dirty="0"/>
                <a:t>46</a:t>
              </a:r>
              <a:r>
                <a:rPr lang="en-US" sz="2000" dirty="0"/>
                <a:t> states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6712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</p:txBody>
      </p:sp>
      <p:pic>
        <p:nvPicPr>
          <p:cNvPr id="5" name="Picture 6" descr="C:\Users\jlm1\Desktop\GnT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0037" y="640311"/>
            <a:ext cx="6336210" cy="305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0325" y="2487938"/>
            <a:ext cx="4135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Own </a:t>
            </a:r>
            <a:r>
              <a:rPr lang="en-US" sz="2000" b="1" dirty="0"/>
              <a:t>$113 </a:t>
            </a:r>
            <a:r>
              <a:rPr lang="en-US" sz="2000" dirty="0"/>
              <a:t>billion in generation,</a:t>
            </a:r>
          </a:p>
          <a:p>
            <a:pPr algn="ctr"/>
            <a:r>
              <a:rPr lang="en-US" sz="2000" dirty="0"/>
              <a:t>transmission and distribution assets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999367" y="2870788"/>
            <a:ext cx="4362118" cy="2208914"/>
            <a:chOff x="3861138" y="3912781"/>
            <a:chExt cx="5048946" cy="2945218"/>
          </a:xfrm>
        </p:grpSpPr>
        <p:pic>
          <p:nvPicPr>
            <p:cNvPr id="8" name="Picture 7" descr="C:\Users\jlm1\Desktop\battery-0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1138" y="3912781"/>
              <a:ext cx="5048946" cy="2945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873808" y="5682811"/>
              <a:ext cx="3285165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Distribute power over</a:t>
              </a:r>
            </a:p>
            <a:p>
              <a:pPr algn="ctr"/>
              <a:r>
                <a:rPr lang="en-US" sz="2000" b="1" dirty="0"/>
                <a:t>2 million</a:t>
              </a:r>
              <a:r>
                <a:rPr lang="en-US" sz="2000" dirty="0"/>
                <a:t> miles of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3480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81" y="0"/>
            <a:ext cx="4787213" cy="514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result for Oglethorpe Power logo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991" y="1460783"/>
            <a:ext cx="3165710" cy="66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Green Power EMC logo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367" y="2126394"/>
            <a:ext cx="2532424" cy="132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699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Environmentally</a:t>
            </a:r>
            <a:r>
              <a:rPr lang="en-US" dirty="0"/>
              <a:t> Beneficial Electrification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61320" y="1876133"/>
            <a:ext cx="7353985" cy="3429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Gill Sans Light"/>
                <a:cs typeface="Gill Sans Light"/>
              </a:rPr>
              <a:t>Use high-efficiency electric technologies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Gill Sans Light"/>
                <a:cs typeface="Gill Sans Light"/>
              </a:rPr>
              <a:t>Everybody wins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Reduce operating costs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Reduce CO</a:t>
            </a:r>
            <a:r>
              <a:rPr lang="en-US" sz="2000" baseline="-25000" dirty="0"/>
              <a:t>2</a:t>
            </a:r>
            <a:r>
              <a:rPr lang="en-US" sz="2000" dirty="0"/>
              <a:t> emissions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Increase electricity usage</a:t>
            </a:r>
          </a:p>
        </p:txBody>
      </p:sp>
    </p:spTree>
    <p:extLst>
      <p:ext uri="{BB962C8B-B14F-4D97-AF65-F5344CB8AC3E}">
        <p14:creationId xmlns:p14="http://schemas.microsoft.com/office/powerpoint/2010/main" val="558274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 – All Sectors </a:t>
            </a:r>
          </a:p>
        </p:txBody>
      </p:sp>
      <p:sp>
        <p:nvSpPr>
          <p:cNvPr id="5" name="AutoShape 2" descr="http://www.dahp.wa.gov/sites/default/files/MedallionHomePlaqueOptions4.jpg"/>
          <p:cNvSpPr>
            <a:spLocks noChangeAspect="1" noChangeArrowheads="1"/>
          </p:cNvSpPr>
          <p:nvPr/>
        </p:nvSpPr>
        <p:spPr bwMode="auto">
          <a:xfrm>
            <a:off x="63500" y="-136525"/>
            <a:ext cx="230505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Image result for 2012 EIA use energy use by sector pie char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012" y="1306110"/>
            <a:ext cx="4710206" cy="355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343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Transportation Sector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61320" y="1205578"/>
            <a:ext cx="7845768" cy="3429000"/>
          </a:xfrm>
        </p:spPr>
        <p:txBody>
          <a:bodyPr/>
          <a:lstStyle/>
          <a:p>
            <a:r>
              <a:rPr lang="en-US" sz="2800" dirty="0">
                <a:latin typeface="Gill Sans Light"/>
                <a:cs typeface="Gill Sans Light"/>
              </a:rPr>
              <a:t>Electric Vehicles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Largest opportunity for load growth since air conditioning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Lower cost for members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Lower total emissions now, even better in future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Over 697,000 highway-legal EVs in US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37 different models, more on the way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Chevy Bolt:  240 mile range, $30k</a:t>
            </a:r>
          </a:p>
        </p:txBody>
      </p:sp>
    </p:spTree>
    <p:extLst>
      <p:ext uri="{BB962C8B-B14F-4D97-AF65-F5344CB8AC3E}">
        <p14:creationId xmlns:p14="http://schemas.microsoft.com/office/powerpoint/2010/main" val="3093046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Vehicles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1175729"/>
            <a:ext cx="5238748" cy="3429000"/>
          </a:xfrm>
        </p:spPr>
        <p:txBody>
          <a:bodyPr/>
          <a:lstStyle/>
          <a:p>
            <a:r>
              <a:rPr lang="en-US" sz="2800" dirty="0"/>
              <a:t>Long history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1890’s</a:t>
            </a:r>
            <a:r>
              <a:rPr lang="en-US" sz="2200" dirty="0"/>
              <a:t> – offered simplicity &amp; reliability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1970’s</a:t>
            </a:r>
            <a:r>
              <a:rPr lang="en-US" sz="2200" dirty="0"/>
              <a:t> – alternative to oil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1990’s</a:t>
            </a:r>
            <a:r>
              <a:rPr lang="en-US" sz="2200" dirty="0"/>
              <a:t> – clean air &amp; fuel economy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Now</a:t>
            </a:r>
            <a:r>
              <a:rPr lang="en-US" sz="2200" dirty="0"/>
              <a:t> – fuel economy, performance, economics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041" y="1307975"/>
            <a:ext cx="3004857" cy="373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501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CMA">
      <a:dk1>
        <a:sysClr val="windowText" lastClr="000000"/>
      </a:dk1>
      <a:lt1>
        <a:sysClr val="window" lastClr="FFFFFF"/>
      </a:lt1>
      <a:dk2>
        <a:srgbClr val="00387D"/>
      </a:dk2>
      <a:lt2>
        <a:srgbClr val="77797C"/>
      </a:lt2>
      <a:accent1>
        <a:srgbClr val="AD8800"/>
      </a:accent1>
      <a:accent2>
        <a:srgbClr val="A0A800"/>
      </a:accent2>
      <a:accent3>
        <a:srgbClr val="CC7E00"/>
      </a:accent3>
      <a:accent4>
        <a:srgbClr val="6F96C6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Title.thmx</Template>
  <TotalTime>8751</TotalTime>
  <Words>592</Words>
  <Application>Microsoft Office PowerPoint</Application>
  <PresentationFormat>On-screen Show (16:9)</PresentationFormat>
  <Paragraphs>124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MS PGothic</vt:lpstr>
      <vt:lpstr>Arial</vt:lpstr>
      <vt:lpstr>Calibri</vt:lpstr>
      <vt:lpstr>Century Gothic</vt:lpstr>
      <vt:lpstr>Gill Sans Light</vt:lpstr>
      <vt:lpstr>Gill Sans SemiBold</vt:lpstr>
      <vt:lpstr>Helvetica</vt:lpstr>
      <vt:lpstr>Office Theme</vt:lpstr>
      <vt:lpstr>PowerPoint Presentation</vt:lpstr>
      <vt:lpstr>Who We Are</vt:lpstr>
      <vt:lpstr>Who We Are</vt:lpstr>
      <vt:lpstr>Who We Are</vt:lpstr>
      <vt:lpstr>PowerPoint Presentation</vt:lpstr>
      <vt:lpstr>Environmentally Beneficial Electrification</vt:lpstr>
      <vt:lpstr>Opportunities – All Sectors </vt:lpstr>
      <vt:lpstr>Transportation Sector</vt:lpstr>
      <vt:lpstr>Electric Vehicles </vt:lpstr>
      <vt:lpstr>Electric Vehicles </vt:lpstr>
      <vt:lpstr>Electric Vehicles </vt:lpstr>
      <vt:lpstr>Electric Vehicles </vt:lpstr>
      <vt:lpstr>Electric Vehicles </vt:lpstr>
      <vt:lpstr>Electric Vehicles </vt:lpstr>
      <vt:lpstr>PowerPoint Presentation</vt:lpstr>
      <vt:lpstr>PowerPoint Presentation</vt:lpstr>
      <vt:lpstr>PowerPoint Presentation</vt:lpstr>
      <vt:lpstr>Where Are the Cars?</vt:lpstr>
      <vt:lpstr>Electric Vehicles </vt:lpstr>
      <vt:lpstr>Electric Vehicles </vt:lpstr>
      <vt:lpstr>Electric Vehicles </vt:lpstr>
      <vt:lpstr>Electric Vehicles</vt:lpstr>
      <vt:lpstr>Electric Vehicles</vt:lpstr>
      <vt:lpstr>PowerPoint Presentation</vt:lpstr>
    </vt:vector>
  </TitlesOfParts>
  <Company>ICMA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 Sundvall</dc:creator>
  <cp:lastModifiedBy>Bernard King</cp:lastModifiedBy>
  <cp:revision>203</cp:revision>
  <dcterms:created xsi:type="dcterms:W3CDTF">2013-07-14T18:10:21Z</dcterms:created>
  <dcterms:modified xsi:type="dcterms:W3CDTF">2017-11-16T20:56:39Z</dcterms:modified>
</cp:coreProperties>
</file>