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
  </p:notesMasterIdLst>
  <p:sldIdLst>
    <p:sldId id="450" r:id="rId2"/>
    <p:sldId id="505" r:id="rId3"/>
    <p:sldId id="510" r:id="rId4"/>
    <p:sldId id="375" r:id="rId5"/>
    <p:sldId id="511" r:id="rId6"/>
    <p:sldId id="516" r:id="rId7"/>
    <p:sldId id="517" r:id="rId8"/>
    <p:sldId id="349" r:id="rId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452" userDrawn="1">
          <p15:clr>
            <a:srgbClr val="A4A3A4"/>
          </p15:clr>
        </p15:guide>
        <p15:guide id="4" pos="2880" userDrawn="1">
          <p15:clr>
            <a:srgbClr val="A4A3A4"/>
          </p15:clr>
        </p15:guide>
        <p15:guide id="5" orient="horz" pos="16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903E"/>
    <a:srgbClr val="0074C8"/>
    <a:srgbClr val="FF8700"/>
    <a:srgbClr val="79C8C8"/>
    <a:srgbClr val="5BF871"/>
    <a:srgbClr val="FF56FA"/>
    <a:srgbClr val="166292"/>
    <a:srgbClr val="1676A3"/>
    <a:srgbClr val="419AD7"/>
    <a:srgbClr val="0165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89308" autoAdjust="0"/>
  </p:normalViewPr>
  <p:slideViewPr>
    <p:cSldViewPr snapToGrid="0" snapToObjects="1">
      <p:cViewPr varScale="1">
        <p:scale>
          <a:sx n="142" d="100"/>
          <a:sy n="142" d="100"/>
        </p:scale>
        <p:origin x="138" y="-2706"/>
      </p:cViewPr>
      <p:guideLst>
        <p:guide orient="horz" pos="1452"/>
        <p:guide pos="2880"/>
        <p:guide orient="horz" pos="164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0313E-BFD3-4F2C-8B18-5A4B33BEEE7A}" type="datetimeFigureOut">
              <a:rPr lang="en-US" smtClean="0"/>
              <a:t>11/14/2017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FA329-F949-4D03-8ABF-09188E0179AE}" type="slidenum">
              <a:rPr lang="en-US" smtClean="0"/>
              <a:t>‹#›</a:t>
            </a:fld>
            <a:endParaRPr lang="en-US"/>
          </a:p>
        </p:txBody>
      </p:sp>
    </p:spTree>
    <p:extLst>
      <p:ext uri="{BB962C8B-B14F-4D97-AF65-F5344CB8AC3E}">
        <p14:creationId xmlns:p14="http://schemas.microsoft.com/office/powerpoint/2010/main" val="267892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0FA329-F949-4D03-8ABF-09188E0179AE}" type="slidenum">
              <a:rPr lang="en-US" smtClean="0"/>
              <a:t>1</a:t>
            </a:fld>
            <a:endParaRPr lang="en-US"/>
          </a:p>
        </p:txBody>
      </p:sp>
    </p:spTree>
    <p:extLst>
      <p:ext uri="{BB962C8B-B14F-4D97-AF65-F5344CB8AC3E}">
        <p14:creationId xmlns:p14="http://schemas.microsoft.com/office/powerpoint/2010/main" val="1853278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82503" y="4347148"/>
            <a:ext cx="6418450" cy="4569415"/>
          </a:xfrm>
        </p:spPr>
        <p:txBody>
          <a:bodyPr>
            <a:normAutofit fontScale="92500" lnSpcReduction="10000"/>
          </a:bodyPr>
          <a:lstStyle/>
          <a:p>
            <a:r>
              <a:rPr lang="en-US" b="0" i="0" u="none" strike="noStrike" kern="1200" baseline="0" dirty="0">
                <a:latin typeface="+mn-lt"/>
              </a:rPr>
              <a:t>Cox Enterprises, Inc. was founded in Dayton, Ohio, in 1898 by former schoolteacher and news reporter James M. Cox, whose ambition was to own a newspaper.  At the age of 28, he borrowed $26,000 from friends and family and purchased the </a:t>
            </a:r>
            <a:r>
              <a:rPr lang="en-US" b="0" i="1" u="none" strike="noStrike" kern="1200" baseline="0" dirty="0">
                <a:latin typeface="+mn-lt"/>
              </a:rPr>
              <a:t>Dayton Evening</a:t>
            </a:r>
            <a:r>
              <a:rPr lang="en-US" b="0" i="0" u="none" strike="noStrike" kern="1200" baseline="0" dirty="0">
                <a:latin typeface="+mn-lt"/>
              </a:rPr>
              <a:t> </a:t>
            </a:r>
            <a:r>
              <a:rPr lang="en-US" b="0" i="1" u="none" strike="noStrike" kern="1200" baseline="0" dirty="0">
                <a:latin typeface="+mn-lt"/>
              </a:rPr>
              <a:t>News</a:t>
            </a:r>
            <a:r>
              <a:rPr lang="en-US" b="0" i="0" u="none" strike="noStrike" kern="1200" baseline="0" dirty="0">
                <a:latin typeface="+mn-lt"/>
              </a:rPr>
              <a:t> (now the </a:t>
            </a:r>
            <a:r>
              <a:rPr lang="en-US" b="0" i="1" u="none" strike="noStrike" kern="1200" baseline="0" dirty="0">
                <a:latin typeface="+mn-lt"/>
              </a:rPr>
              <a:t>Dayton Daily News)</a:t>
            </a:r>
            <a:r>
              <a:rPr lang="en-US" b="0" i="0" u="none" strike="noStrike" kern="1200" baseline="0" dirty="0">
                <a:latin typeface="+mn-lt"/>
              </a:rPr>
              <a:t>.</a:t>
            </a:r>
          </a:p>
          <a:p>
            <a:r>
              <a:rPr lang="en-US" b="0" i="0" u="none" strike="noStrike" kern="1200" baseline="0" dirty="0">
                <a:latin typeface="+mn-lt"/>
              </a:rPr>
              <a:t>James Cox's success with the newspaper led him into public service. He subsequently became Ohio's first three-term governor and the 1920 Democratic nominee for president of the United States.  After losing the election to Warren G. Harding, Gov. Cox focused his attention on growing his media business.</a:t>
            </a:r>
          </a:p>
          <a:p>
            <a:r>
              <a:rPr lang="en-US" b="0" i="0" u="none" strike="noStrike" kern="1200" baseline="0" dirty="0">
                <a:latin typeface="+mn-lt"/>
              </a:rPr>
              <a:t>In 1935, Gov. Cox started Ohio's first radio station, WHIO, just as radio was gaining widespread popularity.  In 1939, Cox acquired </a:t>
            </a:r>
            <a:r>
              <a:rPr lang="en-US" b="0" i="1" u="none" strike="noStrike" kern="1200" baseline="0" dirty="0">
                <a:latin typeface="+mn-lt"/>
              </a:rPr>
              <a:t>The Atlanta</a:t>
            </a:r>
            <a:r>
              <a:rPr lang="en-US" b="0" i="0" u="none" strike="noStrike" kern="1200" baseline="0" dirty="0">
                <a:latin typeface="+mn-lt"/>
              </a:rPr>
              <a:t> </a:t>
            </a:r>
            <a:r>
              <a:rPr lang="en-US" b="0" i="1" u="none" strike="noStrike" kern="1200" baseline="0" dirty="0">
                <a:latin typeface="+mn-lt"/>
              </a:rPr>
              <a:t>Journal</a:t>
            </a:r>
            <a:r>
              <a:rPr lang="en-US" b="0" i="0" u="none" strike="noStrike" kern="1200" baseline="0" dirty="0">
                <a:latin typeface="+mn-lt"/>
              </a:rPr>
              <a:t> newspaper and WSB, the South's oldest and most powerful radio station.  Cox's innovation continued in 1948 when WSB-TV in Atlanta became the South's first television station; WHIO-TV in Dayton began broadcasting later that year. </a:t>
            </a:r>
          </a:p>
          <a:p>
            <a:r>
              <a:rPr lang="en-US" b="0" i="0" u="none" strike="noStrike" kern="1200" baseline="0" dirty="0">
                <a:latin typeface="+mn-lt"/>
              </a:rPr>
              <a:t>Following Gov. Cox's death in 1957, his son, James Cox, Jr., assumed leadership of the company and continued its expansion until his death in 1974.  During his tenure, Cox Enterprises became one of the first major players in the cable television industry. Cox Communications began with the acquisition of three small cable systems in rural Pennsylvania in 1962. </a:t>
            </a:r>
          </a:p>
          <a:p>
            <a:r>
              <a:rPr lang="en-US" b="0" i="0" u="none" strike="noStrike" kern="1200" baseline="0" dirty="0">
                <a:latin typeface="+mn-lt"/>
              </a:rPr>
              <a:t>Today, Cox Communications is among the largest broadband communications companies in the country and serves more than 6 million customers in 18 states.</a:t>
            </a:r>
          </a:p>
          <a:p>
            <a:r>
              <a:rPr lang="en-US" b="0" i="0" u="none" strike="noStrike" kern="1200" baseline="0" dirty="0">
                <a:latin typeface="+mn-lt"/>
              </a:rPr>
              <a:t>Cox demonstrated its foresight again in 1969 by acquiring Manheim Auto Auction in Manheim, Penn.  Manheim has grown to be the world's leading provider of used-vehicle and remarketing services, and a marketplace for almost 10 million used vehicles that change hands every year.</a:t>
            </a:r>
          </a:p>
          <a:p>
            <a:r>
              <a:rPr lang="en-US" b="0" i="0" u="none" strike="noStrike" kern="1200" baseline="0" dirty="0">
                <a:latin typeface="+mn-lt"/>
              </a:rPr>
              <a:t>Cox's next auto-related innovation was launched in 1998.  AutoTrader.com is the Internet's leading auto classifieds marketplace and consumer information website that attracts about 17 million unique monthly visitors. </a:t>
            </a:r>
          </a:p>
          <a:p>
            <a:r>
              <a:rPr lang="en-US" b="0" i="0" u="none" strike="noStrike" kern="1200" baseline="0" dirty="0">
                <a:latin typeface="+mn-lt"/>
              </a:rPr>
              <a:t>Meanwhile, Cox's traditional media operations - newspapers, radio and television - continue to be major players in their industries. </a:t>
            </a:r>
          </a:p>
          <a:p>
            <a:r>
              <a:rPr lang="en-US" b="0" i="0" u="none" strike="noStrike" kern="1200" baseline="0" dirty="0">
                <a:latin typeface="+mn-lt"/>
              </a:rPr>
              <a:t>Cox employs more than 50,000 employees in 300 separate businesses, and its employees are active in every community where the company operates. </a:t>
            </a:r>
          </a:p>
          <a:p>
            <a:r>
              <a:rPr lang="en-US" b="0" i="0" u="none" strike="noStrike" kern="1200" baseline="0" dirty="0">
                <a:latin typeface="+mn-lt"/>
              </a:rPr>
              <a:t>James C. Kennedy, Gov. Cox's grandson, is chairman of Cox Enterprises.  Under his direction, Cox has engaged in a major conservation effort, "Cox Conserves," across the company.  It's part of a legacy that began more than a century ago.</a:t>
            </a:r>
            <a:endParaRPr lang="en-US" dirty="0"/>
          </a:p>
        </p:txBody>
      </p:sp>
      <p:sp>
        <p:nvSpPr>
          <p:cNvPr id="4" name="Slide Number Placeholder 3"/>
          <p:cNvSpPr>
            <a:spLocks noGrp="1"/>
          </p:cNvSpPr>
          <p:nvPr>
            <p:ph type="sldNum" sz="quarter" idx="10"/>
          </p:nvPr>
        </p:nvSpPr>
        <p:spPr/>
        <p:txBody>
          <a:bodyPr/>
          <a:lstStyle/>
          <a:p>
            <a:fld id="{8B2B67BF-C68C-4786-A3AD-D299FD6AD689}"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870934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xfrm>
            <a:off x="406400" y="696913"/>
            <a:ext cx="6197600" cy="3486150"/>
          </a:xfrm>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lvl="0"/>
            <a:r>
              <a:rPr lang="en-US" sz="1200" kern="1200" dirty="0">
                <a:solidFill>
                  <a:schemeClr val="tx1"/>
                </a:solidFill>
                <a:effectLst/>
                <a:latin typeface="+mn-lt"/>
                <a:ea typeface="+mn-ea"/>
                <a:cs typeface="+mn-cs"/>
              </a:rPr>
              <a:t>Here are a couple of fun facts:</a:t>
            </a:r>
          </a:p>
          <a:p>
            <a:pPr lvl="0"/>
            <a:r>
              <a:rPr lang="en-US" sz="1200" kern="1200" dirty="0">
                <a:solidFill>
                  <a:schemeClr val="tx1"/>
                </a:solidFill>
                <a:effectLst/>
                <a:latin typeface="+mn-lt"/>
                <a:ea typeface="+mn-ea"/>
                <a:cs typeface="+mn-cs"/>
              </a:rPr>
              <a:t>Cox Communications serves approximately 6 million residences and businesses.</a:t>
            </a:r>
          </a:p>
          <a:p>
            <a:pPr lvl="0"/>
            <a:r>
              <a:rPr lang="en-US" sz="1200" kern="1200" dirty="0" err="1">
                <a:solidFill>
                  <a:schemeClr val="tx1"/>
                </a:solidFill>
                <a:effectLst/>
                <a:latin typeface="+mn-lt"/>
                <a:ea typeface="+mn-ea"/>
                <a:cs typeface="+mn-cs"/>
              </a:rPr>
              <a:t>Autotrader</a:t>
            </a:r>
            <a:r>
              <a:rPr lang="en-US" sz="1200" kern="1200" dirty="0">
                <a:solidFill>
                  <a:schemeClr val="tx1"/>
                </a:solidFill>
                <a:effectLst/>
                <a:latin typeface="+mn-lt"/>
                <a:ea typeface="+mn-ea"/>
                <a:cs typeface="+mn-cs"/>
              </a:rPr>
              <a:t> has 4.2 million average daily vehicle listings.</a:t>
            </a:r>
          </a:p>
          <a:p>
            <a:pPr lvl="0"/>
            <a:r>
              <a:rPr lang="en-US" sz="1200" kern="1200" dirty="0">
                <a:solidFill>
                  <a:schemeClr val="tx1"/>
                </a:solidFill>
                <a:effectLst/>
                <a:latin typeface="+mn-lt"/>
                <a:ea typeface="+mn-ea"/>
                <a:cs typeface="+mn-cs"/>
              </a:rPr>
              <a:t>Kelley Blue Book provides valuations for 443 million vehicles annually.</a:t>
            </a:r>
          </a:p>
          <a:p>
            <a:pPr lvl="0"/>
            <a:r>
              <a:rPr lang="en-US" sz="1200" kern="1200" dirty="0">
                <a:solidFill>
                  <a:schemeClr val="tx1"/>
                </a:solidFill>
                <a:effectLst/>
                <a:latin typeface="+mn-lt"/>
                <a:ea typeface="+mn-ea"/>
                <a:cs typeface="+mn-cs"/>
              </a:rPr>
              <a:t>Manheim has sold more than 100 million cars since 1945.</a:t>
            </a:r>
          </a:p>
          <a:p>
            <a:pPr lvl="0"/>
            <a:r>
              <a:rPr lang="en-US" sz="1200" kern="1200" dirty="0">
                <a:solidFill>
                  <a:schemeClr val="tx1"/>
                </a:solidFill>
                <a:effectLst/>
                <a:latin typeface="+mn-lt"/>
                <a:ea typeface="+mn-ea"/>
                <a:cs typeface="+mn-cs"/>
              </a:rPr>
              <a:t>Cox Media Group operates in more than 20 media markets and reaches approximately 52 million Americans weekly</a:t>
            </a:r>
          </a:p>
          <a:p>
            <a:pPr lvl="0"/>
            <a:r>
              <a:rPr lang="en-US" sz="1200" kern="1200" dirty="0">
                <a:solidFill>
                  <a:schemeClr val="tx1"/>
                </a:solidFill>
                <a:effectLst/>
                <a:latin typeface="+mn-lt"/>
                <a:ea typeface="+mn-ea"/>
                <a:cs typeface="+mn-cs"/>
              </a:rPr>
              <a:t>Cox Automotive touches 3 out of 4 vehicle transactions in the U.S.</a:t>
            </a:r>
          </a:p>
          <a:p>
            <a:r>
              <a:rPr lang="en-US" sz="1200" kern="1200" dirty="0">
                <a:solidFill>
                  <a:schemeClr val="tx1"/>
                </a:solidFill>
                <a:effectLst/>
                <a:latin typeface="+mn-lt"/>
                <a:ea typeface="+mn-ea"/>
                <a:cs typeface="+mn-cs"/>
              </a:rPr>
              <a:t> </a:t>
            </a:r>
          </a:p>
          <a:p>
            <a:pPr marL="174708" indent="-174708">
              <a:buSzPct val="100000"/>
              <a:buFont typeface="Arial"/>
              <a:buChar char="•"/>
            </a:pPr>
            <a:endParaRPr dirty="0"/>
          </a:p>
        </p:txBody>
      </p:sp>
    </p:spTree>
    <p:extLst>
      <p:ext uri="{BB962C8B-B14F-4D97-AF65-F5344CB8AC3E}">
        <p14:creationId xmlns:p14="http://schemas.microsoft.com/office/powerpoint/2010/main" val="352249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0FA329-F949-4D03-8ABF-09188E0179AE}" type="slidenum">
              <a:rPr lang="en-US" smtClean="0"/>
              <a:t>4</a:t>
            </a:fld>
            <a:endParaRPr lang="en-US"/>
          </a:p>
        </p:txBody>
      </p:sp>
    </p:spTree>
    <p:extLst>
      <p:ext uri="{BB962C8B-B14F-4D97-AF65-F5344CB8AC3E}">
        <p14:creationId xmlns:p14="http://schemas.microsoft.com/office/powerpoint/2010/main" val="4071834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0FA329-F949-4D03-8ABF-09188E0179AE}" type="slidenum">
              <a:rPr lang="en-US" smtClean="0"/>
              <a:t>5</a:t>
            </a:fld>
            <a:endParaRPr lang="en-US"/>
          </a:p>
        </p:txBody>
      </p:sp>
    </p:spTree>
    <p:extLst>
      <p:ext uri="{BB962C8B-B14F-4D97-AF65-F5344CB8AC3E}">
        <p14:creationId xmlns:p14="http://schemas.microsoft.com/office/powerpoint/2010/main" val="404868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0FA329-F949-4D03-8ABF-09188E0179AE}" type="slidenum">
              <a:rPr lang="en-US" smtClean="0"/>
              <a:t>6</a:t>
            </a:fld>
            <a:endParaRPr lang="en-US"/>
          </a:p>
        </p:txBody>
      </p:sp>
    </p:spTree>
    <p:extLst>
      <p:ext uri="{BB962C8B-B14F-4D97-AF65-F5344CB8AC3E}">
        <p14:creationId xmlns:p14="http://schemas.microsoft.com/office/powerpoint/2010/main" val="1477482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0FA329-F949-4D03-8ABF-09188E0179AE}" type="slidenum">
              <a:rPr lang="en-US" smtClean="0"/>
              <a:t>7</a:t>
            </a:fld>
            <a:endParaRPr lang="en-US"/>
          </a:p>
        </p:txBody>
      </p:sp>
    </p:spTree>
    <p:extLst>
      <p:ext uri="{BB962C8B-B14F-4D97-AF65-F5344CB8AC3E}">
        <p14:creationId xmlns:p14="http://schemas.microsoft.com/office/powerpoint/2010/main" val="4120545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0FA329-F949-4D03-8ABF-09188E0179AE}" type="slidenum">
              <a:rPr lang="en-US" smtClean="0"/>
              <a:t>8</a:t>
            </a:fld>
            <a:endParaRPr lang="en-US"/>
          </a:p>
        </p:txBody>
      </p:sp>
    </p:spTree>
    <p:extLst>
      <p:ext uri="{BB962C8B-B14F-4D97-AF65-F5344CB8AC3E}">
        <p14:creationId xmlns:p14="http://schemas.microsoft.com/office/powerpoint/2010/main" val="4081030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cox_ppt_tmplt-circles-main.png"/>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cox_ppt_tmplt-circles-section.png"/>
          <p:cNvPicPr>
            <a:picLocks noChangeAspect="1"/>
          </p:cNvPicPr>
          <p:nvPr userDrawn="1"/>
        </p:nvPicPr>
        <p:blipFill>
          <a:blip r:embed="rId2"/>
          <a:stretch>
            <a:fillRect/>
          </a:stretch>
        </p:blipFill>
        <p:spPr>
          <a:xfrm>
            <a:off x="0" y="-1"/>
            <a:ext cx="9144000" cy="514350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descr="cox_ppt_tmplt-circles-content.png"/>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6341" y="0"/>
            <a:ext cx="9131318" cy="5143500"/>
          </a:xfrm>
          <a:prstGeom prst="rect">
            <a:avLst/>
          </a:prstGeom>
        </p:spPr>
      </p:pic>
    </p:spTree>
    <p:extLst>
      <p:ext uri="{BB962C8B-B14F-4D97-AF65-F5344CB8AC3E}">
        <p14:creationId xmlns:p14="http://schemas.microsoft.com/office/powerpoint/2010/main" val="286418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
            <a:ext cx="9144000" cy="5143501"/>
          </a:xfrm>
          <a:prstGeom prst="rect">
            <a:avLst/>
          </a:prstGeom>
        </p:spPr>
      </p:pic>
      <p:sp>
        <p:nvSpPr>
          <p:cNvPr id="4" name="Rectangle 3"/>
          <p:cNvSpPr/>
          <p:nvPr userDrawn="1"/>
        </p:nvSpPr>
        <p:spPr>
          <a:xfrm>
            <a:off x="0" y="-1"/>
            <a:ext cx="9144000" cy="5143501"/>
          </a:xfrm>
          <a:prstGeom prst="rect">
            <a:avLst/>
          </a:prstGeom>
          <a:gradFill flip="none" rotWithShape="1">
            <a:gsLst>
              <a:gs pos="35000">
                <a:srgbClr val="55A4DB">
                  <a:alpha val="72000"/>
                </a:srgbClr>
              </a:gs>
              <a:gs pos="100000">
                <a:srgbClr val="0178BC"/>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4718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172" y="0"/>
            <a:ext cx="9155172" cy="5143501"/>
          </a:xfrm>
          <a:prstGeom prst="rect">
            <a:avLst/>
          </a:prstGeom>
        </p:spPr>
      </p:pic>
    </p:spTree>
    <p:extLst>
      <p:ext uri="{BB962C8B-B14F-4D97-AF65-F5344CB8AC3E}">
        <p14:creationId xmlns:p14="http://schemas.microsoft.com/office/powerpoint/2010/main" val="3669409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5143501"/>
          </a:xfrm>
          <a:prstGeom prst="rect">
            <a:avLst/>
          </a:prstGeom>
        </p:spPr>
      </p:pic>
      <p:sp>
        <p:nvSpPr>
          <p:cNvPr id="4" name="Rectangle 3"/>
          <p:cNvSpPr/>
          <p:nvPr userDrawn="1"/>
        </p:nvSpPr>
        <p:spPr>
          <a:xfrm>
            <a:off x="0" y="0"/>
            <a:ext cx="9143999" cy="5143499"/>
          </a:xfrm>
          <a:prstGeom prst="rect">
            <a:avLst/>
          </a:prstGeom>
          <a:gradFill flip="none" rotWithShape="1">
            <a:gsLst>
              <a:gs pos="45000">
                <a:srgbClr val="419AD7">
                  <a:alpha val="77647"/>
                </a:srgbClr>
              </a:gs>
              <a:gs pos="73000">
                <a:srgbClr val="01659D"/>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64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825"/>
            <a:ext cx="8229600" cy="501555"/>
          </a:xfrm>
        </p:spPr>
        <p:txBody>
          <a:bodyPr vert="horz" anchor="ctr">
            <a:normAutofit/>
          </a:bodyPr>
          <a:lstStyle>
            <a:lvl1pPr>
              <a:defRPr lang="en-US" dirty="0"/>
            </a:lvl1pPr>
          </a:lstStyle>
          <a:p>
            <a:pPr lvl="0"/>
            <a:r>
              <a:rPr kumimoji="0" lang="en-US" dirty="0"/>
              <a:t>Click to edit Master title style</a:t>
            </a:r>
          </a:p>
        </p:txBody>
      </p:sp>
      <p:sp>
        <p:nvSpPr>
          <p:cNvPr id="3" name="Content Placeholder 2"/>
          <p:cNvSpPr>
            <a:spLocks noGrp="1"/>
          </p:cNvSpPr>
          <p:nvPr>
            <p:ph idx="1"/>
          </p:nvPr>
        </p:nvSpPr>
        <p:spPr>
          <a:xfrm>
            <a:off x="457200" y="706272"/>
            <a:ext cx="8229600" cy="3756546"/>
          </a:xfrm>
        </p:spPr>
        <p:txBody>
          <a:bodyPr/>
          <a:lstStyle>
            <a:lvl1pPr marL="336042" indent="-288036">
              <a:buClr>
                <a:schemeClr val="accent5"/>
              </a:buClr>
              <a:buFont typeface="Arial" pitchFamily="34" charset="0"/>
              <a:buChar char="•"/>
              <a:defRPr>
                <a:solidFill>
                  <a:schemeClr val="tx1">
                    <a:lumMod val="65000"/>
                  </a:schemeClr>
                </a:solidFill>
              </a:defRPr>
            </a:lvl1pPr>
            <a:lvl2pPr marL="617220" indent="-214313">
              <a:buClr>
                <a:schemeClr val="accent5"/>
              </a:buClr>
              <a:buFont typeface="Arial" pitchFamily="34" charset="0"/>
              <a:buChar char="•"/>
              <a:defRPr>
                <a:solidFill>
                  <a:schemeClr val="tx1">
                    <a:lumMod val="65000"/>
                  </a:schemeClr>
                </a:solidFill>
              </a:defRPr>
            </a:lvl2pPr>
          </a:lstStyle>
          <a:p>
            <a:pPr lvl="0" eaLnBrk="1" latinLnBrk="0" hangingPunct="1"/>
            <a:r>
              <a:rPr lang="en-US" dirty="0"/>
              <a:t>Click to edit Master text styles</a:t>
            </a:r>
          </a:p>
          <a:p>
            <a:pPr lvl="1" eaLnBrk="1" latinLnBrk="0" hangingPunct="1"/>
            <a:r>
              <a:rPr lang="en-US" dirty="0"/>
              <a:t>Second level</a:t>
            </a:r>
          </a:p>
        </p:txBody>
      </p:sp>
    </p:spTree>
    <p:extLst>
      <p:ext uri="{BB962C8B-B14F-4D97-AF65-F5344CB8AC3E}">
        <p14:creationId xmlns:p14="http://schemas.microsoft.com/office/powerpoint/2010/main" val="1623732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309" name="image1.png" descr="blocks.png"/>
          <p:cNvPicPr>
            <a:picLocks noChangeAspect="1"/>
          </p:cNvPicPr>
          <p:nvPr/>
        </p:nvPicPr>
        <p:blipFill>
          <a:blip r:embed="rId2">
            <a:extLst/>
          </a:blip>
          <a:srcRect l="35831" t="24317" r="13188" b="13770"/>
          <a:stretch>
            <a:fillRect/>
          </a:stretch>
        </p:blipFill>
        <p:spPr>
          <a:xfrm>
            <a:off x="0" y="1"/>
            <a:ext cx="6350217" cy="5143501"/>
          </a:xfrm>
          <a:prstGeom prst="rect">
            <a:avLst/>
          </a:prstGeom>
          <a:ln w="12700">
            <a:miter lim="400000"/>
          </a:ln>
        </p:spPr>
      </p:pic>
      <p:sp>
        <p:nvSpPr>
          <p:cNvPr id="310" name="Shape 310"/>
          <p:cNvSpPr/>
          <p:nvPr/>
        </p:nvSpPr>
        <p:spPr>
          <a:xfrm>
            <a:off x="0" y="546182"/>
            <a:ext cx="9144000" cy="4090410"/>
          </a:xfrm>
          <a:prstGeom prst="rect">
            <a:avLst/>
          </a:prstGeom>
          <a:solidFill>
            <a:srgbClr val="FFFFFF"/>
          </a:solidFill>
          <a:ln>
            <a:solidFill>
              <a:srgbClr val="D6F2F4"/>
            </a:solidFill>
          </a:ln>
        </p:spPr>
        <p:txBody>
          <a:bodyPr lIns="34289" rIns="34289" anchor="ctr"/>
          <a:lstStyle/>
          <a:p>
            <a:pPr>
              <a:defRPr sz="1500">
                <a:solidFill>
                  <a:srgbClr val="FFFFFF"/>
                </a:solidFill>
                <a:latin typeface="+mj-lt"/>
                <a:ea typeface="+mj-ea"/>
                <a:cs typeface="+mj-cs"/>
                <a:sym typeface="Calibri"/>
              </a:defRPr>
            </a:pPr>
            <a:endParaRPr sz="1125"/>
          </a:p>
        </p:txBody>
      </p:sp>
      <p:sp>
        <p:nvSpPr>
          <p:cNvPr id="311" name="Shape 311"/>
          <p:cNvSpPr/>
          <p:nvPr/>
        </p:nvSpPr>
        <p:spPr>
          <a:xfrm>
            <a:off x="-12830" y="546181"/>
            <a:ext cx="9169660" cy="1"/>
          </a:xfrm>
          <a:prstGeom prst="line">
            <a:avLst/>
          </a:prstGeom>
          <a:ln>
            <a:solidFill>
              <a:srgbClr val="DF9781"/>
            </a:solidFill>
          </a:ln>
        </p:spPr>
        <p:txBody>
          <a:bodyPr lIns="34289" rIns="34289"/>
          <a:lstStyle/>
          <a:p>
            <a:pPr algn="l">
              <a:defRPr sz="1800">
                <a:solidFill>
                  <a:srgbClr val="0054B9"/>
                </a:solidFill>
                <a:latin typeface="+mj-lt"/>
                <a:ea typeface="+mj-ea"/>
                <a:cs typeface="+mj-cs"/>
                <a:sym typeface="Calibri"/>
              </a:defRPr>
            </a:pPr>
            <a:endParaRPr sz="1350"/>
          </a:p>
        </p:txBody>
      </p:sp>
      <p:pic>
        <p:nvPicPr>
          <p:cNvPr id="312" name="image1.png" descr="blocks.png"/>
          <p:cNvPicPr>
            <a:picLocks noChangeAspect="1"/>
          </p:cNvPicPr>
          <p:nvPr/>
        </p:nvPicPr>
        <p:blipFill>
          <a:blip r:embed="rId2">
            <a:extLst/>
          </a:blip>
          <a:srcRect l="35831" t="27912" r="21841" b="65987"/>
          <a:stretch>
            <a:fillRect/>
          </a:stretch>
        </p:blipFill>
        <p:spPr>
          <a:xfrm flipH="1">
            <a:off x="2950523" y="4636591"/>
            <a:ext cx="6193477" cy="506909"/>
          </a:xfrm>
          <a:prstGeom prst="rect">
            <a:avLst/>
          </a:prstGeom>
          <a:ln w="12700">
            <a:miter lim="400000"/>
          </a:ln>
        </p:spPr>
      </p:pic>
      <p:sp>
        <p:nvSpPr>
          <p:cNvPr id="313" name="Shape 313"/>
          <p:cNvSpPr/>
          <p:nvPr/>
        </p:nvSpPr>
        <p:spPr>
          <a:xfrm>
            <a:off x="0" y="4636591"/>
            <a:ext cx="9156830" cy="506909"/>
          </a:xfrm>
          <a:prstGeom prst="rect">
            <a:avLst/>
          </a:prstGeom>
          <a:gradFill>
            <a:gsLst>
              <a:gs pos="25000">
                <a:srgbClr val="1D77B9">
                  <a:alpha val="75000"/>
                </a:srgbClr>
              </a:gs>
              <a:gs pos="100000">
                <a:srgbClr val="66CCFF">
                  <a:alpha val="60000"/>
                </a:srgbClr>
              </a:gs>
            </a:gsLst>
            <a:path path="circle">
              <a:fillToRect l="62278" t="119636" r="37721" b="-19636"/>
            </a:path>
          </a:gradFill>
          <a:ln w="12700">
            <a:miter lim="400000"/>
          </a:ln>
        </p:spPr>
        <p:txBody>
          <a:bodyPr lIns="34289" rIns="34289" anchor="ctr"/>
          <a:lstStyle/>
          <a:p>
            <a:pPr>
              <a:defRPr sz="1500">
                <a:solidFill>
                  <a:srgbClr val="FFFFFF"/>
                </a:solidFill>
                <a:latin typeface="+mj-lt"/>
                <a:ea typeface="+mj-ea"/>
                <a:cs typeface="+mj-cs"/>
                <a:sym typeface="Calibri"/>
              </a:defRPr>
            </a:pPr>
            <a:endParaRPr sz="1125"/>
          </a:p>
        </p:txBody>
      </p:sp>
      <p:sp>
        <p:nvSpPr>
          <p:cNvPr id="314" name="Shape 314"/>
          <p:cNvSpPr/>
          <p:nvPr/>
        </p:nvSpPr>
        <p:spPr>
          <a:xfrm flipH="1" flipV="1">
            <a:off x="-1" y="4636591"/>
            <a:ext cx="9144001" cy="1"/>
          </a:xfrm>
          <a:prstGeom prst="line">
            <a:avLst/>
          </a:prstGeom>
          <a:ln>
            <a:solidFill>
              <a:srgbClr val="DF9781"/>
            </a:solidFill>
          </a:ln>
        </p:spPr>
        <p:txBody>
          <a:bodyPr lIns="34289" rIns="34289"/>
          <a:lstStyle/>
          <a:p>
            <a:pPr algn="l">
              <a:defRPr sz="1800">
                <a:solidFill>
                  <a:srgbClr val="0054B9"/>
                </a:solidFill>
                <a:latin typeface="+mj-lt"/>
                <a:ea typeface="+mj-ea"/>
                <a:cs typeface="+mj-cs"/>
                <a:sym typeface="Calibri"/>
              </a:defRPr>
            </a:pPr>
            <a:endParaRPr sz="1350"/>
          </a:p>
        </p:txBody>
      </p:sp>
      <p:pic>
        <p:nvPicPr>
          <p:cNvPr id="315" name="image2.png" descr="New_CEI_Logo_Banner.png"/>
          <p:cNvPicPr>
            <a:picLocks noChangeAspect="1"/>
          </p:cNvPicPr>
          <p:nvPr/>
        </p:nvPicPr>
        <p:blipFill>
          <a:blip r:embed="rId3">
            <a:extLst/>
          </a:blip>
          <a:stretch>
            <a:fillRect/>
          </a:stretch>
        </p:blipFill>
        <p:spPr>
          <a:xfrm>
            <a:off x="5990108" y="97668"/>
            <a:ext cx="2730228" cy="401827"/>
          </a:xfrm>
          <a:prstGeom prst="rect">
            <a:avLst/>
          </a:prstGeom>
          <a:ln w="12700">
            <a:miter lim="400000"/>
          </a:ln>
        </p:spPr>
      </p:pic>
      <p:sp>
        <p:nvSpPr>
          <p:cNvPr id="316" name="Shape 316"/>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97CD"/>
                </a:solidFill>
              </a:defRPr>
            </a:lvl1pPr>
            <a:lvl2pPr marL="0" indent="257175" algn="ctr">
              <a:buSzTx/>
              <a:buFontTx/>
              <a:buNone/>
              <a:defRPr>
                <a:solidFill>
                  <a:srgbClr val="8897CD"/>
                </a:solidFill>
              </a:defRPr>
            </a:lvl2pPr>
            <a:lvl3pPr marL="0" indent="514350" algn="ctr">
              <a:buSzTx/>
              <a:buFontTx/>
              <a:buNone/>
              <a:defRPr>
                <a:solidFill>
                  <a:srgbClr val="8897CD"/>
                </a:solidFill>
              </a:defRPr>
            </a:lvl3pPr>
            <a:lvl4pPr marL="0" indent="771525" algn="ctr">
              <a:buSzTx/>
              <a:buFontTx/>
              <a:buNone/>
              <a:defRPr>
                <a:solidFill>
                  <a:srgbClr val="8897CD"/>
                </a:solidFill>
              </a:defRPr>
            </a:lvl4pPr>
            <a:lvl5pPr marL="0" indent="1028700" algn="ctr">
              <a:buSzTx/>
              <a:buFontTx/>
              <a:buNone/>
              <a:defRPr>
                <a:solidFill>
                  <a:srgbClr val="8897CD"/>
                </a:solidFill>
              </a:defRPr>
            </a:lvl5pPr>
          </a:lstStyle>
          <a:p>
            <a:r>
              <a:t>Body Level One</a:t>
            </a:r>
          </a:p>
          <a:p>
            <a:pPr lvl="1"/>
            <a:r>
              <a:t>Body Level Two</a:t>
            </a:r>
          </a:p>
          <a:p>
            <a:pPr lvl="2"/>
            <a:r>
              <a:t>Body Level Three</a:t>
            </a:r>
          </a:p>
          <a:p>
            <a:pPr lvl="3"/>
            <a:r>
              <a:t>Body Level Four</a:t>
            </a:r>
          </a:p>
          <a:p>
            <a:pPr lvl="4"/>
            <a:r>
              <a:t>Body Level Five</a:t>
            </a:r>
          </a:p>
        </p:txBody>
      </p:sp>
      <p:sp>
        <p:nvSpPr>
          <p:cNvPr id="317" name="Shape 317"/>
          <p:cNvSpPr>
            <a:spLocks noGrp="1"/>
          </p:cNvSpPr>
          <p:nvPr>
            <p:ph type="sldNum" sz="quarter" idx="2"/>
          </p:nvPr>
        </p:nvSpPr>
        <p:spPr>
          <a:xfrm>
            <a:off x="6256193" y="4620523"/>
            <a:ext cx="297007" cy="293480"/>
          </a:xfrm>
          <a:prstGeom prst="rect">
            <a:avLst/>
          </a:prstGeom>
        </p:spPr>
        <p:txBody>
          <a:bodyPr lIns="65311" tIns="65311" rIns="65311" bIns="65311"/>
          <a:lstStyle>
            <a:lvl1pPr defTabSz="685800">
              <a:defRPr sz="1050">
                <a:solidFill>
                  <a:srgbClr val="FFFFFF"/>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4469133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rot="17765265">
            <a:off x="109217" y="-1637412"/>
            <a:ext cx="9002036" cy="8695843"/>
            <a:chOff x="6927850" y="2016125"/>
            <a:chExt cx="1400175" cy="1352550"/>
          </a:xfrm>
          <a:solidFill>
            <a:schemeClr val="bg1"/>
          </a:solidFill>
        </p:grpSpPr>
        <p:sp>
          <p:nvSpPr>
            <p:cNvPr id="51" name="Freeform 86"/>
            <p:cNvSpPr>
              <a:spLocks/>
            </p:cNvSpPr>
            <p:nvPr/>
          </p:nvSpPr>
          <p:spPr bwMode="auto">
            <a:xfrm>
              <a:off x="7035800" y="2016125"/>
              <a:ext cx="614362" cy="387350"/>
            </a:xfrm>
            <a:custGeom>
              <a:avLst/>
              <a:gdLst>
                <a:gd name="T0" fmla="*/ 348 w 368"/>
                <a:gd name="T1" fmla="*/ 0 h 231"/>
                <a:gd name="T2" fmla="*/ 206 w 368"/>
                <a:gd name="T3" fmla="*/ 26 h 231"/>
                <a:gd name="T4" fmla="*/ 0 w 368"/>
                <a:gd name="T5" fmla="*/ 198 h 231"/>
                <a:gd name="T6" fmla="*/ 56 w 368"/>
                <a:gd name="T7" fmla="*/ 231 h 231"/>
                <a:gd name="T8" fmla="*/ 228 w 368"/>
                <a:gd name="T9" fmla="*/ 86 h 231"/>
                <a:gd name="T10" fmla="*/ 348 w 368"/>
                <a:gd name="T11" fmla="*/ 64 h 231"/>
                <a:gd name="T12" fmla="*/ 365 w 368"/>
                <a:gd name="T13" fmla="*/ 65 h 231"/>
                <a:gd name="T14" fmla="*/ 368 w 368"/>
                <a:gd name="T15" fmla="*/ 0 h 231"/>
                <a:gd name="T16" fmla="*/ 348 w 368"/>
                <a:gd name="T17"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231">
                  <a:moveTo>
                    <a:pt x="348" y="0"/>
                  </a:moveTo>
                  <a:cubicBezTo>
                    <a:pt x="301" y="0"/>
                    <a:pt x="253" y="8"/>
                    <a:pt x="206" y="26"/>
                  </a:cubicBezTo>
                  <a:cubicBezTo>
                    <a:pt x="116" y="59"/>
                    <a:pt x="46" y="121"/>
                    <a:pt x="0" y="198"/>
                  </a:cubicBezTo>
                  <a:cubicBezTo>
                    <a:pt x="19" y="209"/>
                    <a:pt x="37" y="220"/>
                    <a:pt x="56" y="231"/>
                  </a:cubicBezTo>
                  <a:cubicBezTo>
                    <a:pt x="94" y="166"/>
                    <a:pt x="153" y="114"/>
                    <a:pt x="228" y="86"/>
                  </a:cubicBezTo>
                  <a:cubicBezTo>
                    <a:pt x="268" y="71"/>
                    <a:pt x="308" y="64"/>
                    <a:pt x="348" y="64"/>
                  </a:cubicBezTo>
                  <a:cubicBezTo>
                    <a:pt x="354" y="64"/>
                    <a:pt x="359" y="64"/>
                    <a:pt x="365" y="65"/>
                  </a:cubicBezTo>
                  <a:cubicBezTo>
                    <a:pt x="368" y="0"/>
                    <a:pt x="368" y="0"/>
                    <a:pt x="368" y="0"/>
                  </a:cubicBezTo>
                  <a:cubicBezTo>
                    <a:pt x="362" y="0"/>
                    <a:pt x="355" y="0"/>
                    <a:pt x="348" y="0"/>
                  </a:cubicBezTo>
                </a:path>
              </a:pathLst>
            </a:custGeom>
            <a:solidFill>
              <a:schemeClr val="bg1">
                <a:alpha val="13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7"/>
            <p:cNvSpPr>
              <a:spLocks/>
            </p:cNvSpPr>
            <p:nvPr/>
          </p:nvSpPr>
          <p:spPr bwMode="auto">
            <a:xfrm>
              <a:off x="8031163" y="2228850"/>
              <a:ext cx="296862" cy="822325"/>
            </a:xfrm>
            <a:custGeom>
              <a:avLst/>
              <a:gdLst>
                <a:gd name="T0" fmla="*/ 47 w 177"/>
                <a:gd name="T1" fmla="*/ 0 h 492"/>
                <a:gd name="T2" fmla="*/ 0 w 177"/>
                <a:gd name="T3" fmla="*/ 44 h 492"/>
                <a:gd name="T4" fmla="*/ 70 w 177"/>
                <a:gd name="T5" fmla="*/ 157 h 492"/>
                <a:gd name="T6" fmla="*/ 40 w 177"/>
                <a:gd name="T7" fmla="*/ 458 h 492"/>
                <a:gd name="T8" fmla="*/ 94 w 177"/>
                <a:gd name="T9" fmla="*/ 492 h 492"/>
                <a:gd name="T10" fmla="*/ 130 w 177"/>
                <a:gd name="T11" fmla="*/ 135 h 492"/>
                <a:gd name="T12" fmla="*/ 47 w 177"/>
                <a:gd name="T13" fmla="*/ 0 h 492"/>
              </a:gdLst>
              <a:ahLst/>
              <a:cxnLst>
                <a:cxn ang="0">
                  <a:pos x="T0" y="T1"/>
                </a:cxn>
                <a:cxn ang="0">
                  <a:pos x="T2" y="T3"/>
                </a:cxn>
                <a:cxn ang="0">
                  <a:pos x="T4" y="T5"/>
                </a:cxn>
                <a:cxn ang="0">
                  <a:pos x="T6" y="T7"/>
                </a:cxn>
                <a:cxn ang="0">
                  <a:pos x="T8" y="T9"/>
                </a:cxn>
                <a:cxn ang="0">
                  <a:pos x="T10" y="T11"/>
                </a:cxn>
                <a:cxn ang="0">
                  <a:pos x="T12" y="T13"/>
                </a:cxn>
              </a:cxnLst>
              <a:rect l="0" t="0" r="r" b="b"/>
              <a:pathLst>
                <a:path w="177" h="492">
                  <a:moveTo>
                    <a:pt x="47" y="0"/>
                  </a:moveTo>
                  <a:cubicBezTo>
                    <a:pt x="0" y="44"/>
                    <a:pt x="0" y="44"/>
                    <a:pt x="0" y="44"/>
                  </a:cubicBezTo>
                  <a:cubicBezTo>
                    <a:pt x="30" y="76"/>
                    <a:pt x="54" y="114"/>
                    <a:pt x="70" y="157"/>
                  </a:cubicBezTo>
                  <a:cubicBezTo>
                    <a:pt x="109" y="261"/>
                    <a:pt x="94" y="371"/>
                    <a:pt x="40" y="458"/>
                  </a:cubicBezTo>
                  <a:cubicBezTo>
                    <a:pt x="94" y="492"/>
                    <a:pt x="94" y="492"/>
                    <a:pt x="94" y="492"/>
                  </a:cubicBezTo>
                  <a:cubicBezTo>
                    <a:pt x="159" y="389"/>
                    <a:pt x="177" y="258"/>
                    <a:pt x="130" y="135"/>
                  </a:cubicBezTo>
                  <a:cubicBezTo>
                    <a:pt x="111" y="83"/>
                    <a:pt x="82" y="38"/>
                    <a:pt x="47" y="0"/>
                  </a:cubicBezTo>
                </a:path>
              </a:pathLst>
            </a:custGeom>
            <a:solidFill>
              <a:schemeClr val="bg1">
                <a:alpha val="18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8"/>
            <p:cNvSpPr>
              <a:spLocks/>
            </p:cNvSpPr>
            <p:nvPr/>
          </p:nvSpPr>
          <p:spPr bwMode="auto">
            <a:xfrm>
              <a:off x="7448550" y="3073400"/>
              <a:ext cx="669925" cy="295275"/>
            </a:xfrm>
            <a:custGeom>
              <a:avLst/>
              <a:gdLst>
                <a:gd name="T0" fmla="*/ 353 w 401"/>
                <a:gd name="T1" fmla="*/ 0 h 176"/>
                <a:gd name="T2" fmla="*/ 221 w 401"/>
                <a:gd name="T3" fmla="*/ 90 h 176"/>
                <a:gd name="T4" fmla="*/ 101 w 401"/>
                <a:gd name="T5" fmla="*/ 112 h 176"/>
                <a:gd name="T6" fmla="*/ 16 w 401"/>
                <a:gd name="T7" fmla="*/ 101 h 176"/>
                <a:gd name="T8" fmla="*/ 0 w 401"/>
                <a:gd name="T9" fmla="*/ 163 h 176"/>
                <a:gd name="T10" fmla="*/ 101 w 401"/>
                <a:gd name="T11" fmla="*/ 176 h 176"/>
                <a:gd name="T12" fmla="*/ 243 w 401"/>
                <a:gd name="T13" fmla="*/ 150 h 176"/>
                <a:gd name="T14" fmla="*/ 401 w 401"/>
                <a:gd name="T15" fmla="*/ 43 h 176"/>
                <a:gd name="T16" fmla="*/ 353 w 401"/>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176">
                  <a:moveTo>
                    <a:pt x="353" y="0"/>
                  </a:moveTo>
                  <a:cubicBezTo>
                    <a:pt x="318" y="39"/>
                    <a:pt x="273" y="70"/>
                    <a:pt x="221" y="90"/>
                  </a:cubicBezTo>
                  <a:cubicBezTo>
                    <a:pt x="181" y="105"/>
                    <a:pt x="141" y="112"/>
                    <a:pt x="101" y="112"/>
                  </a:cubicBezTo>
                  <a:cubicBezTo>
                    <a:pt x="72" y="112"/>
                    <a:pt x="44" y="108"/>
                    <a:pt x="16" y="101"/>
                  </a:cubicBezTo>
                  <a:cubicBezTo>
                    <a:pt x="0" y="163"/>
                    <a:pt x="0" y="163"/>
                    <a:pt x="0" y="163"/>
                  </a:cubicBezTo>
                  <a:cubicBezTo>
                    <a:pt x="33" y="172"/>
                    <a:pt x="67" y="176"/>
                    <a:pt x="101" y="176"/>
                  </a:cubicBezTo>
                  <a:cubicBezTo>
                    <a:pt x="148" y="176"/>
                    <a:pt x="196" y="168"/>
                    <a:pt x="243" y="150"/>
                  </a:cubicBezTo>
                  <a:cubicBezTo>
                    <a:pt x="306" y="127"/>
                    <a:pt x="359" y="89"/>
                    <a:pt x="401" y="43"/>
                  </a:cubicBezTo>
                  <a:cubicBezTo>
                    <a:pt x="353" y="0"/>
                    <a:pt x="353" y="0"/>
                    <a:pt x="353" y="0"/>
                  </a:cubicBezTo>
                </a:path>
              </a:pathLst>
            </a:custGeom>
            <a:solidFill>
              <a:schemeClr val="bg1">
                <a:alpha val="22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89"/>
            <p:cNvSpPr>
              <a:spLocks/>
            </p:cNvSpPr>
            <p:nvPr/>
          </p:nvSpPr>
          <p:spPr bwMode="auto">
            <a:xfrm>
              <a:off x="6927850" y="2522538"/>
              <a:ext cx="342900" cy="704850"/>
            </a:xfrm>
            <a:custGeom>
              <a:avLst/>
              <a:gdLst>
                <a:gd name="T0" fmla="*/ 21 w 205"/>
                <a:gd name="T1" fmla="*/ 0 h 422"/>
                <a:gd name="T2" fmla="*/ 34 w 205"/>
                <a:gd name="T3" fmla="*/ 244 h 422"/>
                <a:gd name="T4" fmla="*/ 165 w 205"/>
                <a:gd name="T5" fmla="*/ 422 h 422"/>
                <a:gd name="T6" fmla="*/ 205 w 205"/>
                <a:gd name="T7" fmla="*/ 371 h 422"/>
                <a:gd name="T8" fmla="*/ 94 w 205"/>
                <a:gd name="T9" fmla="*/ 222 h 422"/>
                <a:gd name="T10" fmla="*/ 83 w 205"/>
                <a:gd name="T11" fmla="*/ 16 h 422"/>
                <a:gd name="T12" fmla="*/ 21 w 205"/>
                <a:gd name="T13" fmla="*/ 0 h 422"/>
              </a:gdLst>
              <a:ahLst/>
              <a:cxnLst>
                <a:cxn ang="0">
                  <a:pos x="T0" y="T1"/>
                </a:cxn>
                <a:cxn ang="0">
                  <a:pos x="T2" y="T3"/>
                </a:cxn>
                <a:cxn ang="0">
                  <a:pos x="T4" y="T5"/>
                </a:cxn>
                <a:cxn ang="0">
                  <a:pos x="T6" y="T7"/>
                </a:cxn>
                <a:cxn ang="0">
                  <a:pos x="T8" y="T9"/>
                </a:cxn>
                <a:cxn ang="0">
                  <a:pos x="T10" y="T11"/>
                </a:cxn>
                <a:cxn ang="0">
                  <a:pos x="T12" y="T13"/>
                </a:cxn>
              </a:cxnLst>
              <a:rect l="0" t="0" r="r" b="b"/>
              <a:pathLst>
                <a:path w="205" h="422">
                  <a:moveTo>
                    <a:pt x="21" y="0"/>
                  </a:moveTo>
                  <a:cubicBezTo>
                    <a:pt x="0" y="78"/>
                    <a:pt x="3" y="163"/>
                    <a:pt x="34" y="244"/>
                  </a:cubicBezTo>
                  <a:cubicBezTo>
                    <a:pt x="61" y="317"/>
                    <a:pt x="108" y="378"/>
                    <a:pt x="165" y="422"/>
                  </a:cubicBezTo>
                  <a:cubicBezTo>
                    <a:pt x="205" y="371"/>
                    <a:pt x="205" y="371"/>
                    <a:pt x="205" y="371"/>
                  </a:cubicBezTo>
                  <a:cubicBezTo>
                    <a:pt x="156" y="334"/>
                    <a:pt x="117" y="283"/>
                    <a:pt x="94" y="222"/>
                  </a:cubicBezTo>
                  <a:cubicBezTo>
                    <a:pt x="68" y="153"/>
                    <a:pt x="66" y="82"/>
                    <a:pt x="83" y="16"/>
                  </a:cubicBezTo>
                  <a:cubicBezTo>
                    <a:pt x="21" y="0"/>
                    <a:pt x="21" y="0"/>
                    <a:pt x="21" y="0"/>
                  </a:cubicBezTo>
                </a:path>
              </a:pathLst>
            </a:custGeom>
            <a:solidFill>
              <a:schemeClr val="bg1">
                <a:alpha val="12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54"/>
          <p:cNvGrpSpPr/>
          <p:nvPr/>
        </p:nvGrpSpPr>
        <p:grpSpPr>
          <a:xfrm rot="10462117">
            <a:off x="1142384" y="-689305"/>
            <a:ext cx="6909730" cy="6797455"/>
            <a:chOff x="7077869" y="2163763"/>
            <a:chExt cx="1074738" cy="1057275"/>
          </a:xfrm>
          <a:solidFill>
            <a:schemeClr val="bg1"/>
          </a:solidFill>
        </p:grpSpPr>
        <p:sp>
          <p:nvSpPr>
            <p:cNvPr id="56" name="Freeform 55"/>
            <p:cNvSpPr>
              <a:spLocks/>
            </p:cNvSpPr>
            <p:nvPr/>
          </p:nvSpPr>
          <p:spPr bwMode="auto">
            <a:xfrm>
              <a:off x="7909719" y="2562225"/>
              <a:ext cx="242888" cy="523875"/>
            </a:xfrm>
            <a:custGeom>
              <a:avLst/>
              <a:gdLst>
                <a:gd name="T0" fmla="*/ 129 w 146"/>
                <a:gd name="T1" fmla="*/ 0 h 313"/>
                <a:gd name="T2" fmla="*/ 80 w 146"/>
                <a:gd name="T3" fmla="*/ 13 h 313"/>
                <a:gd name="T4" fmla="*/ 64 w 146"/>
                <a:gd name="T5" fmla="*/ 188 h 313"/>
                <a:gd name="T6" fmla="*/ 0 w 146"/>
                <a:gd name="T7" fmla="*/ 276 h 313"/>
                <a:gd name="T8" fmla="*/ 34 w 146"/>
                <a:gd name="T9" fmla="*/ 313 h 313"/>
                <a:gd name="T10" fmla="*/ 110 w 146"/>
                <a:gd name="T11" fmla="*/ 209 h 313"/>
                <a:gd name="T12" fmla="*/ 129 w 146"/>
                <a:gd name="T13" fmla="*/ 0 h 313"/>
              </a:gdLst>
              <a:ahLst/>
              <a:cxnLst>
                <a:cxn ang="0">
                  <a:pos x="T0" y="T1"/>
                </a:cxn>
                <a:cxn ang="0">
                  <a:pos x="T2" y="T3"/>
                </a:cxn>
                <a:cxn ang="0">
                  <a:pos x="T4" y="T5"/>
                </a:cxn>
                <a:cxn ang="0">
                  <a:pos x="T6" y="T7"/>
                </a:cxn>
                <a:cxn ang="0">
                  <a:pos x="T8" y="T9"/>
                </a:cxn>
                <a:cxn ang="0">
                  <a:pos x="T10" y="T11"/>
                </a:cxn>
                <a:cxn ang="0">
                  <a:pos x="T12" y="T13"/>
                </a:cxn>
              </a:cxnLst>
              <a:rect l="0" t="0" r="r" b="b"/>
              <a:pathLst>
                <a:path w="146" h="313">
                  <a:moveTo>
                    <a:pt x="129" y="0"/>
                  </a:moveTo>
                  <a:cubicBezTo>
                    <a:pt x="112" y="4"/>
                    <a:pt x="96" y="8"/>
                    <a:pt x="80" y="13"/>
                  </a:cubicBezTo>
                  <a:cubicBezTo>
                    <a:pt x="94" y="69"/>
                    <a:pt x="90" y="131"/>
                    <a:pt x="64" y="188"/>
                  </a:cubicBezTo>
                  <a:cubicBezTo>
                    <a:pt x="49" y="223"/>
                    <a:pt x="27" y="252"/>
                    <a:pt x="0" y="276"/>
                  </a:cubicBezTo>
                  <a:cubicBezTo>
                    <a:pt x="34" y="313"/>
                    <a:pt x="34" y="313"/>
                    <a:pt x="34" y="313"/>
                  </a:cubicBezTo>
                  <a:cubicBezTo>
                    <a:pt x="65" y="285"/>
                    <a:pt x="91" y="250"/>
                    <a:pt x="110" y="209"/>
                  </a:cubicBezTo>
                  <a:cubicBezTo>
                    <a:pt x="141" y="141"/>
                    <a:pt x="146" y="68"/>
                    <a:pt x="129" y="0"/>
                  </a:cubicBezTo>
                </a:path>
              </a:pathLst>
            </a:custGeom>
            <a:solidFill>
              <a:schemeClr val="bg1">
                <a:alpha val="1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7095331" y="2790825"/>
              <a:ext cx="501650" cy="430213"/>
            </a:xfrm>
            <a:custGeom>
              <a:avLst/>
              <a:gdLst>
                <a:gd name="T0" fmla="*/ 50 w 300"/>
                <a:gd name="T1" fmla="*/ 0 h 257"/>
                <a:gd name="T2" fmla="*/ 0 w 300"/>
                <a:gd name="T3" fmla="*/ 11 h 257"/>
                <a:gd name="T4" fmla="*/ 178 w 300"/>
                <a:gd name="T5" fmla="*/ 229 h 257"/>
                <a:gd name="T6" fmla="*/ 299 w 300"/>
                <a:gd name="T7" fmla="*/ 257 h 257"/>
                <a:gd name="T8" fmla="*/ 300 w 300"/>
                <a:gd name="T9" fmla="*/ 207 h 257"/>
                <a:gd name="T10" fmla="*/ 199 w 300"/>
                <a:gd name="T11" fmla="*/ 183 h 257"/>
                <a:gd name="T12" fmla="*/ 50 w 300"/>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300" h="257">
                  <a:moveTo>
                    <a:pt x="50" y="0"/>
                  </a:moveTo>
                  <a:cubicBezTo>
                    <a:pt x="0" y="11"/>
                    <a:pt x="0" y="11"/>
                    <a:pt x="0" y="11"/>
                  </a:cubicBezTo>
                  <a:cubicBezTo>
                    <a:pt x="22" y="104"/>
                    <a:pt x="84" y="186"/>
                    <a:pt x="178" y="229"/>
                  </a:cubicBezTo>
                  <a:cubicBezTo>
                    <a:pt x="217" y="247"/>
                    <a:pt x="258" y="256"/>
                    <a:pt x="299" y="257"/>
                  </a:cubicBezTo>
                  <a:cubicBezTo>
                    <a:pt x="300" y="207"/>
                    <a:pt x="300" y="207"/>
                    <a:pt x="300" y="207"/>
                  </a:cubicBezTo>
                  <a:cubicBezTo>
                    <a:pt x="266" y="206"/>
                    <a:pt x="232" y="198"/>
                    <a:pt x="199" y="183"/>
                  </a:cubicBezTo>
                  <a:cubicBezTo>
                    <a:pt x="120" y="147"/>
                    <a:pt x="67" y="78"/>
                    <a:pt x="50" y="0"/>
                  </a:cubicBezTo>
                </a:path>
              </a:pathLst>
            </a:custGeom>
            <a:solidFill>
              <a:schemeClr val="bg1">
                <a:alpha val="1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7077869" y="2235200"/>
              <a:ext cx="307975" cy="484188"/>
            </a:xfrm>
            <a:custGeom>
              <a:avLst/>
              <a:gdLst>
                <a:gd name="T0" fmla="*/ 159 w 184"/>
                <a:gd name="T1" fmla="*/ 0 h 289"/>
                <a:gd name="T2" fmla="*/ 31 w 184"/>
                <a:gd name="T3" fmla="*/ 142 h 289"/>
                <a:gd name="T4" fmla="*/ 3 w 184"/>
                <a:gd name="T5" fmla="*/ 289 h 289"/>
                <a:gd name="T6" fmla="*/ 53 w 184"/>
                <a:gd name="T7" fmla="*/ 286 h 289"/>
                <a:gd name="T8" fmla="*/ 77 w 184"/>
                <a:gd name="T9" fmla="*/ 163 h 289"/>
                <a:gd name="T10" fmla="*/ 184 w 184"/>
                <a:gd name="T11" fmla="*/ 44 h 289"/>
                <a:gd name="T12" fmla="*/ 159 w 184"/>
                <a:gd name="T13" fmla="*/ 0 h 289"/>
              </a:gdLst>
              <a:ahLst/>
              <a:cxnLst>
                <a:cxn ang="0">
                  <a:pos x="T0" y="T1"/>
                </a:cxn>
                <a:cxn ang="0">
                  <a:pos x="T2" y="T3"/>
                </a:cxn>
                <a:cxn ang="0">
                  <a:pos x="T4" y="T5"/>
                </a:cxn>
                <a:cxn ang="0">
                  <a:pos x="T6" y="T7"/>
                </a:cxn>
                <a:cxn ang="0">
                  <a:pos x="T8" y="T9"/>
                </a:cxn>
                <a:cxn ang="0">
                  <a:pos x="T10" y="T11"/>
                </a:cxn>
                <a:cxn ang="0">
                  <a:pos x="T12" y="T13"/>
                </a:cxn>
              </a:cxnLst>
              <a:rect l="0" t="0" r="r" b="b"/>
              <a:pathLst>
                <a:path w="184" h="289">
                  <a:moveTo>
                    <a:pt x="159" y="0"/>
                  </a:moveTo>
                  <a:cubicBezTo>
                    <a:pt x="104" y="32"/>
                    <a:pt x="59" y="80"/>
                    <a:pt x="31" y="142"/>
                  </a:cubicBezTo>
                  <a:cubicBezTo>
                    <a:pt x="9" y="190"/>
                    <a:pt x="0" y="240"/>
                    <a:pt x="3" y="289"/>
                  </a:cubicBezTo>
                  <a:cubicBezTo>
                    <a:pt x="53" y="286"/>
                    <a:pt x="53" y="286"/>
                    <a:pt x="53" y="286"/>
                  </a:cubicBezTo>
                  <a:cubicBezTo>
                    <a:pt x="51" y="245"/>
                    <a:pt x="59" y="203"/>
                    <a:pt x="77" y="163"/>
                  </a:cubicBezTo>
                  <a:cubicBezTo>
                    <a:pt x="100" y="111"/>
                    <a:pt x="139" y="70"/>
                    <a:pt x="184" y="44"/>
                  </a:cubicBezTo>
                  <a:cubicBezTo>
                    <a:pt x="159" y="0"/>
                    <a:pt x="159" y="0"/>
                    <a:pt x="159" y="0"/>
                  </a:cubicBezTo>
                </a:path>
              </a:pathLst>
            </a:custGeom>
            <a:solidFill>
              <a:schemeClr val="bg1">
                <a:alpha val="4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7544594" y="2163763"/>
              <a:ext cx="523875" cy="304800"/>
            </a:xfrm>
            <a:custGeom>
              <a:avLst/>
              <a:gdLst>
                <a:gd name="T0" fmla="*/ 40 w 313"/>
                <a:gd name="T1" fmla="*/ 0 h 182"/>
                <a:gd name="T2" fmla="*/ 0 w 313"/>
                <a:gd name="T3" fmla="*/ 2 h 182"/>
                <a:gd name="T4" fmla="*/ 6 w 313"/>
                <a:gd name="T5" fmla="*/ 52 h 182"/>
                <a:gd name="T6" fmla="*/ 40 w 313"/>
                <a:gd name="T7" fmla="*/ 50 h 182"/>
                <a:gd name="T8" fmla="*/ 150 w 313"/>
                <a:gd name="T9" fmla="*/ 74 h 182"/>
                <a:gd name="T10" fmla="*/ 270 w 313"/>
                <a:gd name="T11" fmla="*/ 182 h 182"/>
                <a:gd name="T12" fmla="*/ 313 w 313"/>
                <a:gd name="T13" fmla="*/ 157 h 182"/>
                <a:gd name="T14" fmla="*/ 171 w 313"/>
                <a:gd name="T15" fmla="*/ 28 h 182"/>
                <a:gd name="T16" fmla="*/ 40 w 313"/>
                <a:gd name="T1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182">
                  <a:moveTo>
                    <a:pt x="40" y="0"/>
                  </a:moveTo>
                  <a:cubicBezTo>
                    <a:pt x="27" y="0"/>
                    <a:pt x="13" y="0"/>
                    <a:pt x="0" y="2"/>
                  </a:cubicBezTo>
                  <a:cubicBezTo>
                    <a:pt x="6" y="52"/>
                    <a:pt x="6" y="52"/>
                    <a:pt x="6" y="52"/>
                  </a:cubicBezTo>
                  <a:cubicBezTo>
                    <a:pt x="17" y="51"/>
                    <a:pt x="29" y="50"/>
                    <a:pt x="40" y="50"/>
                  </a:cubicBezTo>
                  <a:cubicBezTo>
                    <a:pt x="77" y="50"/>
                    <a:pt x="115" y="58"/>
                    <a:pt x="150" y="74"/>
                  </a:cubicBezTo>
                  <a:cubicBezTo>
                    <a:pt x="202" y="98"/>
                    <a:pt x="243" y="136"/>
                    <a:pt x="270" y="182"/>
                  </a:cubicBezTo>
                  <a:cubicBezTo>
                    <a:pt x="313" y="157"/>
                    <a:pt x="313" y="157"/>
                    <a:pt x="313" y="157"/>
                  </a:cubicBezTo>
                  <a:cubicBezTo>
                    <a:pt x="282" y="102"/>
                    <a:pt x="233" y="56"/>
                    <a:pt x="171" y="28"/>
                  </a:cubicBezTo>
                  <a:cubicBezTo>
                    <a:pt x="129" y="9"/>
                    <a:pt x="84" y="0"/>
                    <a:pt x="40" y="0"/>
                  </a:cubicBezTo>
                </a:path>
              </a:pathLst>
            </a:custGeom>
            <a:solidFill>
              <a:schemeClr val="bg1">
                <a:alpha val="33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5" name="Group 64"/>
          <p:cNvGrpSpPr/>
          <p:nvPr/>
        </p:nvGrpSpPr>
        <p:grpSpPr>
          <a:xfrm rot="11280500">
            <a:off x="-1265934" y="-2888437"/>
            <a:ext cx="11471983" cy="11237238"/>
            <a:chOff x="8685213" y="1692275"/>
            <a:chExt cx="1784350" cy="1747838"/>
          </a:xfrm>
          <a:solidFill>
            <a:schemeClr val="bg1">
              <a:alpha val="6000"/>
            </a:schemeClr>
          </a:solidFill>
        </p:grpSpPr>
        <p:sp>
          <p:nvSpPr>
            <p:cNvPr id="66" name="Freeform 218"/>
            <p:cNvSpPr>
              <a:spLocks/>
            </p:cNvSpPr>
            <p:nvPr/>
          </p:nvSpPr>
          <p:spPr bwMode="auto">
            <a:xfrm>
              <a:off x="9464676" y="2998788"/>
              <a:ext cx="820738" cy="441325"/>
            </a:xfrm>
            <a:custGeom>
              <a:avLst/>
              <a:gdLst>
                <a:gd name="T0" fmla="*/ 424 w 491"/>
                <a:gd name="T1" fmla="*/ 0 h 264"/>
                <a:gd name="T2" fmla="*/ 188 w 491"/>
                <a:gd name="T3" fmla="*/ 163 h 264"/>
                <a:gd name="T4" fmla="*/ 12 w 491"/>
                <a:gd name="T5" fmla="*/ 173 h 264"/>
                <a:gd name="T6" fmla="*/ 0 w 491"/>
                <a:gd name="T7" fmla="*/ 254 h 264"/>
                <a:gd name="T8" fmla="*/ 209 w 491"/>
                <a:gd name="T9" fmla="*/ 242 h 264"/>
                <a:gd name="T10" fmla="*/ 491 w 491"/>
                <a:gd name="T11" fmla="*/ 48 h 264"/>
                <a:gd name="T12" fmla="*/ 424 w 491"/>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491" h="264">
                  <a:moveTo>
                    <a:pt x="424" y="0"/>
                  </a:moveTo>
                  <a:cubicBezTo>
                    <a:pt x="368" y="77"/>
                    <a:pt x="287" y="136"/>
                    <a:pt x="188" y="163"/>
                  </a:cubicBezTo>
                  <a:cubicBezTo>
                    <a:pt x="129" y="179"/>
                    <a:pt x="69" y="182"/>
                    <a:pt x="12" y="173"/>
                  </a:cubicBezTo>
                  <a:cubicBezTo>
                    <a:pt x="0" y="254"/>
                    <a:pt x="0" y="254"/>
                    <a:pt x="0" y="254"/>
                  </a:cubicBezTo>
                  <a:cubicBezTo>
                    <a:pt x="68" y="264"/>
                    <a:pt x="139" y="261"/>
                    <a:pt x="209" y="242"/>
                  </a:cubicBezTo>
                  <a:cubicBezTo>
                    <a:pt x="327" y="210"/>
                    <a:pt x="424" y="140"/>
                    <a:pt x="491" y="48"/>
                  </a:cubicBezTo>
                  <a:cubicBezTo>
                    <a:pt x="469" y="32"/>
                    <a:pt x="446" y="16"/>
                    <a:pt x="42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19"/>
            <p:cNvSpPr>
              <a:spLocks/>
            </p:cNvSpPr>
            <p:nvPr/>
          </p:nvSpPr>
          <p:spPr bwMode="auto">
            <a:xfrm>
              <a:off x="8685213" y="2046288"/>
              <a:ext cx="333375" cy="1052513"/>
            </a:xfrm>
            <a:custGeom>
              <a:avLst/>
              <a:gdLst>
                <a:gd name="T0" fmla="*/ 133 w 199"/>
                <a:gd name="T1" fmla="*/ 0 h 629"/>
                <a:gd name="T2" fmla="*/ 44 w 199"/>
                <a:gd name="T3" fmla="*/ 449 h 629"/>
                <a:gd name="T4" fmla="*/ 134 w 199"/>
                <a:gd name="T5" fmla="*/ 629 h 629"/>
                <a:gd name="T6" fmla="*/ 199 w 199"/>
                <a:gd name="T7" fmla="*/ 579 h 629"/>
                <a:gd name="T8" fmla="*/ 123 w 199"/>
                <a:gd name="T9" fmla="*/ 427 h 629"/>
                <a:gd name="T10" fmla="*/ 198 w 199"/>
                <a:gd name="T11" fmla="*/ 50 h 629"/>
                <a:gd name="T12" fmla="*/ 133 w 199"/>
                <a:gd name="T13" fmla="*/ 0 h 629"/>
              </a:gdLst>
              <a:ahLst/>
              <a:cxnLst>
                <a:cxn ang="0">
                  <a:pos x="T0" y="T1"/>
                </a:cxn>
                <a:cxn ang="0">
                  <a:pos x="T2" y="T3"/>
                </a:cxn>
                <a:cxn ang="0">
                  <a:pos x="T4" y="T5"/>
                </a:cxn>
                <a:cxn ang="0">
                  <a:pos x="T6" y="T7"/>
                </a:cxn>
                <a:cxn ang="0">
                  <a:pos x="T8" y="T9"/>
                </a:cxn>
                <a:cxn ang="0">
                  <a:pos x="T10" y="T11"/>
                </a:cxn>
                <a:cxn ang="0">
                  <a:pos x="T12" y="T13"/>
                </a:cxn>
              </a:cxnLst>
              <a:rect l="0" t="0" r="r" b="b"/>
              <a:pathLst>
                <a:path w="199" h="629">
                  <a:moveTo>
                    <a:pt x="133" y="0"/>
                  </a:moveTo>
                  <a:cubicBezTo>
                    <a:pt x="38" y="123"/>
                    <a:pt x="0" y="287"/>
                    <a:pt x="44" y="449"/>
                  </a:cubicBezTo>
                  <a:cubicBezTo>
                    <a:pt x="62" y="516"/>
                    <a:pt x="93" y="577"/>
                    <a:pt x="134" y="629"/>
                  </a:cubicBezTo>
                  <a:cubicBezTo>
                    <a:pt x="199" y="579"/>
                    <a:pt x="199" y="579"/>
                    <a:pt x="199" y="579"/>
                  </a:cubicBezTo>
                  <a:cubicBezTo>
                    <a:pt x="165" y="535"/>
                    <a:pt x="138" y="484"/>
                    <a:pt x="123" y="427"/>
                  </a:cubicBezTo>
                  <a:cubicBezTo>
                    <a:pt x="86" y="291"/>
                    <a:pt x="118" y="153"/>
                    <a:pt x="198" y="50"/>
                  </a:cubicBezTo>
                  <a:cubicBezTo>
                    <a:pt x="133" y="0"/>
                    <a:pt x="133" y="0"/>
                    <a:pt x="133"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20"/>
            <p:cNvSpPr>
              <a:spLocks/>
            </p:cNvSpPr>
            <p:nvPr/>
          </p:nvSpPr>
          <p:spPr bwMode="auto">
            <a:xfrm>
              <a:off x="9007476" y="1692275"/>
              <a:ext cx="874713" cy="346075"/>
            </a:xfrm>
            <a:custGeom>
              <a:avLst/>
              <a:gdLst>
                <a:gd name="T0" fmla="*/ 495 w 523"/>
                <a:gd name="T1" fmla="*/ 119 h 207"/>
                <a:gd name="T2" fmla="*/ 523 w 523"/>
                <a:gd name="T3" fmla="*/ 42 h 207"/>
                <a:gd name="T4" fmla="*/ 213 w 523"/>
                <a:gd name="T5" fmla="*/ 29 h 207"/>
                <a:gd name="T6" fmla="*/ 0 w 523"/>
                <a:gd name="T7" fmla="*/ 146 h 207"/>
                <a:gd name="T8" fmla="*/ 55 w 523"/>
                <a:gd name="T9" fmla="*/ 207 h 207"/>
                <a:gd name="T10" fmla="*/ 235 w 523"/>
                <a:gd name="T11" fmla="*/ 108 h 207"/>
                <a:gd name="T12" fmla="*/ 495 w 523"/>
                <a:gd name="T13" fmla="*/ 119 h 207"/>
              </a:gdLst>
              <a:ahLst/>
              <a:cxnLst>
                <a:cxn ang="0">
                  <a:pos x="T0" y="T1"/>
                </a:cxn>
                <a:cxn ang="0">
                  <a:pos x="T2" y="T3"/>
                </a:cxn>
                <a:cxn ang="0">
                  <a:pos x="T4" y="T5"/>
                </a:cxn>
                <a:cxn ang="0">
                  <a:pos x="T6" y="T7"/>
                </a:cxn>
                <a:cxn ang="0">
                  <a:pos x="T8" y="T9"/>
                </a:cxn>
                <a:cxn ang="0">
                  <a:pos x="T10" y="T11"/>
                </a:cxn>
                <a:cxn ang="0">
                  <a:pos x="T12" y="T13"/>
                </a:cxn>
              </a:cxnLst>
              <a:rect l="0" t="0" r="r" b="b"/>
              <a:pathLst>
                <a:path w="523" h="207">
                  <a:moveTo>
                    <a:pt x="495" y="119"/>
                  </a:moveTo>
                  <a:cubicBezTo>
                    <a:pt x="523" y="42"/>
                    <a:pt x="523" y="42"/>
                    <a:pt x="523" y="42"/>
                  </a:cubicBezTo>
                  <a:cubicBezTo>
                    <a:pt x="427" y="7"/>
                    <a:pt x="320" y="0"/>
                    <a:pt x="213" y="29"/>
                  </a:cubicBezTo>
                  <a:cubicBezTo>
                    <a:pt x="131" y="51"/>
                    <a:pt x="59" y="92"/>
                    <a:pt x="0" y="146"/>
                  </a:cubicBezTo>
                  <a:cubicBezTo>
                    <a:pt x="55" y="207"/>
                    <a:pt x="55" y="207"/>
                    <a:pt x="55" y="207"/>
                  </a:cubicBezTo>
                  <a:cubicBezTo>
                    <a:pt x="105" y="162"/>
                    <a:pt x="165" y="127"/>
                    <a:pt x="235" y="108"/>
                  </a:cubicBezTo>
                  <a:cubicBezTo>
                    <a:pt x="324" y="84"/>
                    <a:pt x="414" y="90"/>
                    <a:pt x="495" y="1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221"/>
            <p:cNvSpPr>
              <a:spLocks/>
            </p:cNvSpPr>
            <p:nvPr/>
          </p:nvSpPr>
          <p:spPr bwMode="auto">
            <a:xfrm>
              <a:off x="10082213" y="1943100"/>
              <a:ext cx="387350" cy="923925"/>
            </a:xfrm>
            <a:custGeom>
              <a:avLst/>
              <a:gdLst>
                <a:gd name="T0" fmla="*/ 56 w 231"/>
                <a:gd name="T1" fmla="*/ 0 h 553"/>
                <a:gd name="T2" fmla="*/ 0 w 231"/>
                <a:gd name="T3" fmla="*/ 60 h 553"/>
                <a:gd name="T4" fmla="*/ 123 w 231"/>
                <a:gd name="T5" fmla="*/ 263 h 553"/>
                <a:gd name="T6" fmla="*/ 111 w 231"/>
                <a:gd name="T7" fmla="*/ 525 h 553"/>
                <a:gd name="T8" fmla="*/ 188 w 231"/>
                <a:gd name="T9" fmla="*/ 553 h 553"/>
                <a:gd name="T10" fmla="*/ 202 w 231"/>
                <a:gd name="T11" fmla="*/ 241 h 553"/>
                <a:gd name="T12" fmla="*/ 56 w 231"/>
                <a:gd name="T13" fmla="*/ 0 h 553"/>
              </a:gdLst>
              <a:ahLst/>
              <a:cxnLst>
                <a:cxn ang="0">
                  <a:pos x="T0" y="T1"/>
                </a:cxn>
                <a:cxn ang="0">
                  <a:pos x="T2" y="T3"/>
                </a:cxn>
                <a:cxn ang="0">
                  <a:pos x="T4" y="T5"/>
                </a:cxn>
                <a:cxn ang="0">
                  <a:pos x="T6" y="T7"/>
                </a:cxn>
                <a:cxn ang="0">
                  <a:pos x="T8" y="T9"/>
                </a:cxn>
                <a:cxn ang="0">
                  <a:pos x="T10" y="T11"/>
                </a:cxn>
                <a:cxn ang="0">
                  <a:pos x="T12" y="T13"/>
                </a:cxn>
              </a:cxnLst>
              <a:rect l="0" t="0" r="r" b="b"/>
              <a:pathLst>
                <a:path w="231" h="553">
                  <a:moveTo>
                    <a:pt x="56" y="0"/>
                  </a:moveTo>
                  <a:cubicBezTo>
                    <a:pt x="0" y="60"/>
                    <a:pt x="0" y="60"/>
                    <a:pt x="0" y="60"/>
                  </a:cubicBezTo>
                  <a:cubicBezTo>
                    <a:pt x="57" y="113"/>
                    <a:pt x="101" y="182"/>
                    <a:pt x="123" y="263"/>
                  </a:cubicBezTo>
                  <a:cubicBezTo>
                    <a:pt x="147" y="353"/>
                    <a:pt x="141" y="444"/>
                    <a:pt x="111" y="525"/>
                  </a:cubicBezTo>
                  <a:cubicBezTo>
                    <a:pt x="188" y="553"/>
                    <a:pt x="188" y="553"/>
                    <a:pt x="188" y="553"/>
                  </a:cubicBezTo>
                  <a:cubicBezTo>
                    <a:pt x="224" y="457"/>
                    <a:pt x="231" y="348"/>
                    <a:pt x="202" y="241"/>
                  </a:cubicBezTo>
                  <a:cubicBezTo>
                    <a:pt x="176" y="145"/>
                    <a:pt x="124" y="63"/>
                    <a:pt x="56"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p:cNvGrpSpPr/>
          <p:nvPr/>
        </p:nvGrpSpPr>
        <p:grpSpPr>
          <a:xfrm rot="2876623">
            <a:off x="-2225119" y="-3958744"/>
            <a:ext cx="13812606" cy="13318378"/>
            <a:chOff x="7213600" y="2286000"/>
            <a:chExt cx="842962" cy="812800"/>
          </a:xfrm>
        </p:grpSpPr>
        <p:sp>
          <p:nvSpPr>
            <p:cNvPr id="30" name="Freeform 174"/>
            <p:cNvSpPr>
              <a:spLocks/>
            </p:cNvSpPr>
            <p:nvPr/>
          </p:nvSpPr>
          <p:spPr bwMode="auto">
            <a:xfrm>
              <a:off x="7289800" y="2286000"/>
              <a:ext cx="381000" cy="215900"/>
            </a:xfrm>
            <a:custGeom>
              <a:avLst/>
              <a:gdLst>
                <a:gd name="T0" fmla="*/ 202 w 228"/>
                <a:gd name="T1" fmla="*/ 0 h 129"/>
                <a:gd name="T2" fmla="*/ 130 w 228"/>
                <a:gd name="T3" fmla="*/ 11 h 129"/>
                <a:gd name="T4" fmla="*/ 0 w 228"/>
                <a:gd name="T5" fmla="*/ 107 h 129"/>
                <a:gd name="T6" fmla="*/ 32 w 228"/>
                <a:gd name="T7" fmla="*/ 129 h 129"/>
                <a:gd name="T8" fmla="*/ 141 w 228"/>
                <a:gd name="T9" fmla="*/ 48 h 129"/>
                <a:gd name="T10" fmla="*/ 202 w 228"/>
                <a:gd name="T11" fmla="*/ 38 h 129"/>
                <a:gd name="T12" fmla="*/ 224 w 228"/>
                <a:gd name="T13" fmla="*/ 40 h 129"/>
                <a:gd name="T14" fmla="*/ 228 w 228"/>
                <a:gd name="T15" fmla="*/ 1 h 129"/>
                <a:gd name="T16" fmla="*/ 202 w 228"/>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129">
                  <a:moveTo>
                    <a:pt x="202" y="0"/>
                  </a:moveTo>
                  <a:cubicBezTo>
                    <a:pt x="178" y="0"/>
                    <a:pt x="154" y="3"/>
                    <a:pt x="130" y="11"/>
                  </a:cubicBezTo>
                  <a:cubicBezTo>
                    <a:pt x="75" y="28"/>
                    <a:pt x="30" y="63"/>
                    <a:pt x="0" y="107"/>
                  </a:cubicBezTo>
                  <a:cubicBezTo>
                    <a:pt x="11" y="114"/>
                    <a:pt x="22" y="121"/>
                    <a:pt x="32" y="129"/>
                  </a:cubicBezTo>
                  <a:cubicBezTo>
                    <a:pt x="58" y="91"/>
                    <a:pt x="95" y="62"/>
                    <a:pt x="141" y="48"/>
                  </a:cubicBezTo>
                  <a:cubicBezTo>
                    <a:pt x="162" y="41"/>
                    <a:pt x="182" y="38"/>
                    <a:pt x="202" y="38"/>
                  </a:cubicBezTo>
                  <a:cubicBezTo>
                    <a:pt x="209" y="38"/>
                    <a:pt x="217" y="39"/>
                    <a:pt x="224" y="40"/>
                  </a:cubicBezTo>
                  <a:cubicBezTo>
                    <a:pt x="228" y="1"/>
                    <a:pt x="228" y="1"/>
                    <a:pt x="228" y="1"/>
                  </a:cubicBezTo>
                  <a:cubicBezTo>
                    <a:pt x="220" y="0"/>
                    <a:pt x="211" y="0"/>
                    <a:pt x="202" y="0"/>
                  </a:cubicBezTo>
                </a:path>
              </a:pathLst>
            </a:custGeom>
            <a:solidFill>
              <a:schemeClr val="bg1">
                <a:alpha val="1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1C5576"/>
                </a:solidFill>
              </a:endParaRPr>
            </a:p>
          </p:txBody>
        </p:sp>
        <p:sp>
          <p:nvSpPr>
            <p:cNvPr id="31" name="Freeform 175"/>
            <p:cNvSpPr>
              <a:spLocks/>
            </p:cNvSpPr>
            <p:nvPr/>
          </p:nvSpPr>
          <p:spPr bwMode="auto">
            <a:xfrm>
              <a:off x="7889875" y="2432050"/>
              <a:ext cx="166687" cy="496888"/>
            </a:xfrm>
            <a:custGeom>
              <a:avLst/>
              <a:gdLst>
                <a:gd name="T0" fmla="*/ 30 w 99"/>
                <a:gd name="T1" fmla="*/ 0 h 297"/>
                <a:gd name="T2" fmla="*/ 0 w 99"/>
                <a:gd name="T3" fmla="*/ 25 h 297"/>
                <a:gd name="T4" fmla="*/ 38 w 99"/>
                <a:gd name="T5" fmla="*/ 95 h 297"/>
                <a:gd name="T6" fmla="*/ 10 w 99"/>
                <a:gd name="T7" fmla="*/ 275 h 297"/>
                <a:gd name="T8" fmla="*/ 41 w 99"/>
                <a:gd name="T9" fmla="*/ 297 h 297"/>
                <a:gd name="T10" fmla="*/ 75 w 99"/>
                <a:gd name="T11" fmla="*/ 84 h 297"/>
                <a:gd name="T12" fmla="*/ 30 w 99"/>
                <a:gd name="T13" fmla="*/ 0 h 297"/>
              </a:gdLst>
              <a:ahLst/>
              <a:cxnLst>
                <a:cxn ang="0">
                  <a:pos x="T0" y="T1"/>
                </a:cxn>
                <a:cxn ang="0">
                  <a:pos x="T2" y="T3"/>
                </a:cxn>
                <a:cxn ang="0">
                  <a:pos x="T4" y="T5"/>
                </a:cxn>
                <a:cxn ang="0">
                  <a:pos x="T6" y="T7"/>
                </a:cxn>
                <a:cxn ang="0">
                  <a:pos x="T8" y="T9"/>
                </a:cxn>
                <a:cxn ang="0">
                  <a:pos x="T10" y="T11"/>
                </a:cxn>
                <a:cxn ang="0">
                  <a:pos x="T12" y="T13"/>
                </a:cxn>
              </a:cxnLst>
              <a:rect l="0" t="0" r="r" b="b"/>
              <a:pathLst>
                <a:path w="99" h="297">
                  <a:moveTo>
                    <a:pt x="30" y="0"/>
                  </a:moveTo>
                  <a:cubicBezTo>
                    <a:pt x="0" y="25"/>
                    <a:pt x="0" y="25"/>
                    <a:pt x="0" y="25"/>
                  </a:cubicBezTo>
                  <a:cubicBezTo>
                    <a:pt x="17" y="45"/>
                    <a:pt x="30" y="69"/>
                    <a:pt x="38" y="95"/>
                  </a:cubicBezTo>
                  <a:cubicBezTo>
                    <a:pt x="58" y="159"/>
                    <a:pt x="45" y="225"/>
                    <a:pt x="10" y="275"/>
                  </a:cubicBezTo>
                  <a:cubicBezTo>
                    <a:pt x="41" y="297"/>
                    <a:pt x="41" y="297"/>
                    <a:pt x="41" y="297"/>
                  </a:cubicBezTo>
                  <a:cubicBezTo>
                    <a:pt x="84" y="238"/>
                    <a:pt x="99" y="159"/>
                    <a:pt x="75" y="84"/>
                  </a:cubicBezTo>
                  <a:cubicBezTo>
                    <a:pt x="66" y="52"/>
                    <a:pt x="50" y="24"/>
                    <a:pt x="30" y="0"/>
                  </a:cubicBezTo>
                </a:path>
              </a:pathLst>
            </a:custGeom>
            <a:solidFill>
              <a:schemeClr val="bg1">
                <a:alpha val="11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76"/>
            <p:cNvSpPr>
              <a:spLocks/>
            </p:cNvSpPr>
            <p:nvPr/>
          </p:nvSpPr>
          <p:spPr bwMode="auto">
            <a:xfrm>
              <a:off x="7504112" y="2936875"/>
              <a:ext cx="409575" cy="161925"/>
            </a:xfrm>
            <a:custGeom>
              <a:avLst/>
              <a:gdLst>
                <a:gd name="T0" fmla="*/ 218 w 245"/>
                <a:gd name="T1" fmla="*/ 0 h 97"/>
                <a:gd name="T2" fmla="*/ 135 w 245"/>
                <a:gd name="T3" fmla="*/ 49 h 97"/>
                <a:gd name="T4" fmla="*/ 74 w 245"/>
                <a:gd name="T5" fmla="*/ 59 h 97"/>
                <a:gd name="T6" fmla="*/ 11 w 245"/>
                <a:gd name="T7" fmla="*/ 49 h 97"/>
                <a:gd name="T8" fmla="*/ 0 w 245"/>
                <a:gd name="T9" fmla="*/ 86 h 97"/>
                <a:gd name="T10" fmla="*/ 74 w 245"/>
                <a:gd name="T11" fmla="*/ 97 h 97"/>
                <a:gd name="T12" fmla="*/ 146 w 245"/>
                <a:gd name="T13" fmla="*/ 86 h 97"/>
                <a:gd name="T14" fmla="*/ 245 w 245"/>
                <a:gd name="T15" fmla="*/ 27 h 97"/>
                <a:gd name="T16" fmla="*/ 218 w 245"/>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97">
                  <a:moveTo>
                    <a:pt x="218" y="0"/>
                  </a:moveTo>
                  <a:cubicBezTo>
                    <a:pt x="195" y="22"/>
                    <a:pt x="167" y="39"/>
                    <a:pt x="135" y="49"/>
                  </a:cubicBezTo>
                  <a:cubicBezTo>
                    <a:pt x="115" y="56"/>
                    <a:pt x="94" y="59"/>
                    <a:pt x="74" y="59"/>
                  </a:cubicBezTo>
                  <a:cubicBezTo>
                    <a:pt x="53" y="59"/>
                    <a:pt x="31" y="55"/>
                    <a:pt x="11" y="49"/>
                  </a:cubicBezTo>
                  <a:cubicBezTo>
                    <a:pt x="0" y="86"/>
                    <a:pt x="0" y="86"/>
                    <a:pt x="0" y="86"/>
                  </a:cubicBezTo>
                  <a:cubicBezTo>
                    <a:pt x="23" y="93"/>
                    <a:pt x="48" y="97"/>
                    <a:pt x="74" y="97"/>
                  </a:cubicBezTo>
                  <a:cubicBezTo>
                    <a:pt x="98" y="97"/>
                    <a:pt x="122" y="94"/>
                    <a:pt x="146" y="86"/>
                  </a:cubicBezTo>
                  <a:cubicBezTo>
                    <a:pt x="185" y="74"/>
                    <a:pt x="218" y="54"/>
                    <a:pt x="245" y="27"/>
                  </a:cubicBezTo>
                  <a:cubicBezTo>
                    <a:pt x="218" y="0"/>
                    <a:pt x="218" y="0"/>
                    <a:pt x="218" y="0"/>
                  </a:cubicBezTo>
                </a:path>
              </a:pathLst>
            </a:custGeom>
            <a:solidFill>
              <a:schemeClr val="bg1">
                <a:alpha val="7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77"/>
            <p:cNvSpPr>
              <a:spLocks/>
            </p:cNvSpPr>
            <p:nvPr/>
          </p:nvSpPr>
          <p:spPr bwMode="auto">
            <a:xfrm>
              <a:off x="7213600" y="2566988"/>
              <a:ext cx="190500" cy="433388"/>
            </a:xfrm>
            <a:custGeom>
              <a:avLst/>
              <a:gdLst>
                <a:gd name="T0" fmla="*/ 17 w 114"/>
                <a:gd name="T1" fmla="*/ 0 h 259"/>
                <a:gd name="T2" fmla="*/ 16 w 114"/>
                <a:gd name="T3" fmla="*/ 147 h 259"/>
                <a:gd name="T4" fmla="*/ 89 w 114"/>
                <a:gd name="T5" fmla="*/ 259 h 259"/>
                <a:gd name="T6" fmla="*/ 114 w 114"/>
                <a:gd name="T7" fmla="*/ 230 h 259"/>
                <a:gd name="T8" fmla="*/ 53 w 114"/>
                <a:gd name="T9" fmla="*/ 136 h 259"/>
                <a:gd name="T10" fmla="*/ 53 w 114"/>
                <a:gd name="T11" fmla="*/ 12 h 259"/>
                <a:gd name="T12" fmla="*/ 17 w 114"/>
                <a:gd name="T13" fmla="*/ 0 h 259"/>
              </a:gdLst>
              <a:ahLst/>
              <a:cxnLst>
                <a:cxn ang="0">
                  <a:pos x="T0" y="T1"/>
                </a:cxn>
                <a:cxn ang="0">
                  <a:pos x="T2" y="T3"/>
                </a:cxn>
                <a:cxn ang="0">
                  <a:pos x="T4" y="T5"/>
                </a:cxn>
                <a:cxn ang="0">
                  <a:pos x="T6" y="T7"/>
                </a:cxn>
                <a:cxn ang="0">
                  <a:pos x="T8" y="T9"/>
                </a:cxn>
                <a:cxn ang="0">
                  <a:pos x="T10" y="T11"/>
                </a:cxn>
                <a:cxn ang="0">
                  <a:pos x="T12" y="T13"/>
                </a:cxn>
              </a:cxnLst>
              <a:rect l="0" t="0" r="r" b="b"/>
              <a:pathLst>
                <a:path w="114" h="259">
                  <a:moveTo>
                    <a:pt x="17" y="0"/>
                  </a:moveTo>
                  <a:cubicBezTo>
                    <a:pt x="2" y="46"/>
                    <a:pt x="0" y="97"/>
                    <a:pt x="16" y="147"/>
                  </a:cubicBezTo>
                  <a:cubicBezTo>
                    <a:pt x="30" y="192"/>
                    <a:pt x="55" y="230"/>
                    <a:pt x="89" y="259"/>
                  </a:cubicBezTo>
                  <a:cubicBezTo>
                    <a:pt x="114" y="230"/>
                    <a:pt x="114" y="230"/>
                    <a:pt x="114" y="230"/>
                  </a:cubicBezTo>
                  <a:cubicBezTo>
                    <a:pt x="86" y="205"/>
                    <a:pt x="64" y="174"/>
                    <a:pt x="53" y="136"/>
                  </a:cubicBezTo>
                  <a:cubicBezTo>
                    <a:pt x="40" y="94"/>
                    <a:pt x="41" y="51"/>
                    <a:pt x="53" y="12"/>
                  </a:cubicBezTo>
                  <a:cubicBezTo>
                    <a:pt x="17" y="0"/>
                    <a:pt x="17" y="0"/>
                    <a:pt x="17" y="0"/>
                  </a:cubicBezTo>
                </a:path>
              </a:pathLst>
            </a:custGeom>
            <a:solidFill>
              <a:schemeClr val="bg1">
                <a:alpha val="41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4" name="Picture 23"/>
          <p:cNvPicPr>
            <a:picLocks noChangeAspect="1"/>
          </p:cNvPicPr>
          <p:nvPr/>
        </p:nvPicPr>
        <p:blipFill>
          <a:blip r:embed="rId3"/>
          <a:stretch>
            <a:fillRect/>
          </a:stretch>
        </p:blipFill>
        <p:spPr>
          <a:xfrm>
            <a:off x="3102255" y="1948863"/>
            <a:ext cx="2812978" cy="1270056"/>
          </a:xfrm>
          <a:prstGeom prst="rect">
            <a:avLst/>
          </a:prstGeom>
          <a:effectLst/>
        </p:spPr>
      </p:pic>
      <p:pic>
        <p:nvPicPr>
          <p:cNvPr id="2" name="Picture 1"/>
          <p:cNvPicPr>
            <a:picLocks noChangeAspect="1"/>
          </p:cNvPicPr>
          <p:nvPr/>
        </p:nvPicPr>
        <p:blipFill>
          <a:blip r:embed="rId4"/>
          <a:stretch>
            <a:fillRect/>
          </a:stretch>
        </p:blipFill>
        <p:spPr>
          <a:xfrm>
            <a:off x="38964" y="84448"/>
            <a:ext cx="4267570" cy="1304657"/>
          </a:xfrm>
          <a:prstGeom prst="rect">
            <a:avLst/>
          </a:prstGeom>
        </p:spPr>
      </p:pic>
    </p:spTree>
    <p:extLst>
      <p:ext uri="{BB962C8B-B14F-4D97-AF65-F5344CB8AC3E}">
        <p14:creationId xmlns:p14="http://schemas.microsoft.com/office/powerpoint/2010/main" val="322620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31000">
              <a:schemeClr val="tx2">
                <a:lumMod val="60000"/>
                <a:lumOff val="40000"/>
              </a:schemeClr>
            </a:gs>
            <a:gs pos="19000">
              <a:schemeClr val="tx2">
                <a:lumMod val="40000"/>
                <a:lumOff val="60000"/>
              </a:schemeClr>
            </a:gs>
          </a:gsLst>
          <a:lin ang="16200000" scaled="1"/>
        </a:gra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953" y="1367744"/>
            <a:ext cx="1499839" cy="1867353"/>
          </a:xfrm>
          <a:prstGeom prst="rect">
            <a:avLst/>
          </a:prstGeom>
        </p:spPr>
      </p:pic>
      <p:sp>
        <p:nvSpPr>
          <p:cNvPr id="2" name="Title 1"/>
          <p:cNvSpPr>
            <a:spLocks noGrp="1"/>
          </p:cNvSpPr>
          <p:nvPr>
            <p:ph type="title"/>
          </p:nvPr>
        </p:nvSpPr>
        <p:spPr>
          <a:ln>
            <a:noFill/>
          </a:ln>
        </p:spPr>
        <p:txBody>
          <a:bodyPr>
            <a:normAutofit fontScale="90000"/>
          </a:bodyPr>
          <a:lstStyle/>
          <a:p>
            <a:r>
              <a:rPr lang="en-US" dirty="0">
                <a:solidFill>
                  <a:schemeClr val="bg1"/>
                </a:solidFill>
              </a:rPr>
              <a:t>Our Heritage</a:t>
            </a:r>
          </a:p>
        </p:txBody>
      </p:sp>
      <p:sp>
        <p:nvSpPr>
          <p:cNvPr id="6" name="Rectangle 5"/>
          <p:cNvSpPr/>
          <p:nvPr/>
        </p:nvSpPr>
        <p:spPr>
          <a:xfrm>
            <a:off x="1635189" y="3391682"/>
            <a:ext cx="6524861" cy="367471"/>
          </a:xfrm>
          <a:prstGeom prst="rect">
            <a:avLst/>
          </a:prstGeom>
          <a:ln>
            <a:noFill/>
          </a:ln>
        </p:spPr>
        <p:txBody>
          <a:bodyPr wrap="none" lIns="68579" tIns="34289" rIns="68579" bIns="34289">
            <a:spAutoFit/>
          </a:bodyPr>
          <a:lstStyle/>
          <a:p>
            <a:pPr algn="ctr" defTabSz="685783">
              <a:lnSpc>
                <a:spcPct val="114000"/>
              </a:lnSpc>
            </a:pPr>
            <a:r>
              <a:rPr lang="en-US" sz="1700" spc="450" dirty="0">
                <a:solidFill>
                  <a:schemeClr val="bg1"/>
                </a:solidFill>
                <a:latin typeface="Century Gothic" panose="020B0502020202020204" pitchFamily="34" charset="0"/>
              </a:rPr>
              <a:t>119 YEARS OF INNOVATION AND CHANGE</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360068" y="1367744"/>
            <a:ext cx="4441805" cy="1867355"/>
          </a:xfrm>
          <a:prstGeom prst="rect">
            <a:avLst/>
          </a:prstGeom>
          <a:ln>
            <a:noFill/>
          </a:ln>
        </p:spPr>
      </p:pic>
      <p:sp>
        <p:nvSpPr>
          <p:cNvPr id="10" name="Rectangle 9"/>
          <p:cNvSpPr/>
          <p:nvPr/>
        </p:nvSpPr>
        <p:spPr>
          <a:xfrm>
            <a:off x="1793953" y="687361"/>
            <a:ext cx="1437605" cy="681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r" defTabSz="685783"/>
            <a:r>
              <a:rPr lang="en-US" sz="3300" b="1" dirty="0">
                <a:ln w="12700">
                  <a:solidFill>
                    <a:srgbClr val="84ACB6"/>
                  </a:solidFill>
                  <a:prstDash val="solid"/>
                </a:ln>
                <a:pattFill prst="ltDnDiag">
                  <a:fgClr>
                    <a:srgbClr val="84ACB6">
                      <a:lumMod val="60000"/>
                      <a:lumOff val="40000"/>
                    </a:srgbClr>
                  </a:fgClr>
                  <a:bgClr>
                    <a:prstClr val="white"/>
                  </a:bgClr>
                </a:pattFill>
                <a:latin typeface="Copperplate Gothic Light" panose="020E0507020206020404" pitchFamily="34" charset="0"/>
              </a:rPr>
              <a:t>1898 </a:t>
            </a:r>
          </a:p>
        </p:txBody>
      </p:sp>
      <p:sp>
        <p:nvSpPr>
          <p:cNvPr id="12" name="Rectangle 11"/>
          <p:cNvSpPr/>
          <p:nvPr/>
        </p:nvSpPr>
        <p:spPr>
          <a:xfrm>
            <a:off x="3360068" y="708905"/>
            <a:ext cx="4441805" cy="681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r" defTabSz="685783"/>
            <a:r>
              <a:rPr lang="en-US" sz="3300" b="1" dirty="0">
                <a:ln w="12700">
                  <a:solidFill>
                    <a:srgbClr val="84ACB6"/>
                  </a:solidFill>
                  <a:prstDash val="solid"/>
                </a:ln>
                <a:pattFill prst="ltDnDiag">
                  <a:fgClr>
                    <a:srgbClr val="84ACB6">
                      <a:lumMod val="60000"/>
                      <a:lumOff val="40000"/>
                    </a:srgbClr>
                  </a:fgClr>
                  <a:bgClr>
                    <a:prstClr val="white"/>
                  </a:bgClr>
                </a:pattFill>
                <a:latin typeface="Copperplate Gothic Light" panose="020E0507020206020404" pitchFamily="34" charset="0"/>
              </a:rPr>
              <a:t>2017</a:t>
            </a:r>
          </a:p>
        </p:txBody>
      </p:sp>
      <p:pic>
        <p:nvPicPr>
          <p:cNvPr id="18" name="Picture 13" descr="Cox_Comm-black words"/>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97525" y="4036494"/>
            <a:ext cx="1181804" cy="542859"/>
          </a:xfrm>
          <a:prstGeom prst="rect">
            <a:avLst/>
          </a:prstGeom>
          <a:noFill/>
          <a:ln>
            <a:noFill/>
          </a:ln>
          <a:effectLst/>
        </p:spPr>
      </p:pic>
      <p:pic>
        <p:nvPicPr>
          <p:cNvPr id="20" name="Picture 1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4273" y="4050153"/>
            <a:ext cx="1355795" cy="482691"/>
          </a:xfrm>
          <a:prstGeom prst="rect">
            <a:avLst/>
          </a:prstGeom>
          <a:ln>
            <a:noFill/>
          </a:ln>
          <a:effectLst/>
        </p:spPr>
      </p:pic>
      <p:pic>
        <p:nvPicPr>
          <p:cNvPr id="22" name="Picture 21" descr="cmg.png"/>
          <p:cNvPicPr>
            <a:picLocks noChangeAspect="1"/>
          </p:cNvPicPr>
          <p:nvPr/>
        </p:nvPicPr>
        <p:blipFill>
          <a:blip r:embed="rId7" cstate="print"/>
          <a:stretch>
            <a:fillRect/>
          </a:stretch>
        </p:blipFill>
        <p:spPr>
          <a:xfrm>
            <a:off x="3605709" y="3985295"/>
            <a:ext cx="1634555" cy="574428"/>
          </a:xfrm>
          <a:prstGeom prst="rect">
            <a:avLst/>
          </a:prstGeom>
          <a:noFill/>
          <a:ln>
            <a:noFill/>
          </a:ln>
          <a:effectLst/>
        </p:spPr>
      </p:pic>
      <p:pic>
        <p:nvPicPr>
          <p:cNvPr id="23" name="Picture 35" descr="AutoTrader_color.gif"/>
          <p:cNvPicPr>
            <a:picLocks noChangeAspect="1"/>
          </p:cNvPicPr>
          <p:nvPr/>
        </p:nvPicPr>
        <p:blipFill>
          <a:blip r:embed="rId8" cstate="print">
            <a:clrChange>
              <a:clrFrom>
                <a:srgbClr val="FFFFFF"/>
              </a:clrFrom>
              <a:clrTo>
                <a:srgbClr val="FFFFFF">
                  <a:alpha val="0"/>
                </a:srgbClr>
              </a:clrTo>
            </a:clrChange>
            <a:lum bright="10000"/>
          </a:blip>
          <a:stretch>
            <a:fillRect/>
          </a:stretch>
        </p:blipFill>
        <p:spPr bwMode="auto">
          <a:xfrm>
            <a:off x="4623161" y="4900140"/>
            <a:ext cx="1207314" cy="180966"/>
          </a:xfrm>
          <a:prstGeom prst="rect">
            <a:avLst/>
          </a:prstGeom>
          <a:noFill/>
          <a:ln>
            <a:noFill/>
          </a:ln>
        </p:spPr>
      </p:pic>
      <p:pic>
        <p:nvPicPr>
          <p:cNvPr id="24" name="Picture 4" descr="http://www.androidguys.com/wp-content/uploads/2012/03/kelley-blue-book.pn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941644" y="4794384"/>
            <a:ext cx="1081384" cy="3716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6" descr="manheim2.png"/>
          <p:cNvPicPr>
            <a:picLocks noChangeAspect="1"/>
          </p:cNvPicPr>
          <p:nvPr/>
        </p:nvPicPr>
        <p:blipFill>
          <a:blip r:embed="rId10" cstate="print"/>
          <a:srcRect/>
          <a:stretch>
            <a:fillRect/>
          </a:stretch>
        </p:blipFill>
        <p:spPr bwMode="auto">
          <a:xfrm>
            <a:off x="7134194" y="4873397"/>
            <a:ext cx="953697" cy="234454"/>
          </a:xfrm>
          <a:prstGeom prst="rect">
            <a:avLst/>
          </a:prstGeom>
          <a:noFill/>
          <a:ln w="9525">
            <a:noFill/>
            <a:miter lim="800000"/>
            <a:headEnd/>
            <a:tailEnd/>
          </a:ln>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40623" y="4875409"/>
            <a:ext cx="822960" cy="230429"/>
          </a:xfrm>
          <a:prstGeom prst="rect">
            <a:avLst/>
          </a:prstGeom>
        </p:spPr>
      </p:pic>
    </p:spTree>
    <p:extLst>
      <p:ext uri="{BB962C8B-B14F-4D97-AF65-F5344CB8AC3E}">
        <p14:creationId xmlns:p14="http://schemas.microsoft.com/office/powerpoint/2010/main" val="141167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strVal val="#ppt_w*0.70"/>
                                          </p:val>
                                        </p:tav>
                                        <p:tav tm="100000">
                                          <p:val>
                                            <p:strVal val="#ppt_w"/>
                                          </p:val>
                                        </p:tav>
                                      </p:tavLst>
                                    </p:anim>
                                    <p:anim calcmode="lin" valueType="num">
                                      <p:cBhvr>
                                        <p:cTn id="8" dur="1250" fill="hold"/>
                                        <p:tgtEl>
                                          <p:spTgt spid="6"/>
                                        </p:tgtEl>
                                        <p:attrNameLst>
                                          <p:attrName>ppt_h</p:attrName>
                                        </p:attrNameLst>
                                      </p:cBhvr>
                                      <p:tavLst>
                                        <p:tav tm="0">
                                          <p:val>
                                            <p:strVal val="#ppt_h"/>
                                          </p:val>
                                        </p:tav>
                                        <p:tav tm="100000">
                                          <p:val>
                                            <p:strVal val="#ppt_h"/>
                                          </p:val>
                                        </p:tav>
                                      </p:tavLst>
                                    </p:anim>
                                    <p:animEffect transition="in" filter="fade">
                                      <p:cBhvr>
                                        <p:cTn id="9"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8"/>
          <p:cNvSpPr txBox="1">
            <a:spLocks noChangeArrowheads="1"/>
          </p:cNvSpPr>
          <p:nvPr/>
        </p:nvSpPr>
        <p:spPr>
          <a:xfrm>
            <a:off x="1190086" y="663791"/>
            <a:ext cx="7005918" cy="360813"/>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kern="1200">
                <a:solidFill>
                  <a:srgbClr val="1D77B9"/>
                </a:solidFill>
                <a:latin typeface="Arial"/>
                <a:ea typeface="+mj-ea"/>
                <a:cs typeface="Arial"/>
              </a:defRPr>
            </a:lvl1pPr>
          </a:lstStyle>
          <a:p>
            <a:r>
              <a:rPr lang="en-US" dirty="0">
                <a:latin typeface="Arial" panose="020B0604020202020204" pitchFamily="34" charset="0"/>
                <a:cs typeface="Arial" panose="020B0604020202020204" pitchFamily="34" charset="0"/>
              </a:rPr>
              <a:t>Cox Enterprises: </a:t>
            </a:r>
            <a:r>
              <a:rPr lang="en-US" dirty="0">
                <a:latin typeface="Arial" panose="020B0604020202020204" pitchFamily="34" charset="0"/>
                <a:cs typeface="Arial" panose="020B0604020202020204" pitchFamily="34" charset="0"/>
              </a:rPr>
              <a:t>A Diversified, Private Company</a:t>
            </a:r>
            <a:endParaRPr lang="en-US" dirty="0">
              <a:latin typeface="Arial" panose="020B0604020202020204" pitchFamily="34" charset="0"/>
              <a:cs typeface="Arial" panose="020B0604020202020204" pitchFamily="34" charset="0"/>
            </a:endParaRPr>
          </a:p>
        </p:txBody>
      </p:sp>
      <p:grpSp>
        <p:nvGrpSpPr>
          <p:cNvPr id="26" name="Group 25"/>
          <p:cNvGrpSpPr/>
          <p:nvPr/>
        </p:nvGrpSpPr>
        <p:grpSpPr>
          <a:xfrm>
            <a:off x="4720131" y="1120892"/>
            <a:ext cx="3052873" cy="1224080"/>
            <a:chOff x="3467145" y="3223056"/>
            <a:chExt cx="5427329" cy="2176141"/>
          </a:xfrm>
        </p:grpSpPr>
        <p:sp>
          <p:nvSpPr>
            <p:cNvPr id="27" name="Rectangle 26"/>
            <p:cNvSpPr/>
            <p:nvPr/>
          </p:nvSpPr>
          <p:spPr>
            <a:xfrm>
              <a:off x="3467145" y="4017169"/>
              <a:ext cx="5427329" cy="1382028"/>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reflection blurRad="6350" stA="52000" endA="300" endPos="17000" dir="5400000" sy="-100000" algn="bl" rotWithShape="0"/>
            </a:effectLst>
          </p:spPr>
          <p:style>
            <a:lnRef idx="1">
              <a:schemeClr val="accent6"/>
            </a:lnRef>
            <a:fillRef idx="3">
              <a:schemeClr val="accent6"/>
            </a:fillRef>
            <a:effectRef idx="2">
              <a:schemeClr val="accent6"/>
            </a:effectRef>
            <a:fontRef idx="minor">
              <a:schemeClr val="lt1"/>
            </a:fontRef>
          </p:style>
          <p:txBody>
            <a:bodyPr lIns="102870" rIns="102870" rtlCol="0" anchor="ctr" anchorCtr="1"/>
            <a:lstStyle/>
            <a:p>
              <a:pPr defTabSz="685800">
                <a:spcBef>
                  <a:spcPts val="900"/>
                </a:spcBef>
                <a:buClr>
                  <a:srgbClr val="7EA5D4"/>
                </a:buClr>
              </a:pPr>
              <a:r>
                <a:rPr lang="en-US" sz="1050" kern="0" dirty="0">
                  <a:solidFill>
                    <a:schemeClr val="bg1"/>
                  </a:solidFill>
                  <a:latin typeface="Arial" panose="020B0604020202020204" pitchFamily="34" charset="0"/>
                  <a:cs typeface="Arial" panose="020B0604020202020204" pitchFamily="34" charset="0"/>
                </a:rPr>
                <a:t>Television and radio stations, digital media, newspapers and advertising sales rep firms</a:t>
              </a:r>
            </a:p>
          </p:txBody>
        </p:sp>
        <p:sp>
          <p:nvSpPr>
            <p:cNvPr id="28" name="Rectangular Callout 24"/>
            <p:cNvSpPr/>
            <p:nvPr/>
          </p:nvSpPr>
          <p:spPr>
            <a:xfrm>
              <a:off x="3467145" y="3223056"/>
              <a:ext cx="5427329" cy="793826"/>
            </a:xfrm>
            <a:prstGeom prst="wedgeRectCallout">
              <a:avLst/>
            </a:prstGeom>
            <a:gradFill flip="none" rotWithShape="1">
              <a:gsLst>
                <a:gs pos="0">
                  <a:schemeClr val="bg1">
                    <a:lumMod val="95000"/>
                  </a:schemeClr>
                </a:gs>
                <a:gs pos="35000">
                  <a:schemeClr val="bg1">
                    <a:lumMod val="95000"/>
                  </a:schemeClr>
                </a:gs>
                <a:gs pos="100000">
                  <a:schemeClr val="bg1"/>
                </a:gs>
              </a:gsLst>
              <a:lin ang="5400000" scaled="1"/>
              <a:tileRect/>
            </a:gra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685800"/>
              <a:endParaRPr lang="en-US" sz="1013" kern="0" dirty="0">
                <a:solidFill>
                  <a:sysClr val="windowText" lastClr="000000"/>
                </a:solidFill>
                <a:latin typeface="+mj-lt"/>
              </a:endParaRPr>
            </a:p>
          </p:txBody>
        </p:sp>
        <p:pic>
          <p:nvPicPr>
            <p:cNvPr id="29" name="Picture 28" descr="cmg.png"/>
            <p:cNvPicPr>
              <a:picLocks noChangeAspect="1"/>
            </p:cNvPicPr>
            <p:nvPr/>
          </p:nvPicPr>
          <p:blipFill>
            <a:blip r:embed="rId3" cstate="print"/>
            <a:stretch>
              <a:fillRect/>
            </a:stretch>
          </p:blipFill>
          <p:spPr>
            <a:xfrm>
              <a:off x="3939999" y="3250978"/>
              <a:ext cx="2179406" cy="765904"/>
            </a:xfrm>
            <a:prstGeom prst="rect">
              <a:avLst/>
            </a:prstGeom>
            <a:noFill/>
            <a:ln>
              <a:noFill/>
            </a:ln>
            <a:effectLst/>
          </p:spPr>
        </p:pic>
      </p:grpSp>
      <p:sp>
        <p:nvSpPr>
          <p:cNvPr id="30" name="Rectangle 29"/>
          <p:cNvSpPr/>
          <p:nvPr/>
        </p:nvSpPr>
        <p:spPr>
          <a:xfrm>
            <a:off x="1407049" y="1562887"/>
            <a:ext cx="3052873" cy="782084"/>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reflection blurRad="6350" stA="46000" endPos="13000" dir="5400000" sy="-100000" algn="bl" rotWithShape="0"/>
          </a:effectLst>
        </p:spPr>
        <p:style>
          <a:lnRef idx="1">
            <a:schemeClr val="accent6"/>
          </a:lnRef>
          <a:fillRef idx="3">
            <a:schemeClr val="accent6"/>
          </a:fillRef>
          <a:effectRef idx="2">
            <a:schemeClr val="accent6"/>
          </a:effectRef>
          <a:fontRef idx="minor">
            <a:schemeClr val="lt1"/>
          </a:fontRef>
        </p:style>
        <p:txBody>
          <a:bodyPr lIns="102870" rIns="102870" rtlCol="0" anchor="ctr" anchorCtr="1"/>
          <a:lstStyle/>
          <a:p>
            <a:pPr defTabSz="685800">
              <a:spcBef>
                <a:spcPts val="900"/>
              </a:spcBef>
              <a:buClr>
                <a:srgbClr val="7EA5D4"/>
              </a:buClr>
            </a:pPr>
            <a:r>
              <a:rPr lang="en-US" sz="1050" kern="0" dirty="0">
                <a:solidFill>
                  <a:schemeClr val="bg1"/>
                </a:solidFill>
                <a:latin typeface="Arial" panose="020B0604020202020204" pitchFamily="34" charset="0"/>
                <a:cs typeface="Arial" panose="020B0604020202020204" pitchFamily="34" charset="0"/>
              </a:rPr>
              <a:t>Cable television distribution, high-speed Internet access, home security, telephone, commercial telecommunications and advertising solutions</a:t>
            </a:r>
          </a:p>
        </p:txBody>
      </p:sp>
      <p:sp>
        <p:nvSpPr>
          <p:cNvPr id="31" name="Rectangular Callout 28"/>
          <p:cNvSpPr/>
          <p:nvPr/>
        </p:nvSpPr>
        <p:spPr>
          <a:xfrm>
            <a:off x="1407049" y="1121053"/>
            <a:ext cx="3052873" cy="446528"/>
          </a:xfrm>
          <a:prstGeom prst="wedgeRectCallout">
            <a:avLst/>
          </a:prstGeom>
          <a:gradFill flip="none" rotWithShape="1">
            <a:gsLst>
              <a:gs pos="0">
                <a:schemeClr val="bg1">
                  <a:lumMod val="95000"/>
                </a:schemeClr>
              </a:gs>
              <a:gs pos="35000">
                <a:schemeClr val="bg1">
                  <a:lumMod val="95000"/>
                </a:schemeClr>
              </a:gs>
              <a:gs pos="100000">
                <a:schemeClr val="bg1"/>
              </a:gs>
            </a:gsLst>
            <a:lin ang="5400000" scaled="1"/>
            <a:tileRect/>
          </a:gra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685800"/>
            <a:endParaRPr lang="en-US" sz="1013" kern="0" dirty="0">
              <a:solidFill>
                <a:sysClr val="windowText" lastClr="000000"/>
              </a:solidFill>
              <a:latin typeface="+mj-lt"/>
            </a:endParaRPr>
          </a:p>
        </p:txBody>
      </p:sp>
      <p:pic>
        <p:nvPicPr>
          <p:cNvPr id="32" name="Picture 13" descr="Cox_Comm-black words"/>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862600" y="1155745"/>
            <a:ext cx="886353" cy="407144"/>
          </a:xfrm>
          <a:prstGeom prst="rect">
            <a:avLst/>
          </a:prstGeom>
          <a:noFill/>
          <a:ln>
            <a:noFill/>
          </a:ln>
          <a:effectLst/>
        </p:spPr>
      </p:pic>
      <p:grpSp>
        <p:nvGrpSpPr>
          <p:cNvPr id="33" name="Group 32"/>
          <p:cNvGrpSpPr/>
          <p:nvPr/>
        </p:nvGrpSpPr>
        <p:grpSpPr>
          <a:xfrm>
            <a:off x="3196039" y="2479024"/>
            <a:ext cx="3057908" cy="1223918"/>
            <a:chOff x="6265725" y="782250"/>
            <a:chExt cx="5436280" cy="2175853"/>
          </a:xfrm>
        </p:grpSpPr>
        <p:sp>
          <p:nvSpPr>
            <p:cNvPr id="34" name="Rectangle 33"/>
            <p:cNvSpPr/>
            <p:nvPr/>
          </p:nvSpPr>
          <p:spPr>
            <a:xfrm>
              <a:off x="6274676" y="1567732"/>
              <a:ext cx="5427329" cy="1390371"/>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reflection blurRad="6350" stA="52000" endA="300" endPos="18000" dir="5400000" sy="-100000" algn="bl" rotWithShape="0"/>
            </a:effectLst>
          </p:spPr>
          <p:style>
            <a:lnRef idx="1">
              <a:schemeClr val="accent6"/>
            </a:lnRef>
            <a:fillRef idx="3">
              <a:schemeClr val="accent6"/>
            </a:fillRef>
            <a:effectRef idx="2">
              <a:schemeClr val="accent6"/>
            </a:effectRef>
            <a:fontRef idx="minor">
              <a:schemeClr val="lt1"/>
            </a:fontRef>
          </p:style>
          <p:txBody>
            <a:bodyPr lIns="102870" rIns="102870" rtlCol="0" anchor="ctr" anchorCtr="1"/>
            <a:lstStyle/>
            <a:p>
              <a:pPr defTabSz="685800">
                <a:lnSpc>
                  <a:spcPct val="92000"/>
                </a:lnSpc>
                <a:spcBef>
                  <a:spcPts val="900"/>
                </a:spcBef>
                <a:buClr>
                  <a:srgbClr val="7EA5D4"/>
                </a:buClr>
              </a:pPr>
              <a:r>
                <a:rPr lang="en-US" sz="1050" kern="0" dirty="0">
                  <a:solidFill>
                    <a:schemeClr val="bg1"/>
                  </a:solidFill>
                  <a:latin typeface="Arial" panose="020B0604020202020204" pitchFamily="34" charset="0"/>
                  <a:cs typeface="Arial" panose="020B0604020202020204" pitchFamily="34" charset="0"/>
                </a:rPr>
                <a:t>Vehicle auctions, repair and certification services and web-based technology products; digital automotive marketplace and software solutions</a:t>
              </a:r>
            </a:p>
          </p:txBody>
        </p:sp>
        <p:sp>
          <p:nvSpPr>
            <p:cNvPr id="35" name="Rectangular Callout 29"/>
            <p:cNvSpPr/>
            <p:nvPr/>
          </p:nvSpPr>
          <p:spPr>
            <a:xfrm>
              <a:off x="6265725" y="782250"/>
              <a:ext cx="5427329" cy="793826"/>
            </a:xfrm>
            <a:prstGeom prst="wedgeRectCallout">
              <a:avLst/>
            </a:prstGeom>
            <a:gradFill flip="none" rotWithShape="1">
              <a:gsLst>
                <a:gs pos="0">
                  <a:schemeClr val="bg1">
                    <a:lumMod val="95000"/>
                  </a:schemeClr>
                </a:gs>
                <a:gs pos="35000">
                  <a:schemeClr val="bg1">
                    <a:lumMod val="95000"/>
                  </a:schemeClr>
                </a:gs>
                <a:gs pos="100000">
                  <a:schemeClr val="bg1"/>
                </a:gs>
              </a:gsLst>
              <a:lin ang="5400000" scaled="1"/>
              <a:tileRect/>
            </a:gra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685800"/>
              <a:endParaRPr lang="en-US" sz="1013" kern="0" dirty="0">
                <a:solidFill>
                  <a:sysClr val="windowText" lastClr="000000"/>
                </a:solidFill>
                <a:latin typeface="+mj-lt"/>
              </a:endParaRPr>
            </a:p>
          </p:txBody>
        </p:sp>
        <p:pic>
          <p:nvPicPr>
            <p:cNvPr id="36" name="Picture 3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3035" y="853198"/>
              <a:ext cx="1807726" cy="643588"/>
            </a:xfrm>
            <a:prstGeom prst="rect">
              <a:avLst/>
            </a:prstGeom>
            <a:ln>
              <a:noFill/>
            </a:ln>
            <a:effectLst/>
          </p:spPr>
        </p:pic>
      </p:grpSp>
      <p:pic>
        <p:nvPicPr>
          <p:cNvPr id="37" name="Picture 186" descr="manheim2.png"/>
          <p:cNvPicPr>
            <a:picLocks noChangeAspect="1"/>
          </p:cNvPicPr>
          <p:nvPr/>
        </p:nvPicPr>
        <p:blipFill>
          <a:blip r:embed="rId6" cstate="print"/>
          <a:srcRect/>
          <a:stretch>
            <a:fillRect/>
          </a:stretch>
        </p:blipFill>
        <p:spPr bwMode="auto">
          <a:xfrm>
            <a:off x="2958134" y="3999213"/>
            <a:ext cx="1518653" cy="373342"/>
          </a:xfrm>
          <a:prstGeom prst="rect">
            <a:avLst/>
          </a:prstGeom>
          <a:noFill/>
          <a:ln w="9525">
            <a:noFill/>
            <a:miter lim="800000"/>
            <a:headEnd/>
            <a:tailEnd/>
          </a:ln>
        </p:spPr>
      </p:pic>
      <p:pic>
        <p:nvPicPr>
          <p:cNvPr id="38" name="Picture 3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49296" y="4027467"/>
            <a:ext cx="2273207" cy="28727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9286" y="3943473"/>
            <a:ext cx="1828112" cy="484822"/>
          </a:xfrm>
          <a:prstGeom prst="rect">
            <a:avLst/>
          </a:prstGeom>
        </p:spPr>
      </p:pic>
      <p:pic>
        <p:nvPicPr>
          <p:cNvPr id="2050" name="Picture 2" descr="Image result for kelley blue book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6098" y="3702942"/>
            <a:ext cx="1529263" cy="90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7620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39"/>
          <p:cNvSpPr/>
          <p:nvPr/>
        </p:nvSpPr>
        <p:spPr>
          <a:xfrm>
            <a:off x="-13063" y="-1"/>
            <a:ext cx="10292962" cy="5196357"/>
          </a:xfrm>
          <a:custGeom>
            <a:avLst/>
            <a:gdLst>
              <a:gd name="connsiteX0" fmla="*/ 0 w 3121830"/>
              <a:gd name="connsiteY0" fmla="*/ 0 h 5143500"/>
              <a:gd name="connsiteX1" fmla="*/ 3121830 w 3121830"/>
              <a:gd name="connsiteY1" fmla="*/ 0 h 5143500"/>
              <a:gd name="connsiteX2" fmla="*/ 3104960 w 3121830"/>
              <a:gd name="connsiteY2" fmla="*/ 26315 h 5143500"/>
              <a:gd name="connsiteX3" fmla="*/ 2394284 w 3121830"/>
              <a:gd name="connsiteY3" fmla="*/ 2571750 h 5143500"/>
              <a:gd name="connsiteX4" fmla="*/ 3104960 w 3121830"/>
              <a:gd name="connsiteY4" fmla="*/ 5117185 h 5143500"/>
              <a:gd name="connsiteX5" fmla="*/ 3121830 w 3121830"/>
              <a:gd name="connsiteY5" fmla="*/ 5143500 h 5143500"/>
              <a:gd name="connsiteX6" fmla="*/ 0 w 3121830"/>
              <a:gd name="connsiteY6" fmla="*/ 5143500 h 5143500"/>
              <a:gd name="connsiteX7" fmla="*/ 0 w 3121830"/>
              <a:gd name="connsiteY7" fmla="*/ 0 h 5143500"/>
              <a:gd name="connsiteX0" fmla="*/ 0 w 4367368"/>
              <a:gd name="connsiteY0" fmla="*/ 0 h 5143500"/>
              <a:gd name="connsiteX1" fmla="*/ 4367368 w 4367368"/>
              <a:gd name="connsiteY1" fmla="*/ 0 h 5143500"/>
              <a:gd name="connsiteX2" fmla="*/ 4350498 w 4367368"/>
              <a:gd name="connsiteY2" fmla="*/ 26315 h 5143500"/>
              <a:gd name="connsiteX3" fmla="*/ 3639822 w 4367368"/>
              <a:gd name="connsiteY3" fmla="*/ 2571750 h 5143500"/>
              <a:gd name="connsiteX4" fmla="*/ 4350498 w 4367368"/>
              <a:gd name="connsiteY4" fmla="*/ 5117185 h 5143500"/>
              <a:gd name="connsiteX5" fmla="*/ 4367368 w 4367368"/>
              <a:gd name="connsiteY5" fmla="*/ 5143500 h 5143500"/>
              <a:gd name="connsiteX6" fmla="*/ 1245538 w 4367368"/>
              <a:gd name="connsiteY6" fmla="*/ 5143500 h 5143500"/>
              <a:gd name="connsiteX7" fmla="*/ 0 w 4367368"/>
              <a:gd name="connsiteY7" fmla="*/ 0 h 5143500"/>
              <a:gd name="connsiteX0" fmla="*/ 15969 w 4383337"/>
              <a:gd name="connsiteY0" fmla="*/ 0 h 5143500"/>
              <a:gd name="connsiteX1" fmla="*/ 4383337 w 4383337"/>
              <a:gd name="connsiteY1" fmla="*/ 0 h 5143500"/>
              <a:gd name="connsiteX2" fmla="*/ 4366467 w 4383337"/>
              <a:gd name="connsiteY2" fmla="*/ 26315 h 5143500"/>
              <a:gd name="connsiteX3" fmla="*/ 3655791 w 4383337"/>
              <a:gd name="connsiteY3" fmla="*/ 2571750 h 5143500"/>
              <a:gd name="connsiteX4" fmla="*/ 4366467 w 4383337"/>
              <a:gd name="connsiteY4" fmla="*/ 5117185 h 5143500"/>
              <a:gd name="connsiteX5" fmla="*/ 4383337 w 4383337"/>
              <a:gd name="connsiteY5" fmla="*/ 5143500 h 5143500"/>
              <a:gd name="connsiteX6" fmla="*/ 0 w 4383337"/>
              <a:gd name="connsiteY6" fmla="*/ 5135548 h 5143500"/>
              <a:gd name="connsiteX7" fmla="*/ 15969 w 4383337"/>
              <a:gd name="connsiteY7" fmla="*/ 0 h 5143500"/>
              <a:gd name="connsiteX0" fmla="*/ 5953568 w 10320936"/>
              <a:gd name="connsiteY0" fmla="*/ 0 h 5165849"/>
              <a:gd name="connsiteX1" fmla="*/ 10320936 w 10320936"/>
              <a:gd name="connsiteY1" fmla="*/ 0 h 5165849"/>
              <a:gd name="connsiteX2" fmla="*/ 10304066 w 10320936"/>
              <a:gd name="connsiteY2" fmla="*/ 26315 h 5165849"/>
              <a:gd name="connsiteX3" fmla="*/ 9593390 w 10320936"/>
              <a:gd name="connsiteY3" fmla="*/ 2571750 h 5165849"/>
              <a:gd name="connsiteX4" fmla="*/ 10304066 w 10320936"/>
              <a:gd name="connsiteY4" fmla="*/ 5117185 h 5165849"/>
              <a:gd name="connsiteX5" fmla="*/ 10320936 w 10320936"/>
              <a:gd name="connsiteY5" fmla="*/ 5143500 h 5165849"/>
              <a:gd name="connsiteX6" fmla="*/ 0 w 10320936"/>
              <a:gd name="connsiteY6" fmla="*/ 5165849 h 5165849"/>
              <a:gd name="connsiteX7" fmla="*/ 5953568 w 10320936"/>
              <a:gd name="connsiteY7" fmla="*/ 0 h 5165849"/>
              <a:gd name="connsiteX0" fmla="*/ 0 w 10335572"/>
              <a:gd name="connsiteY0" fmla="*/ 151505 h 5165849"/>
              <a:gd name="connsiteX1" fmla="*/ 10335572 w 10335572"/>
              <a:gd name="connsiteY1" fmla="*/ 0 h 5165849"/>
              <a:gd name="connsiteX2" fmla="*/ 10318702 w 10335572"/>
              <a:gd name="connsiteY2" fmla="*/ 26315 h 5165849"/>
              <a:gd name="connsiteX3" fmla="*/ 9608026 w 10335572"/>
              <a:gd name="connsiteY3" fmla="*/ 2571750 h 5165849"/>
              <a:gd name="connsiteX4" fmla="*/ 10318702 w 10335572"/>
              <a:gd name="connsiteY4" fmla="*/ 5117185 h 5165849"/>
              <a:gd name="connsiteX5" fmla="*/ 10335572 w 10335572"/>
              <a:gd name="connsiteY5" fmla="*/ 5143500 h 5165849"/>
              <a:gd name="connsiteX6" fmla="*/ 14636 w 10335572"/>
              <a:gd name="connsiteY6" fmla="*/ 5165849 h 5165849"/>
              <a:gd name="connsiteX7" fmla="*/ 0 w 10335572"/>
              <a:gd name="connsiteY7" fmla="*/ 151505 h 5165849"/>
              <a:gd name="connsiteX0" fmla="*/ 0 w 10335572"/>
              <a:gd name="connsiteY0" fmla="*/ 30301 h 5165849"/>
              <a:gd name="connsiteX1" fmla="*/ 10335572 w 10335572"/>
              <a:gd name="connsiteY1" fmla="*/ 0 h 5165849"/>
              <a:gd name="connsiteX2" fmla="*/ 10318702 w 10335572"/>
              <a:gd name="connsiteY2" fmla="*/ 26315 h 5165849"/>
              <a:gd name="connsiteX3" fmla="*/ 9608026 w 10335572"/>
              <a:gd name="connsiteY3" fmla="*/ 2571750 h 5165849"/>
              <a:gd name="connsiteX4" fmla="*/ 10318702 w 10335572"/>
              <a:gd name="connsiteY4" fmla="*/ 5117185 h 5165849"/>
              <a:gd name="connsiteX5" fmla="*/ 10335572 w 10335572"/>
              <a:gd name="connsiteY5" fmla="*/ 5143500 h 5165849"/>
              <a:gd name="connsiteX6" fmla="*/ 14636 w 10335572"/>
              <a:gd name="connsiteY6" fmla="*/ 5165849 h 5165849"/>
              <a:gd name="connsiteX7" fmla="*/ 0 w 10335572"/>
              <a:gd name="connsiteY7" fmla="*/ 30301 h 51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5572" h="5165849">
                <a:moveTo>
                  <a:pt x="0" y="30301"/>
                </a:moveTo>
                <a:lnTo>
                  <a:pt x="10335572" y="0"/>
                </a:lnTo>
                <a:lnTo>
                  <a:pt x="10318702" y="26315"/>
                </a:lnTo>
                <a:cubicBezTo>
                  <a:pt x="9867725" y="768523"/>
                  <a:pt x="9608026" y="1639809"/>
                  <a:pt x="9608026" y="2571750"/>
                </a:cubicBezTo>
                <a:cubicBezTo>
                  <a:pt x="9608026" y="3503691"/>
                  <a:pt x="9867725" y="4374977"/>
                  <a:pt x="10318702" y="5117185"/>
                </a:cubicBezTo>
                <a:lnTo>
                  <a:pt x="10335572" y="5143500"/>
                </a:lnTo>
                <a:lnTo>
                  <a:pt x="14636" y="5165849"/>
                </a:lnTo>
                <a:cubicBezTo>
                  <a:pt x="9757" y="3494401"/>
                  <a:pt x="4879" y="1701749"/>
                  <a:pt x="0" y="30301"/>
                </a:cubicBezTo>
                <a:close/>
              </a:path>
            </a:pathLst>
          </a:custGeom>
          <a:gradFill>
            <a:gsLst>
              <a:gs pos="22000">
                <a:srgbClr val="00A160"/>
              </a:gs>
              <a:gs pos="100000">
                <a:srgbClr val="0081C6"/>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949553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6730" y="362919"/>
            <a:ext cx="8123621" cy="4569537"/>
          </a:xfrm>
          <a:prstGeom prst="rect">
            <a:avLst/>
          </a:prstGeom>
        </p:spPr>
      </p:pic>
    </p:spTree>
    <p:extLst>
      <p:ext uri="{BB962C8B-B14F-4D97-AF65-F5344CB8AC3E}">
        <p14:creationId xmlns:p14="http://schemas.microsoft.com/office/powerpoint/2010/main" val="3410343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39"/>
          <p:cNvSpPr/>
          <p:nvPr/>
        </p:nvSpPr>
        <p:spPr>
          <a:xfrm>
            <a:off x="-13063" y="-1"/>
            <a:ext cx="10292962" cy="5196357"/>
          </a:xfrm>
          <a:custGeom>
            <a:avLst/>
            <a:gdLst>
              <a:gd name="connsiteX0" fmla="*/ 0 w 3121830"/>
              <a:gd name="connsiteY0" fmla="*/ 0 h 5143500"/>
              <a:gd name="connsiteX1" fmla="*/ 3121830 w 3121830"/>
              <a:gd name="connsiteY1" fmla="*/ 0 h 5143500"/>
              <a:gd name="connsiteX2" fmla="*/ 3104960 w 3121830"/>
              <a:gd name="connsiteY2" fmla="*/ 26315 h 5143500"/>
              <a:gd name="connsiteX3" fmla="*/ 2394284 w 3121830"/>
              <a:gd name="connsiteY3" fmla="*/ 2571750 h 5143500"/>
              <a:gd name="connsiteX4" fmla="*/ 3104960 w 3121830"/>
              <a:gd name="connsiteY4" fmla="*/ 5117185 h 5143500"/>
              <a:gd name="connsiteX5" fmla="*/ 3121830 w 3121830"/>
              <a:gd name="connsiteY5" fmla="*/ 5143500 h 5143500"/>
              <a:gd name="connsiteX6" fmla="*/ 0 w 3121830"/>
              <a:gd name="connsiteY6" fmla="*/ 5143500 h 5143500"/>
              <a:gd name="connsiteX7" fmla="*/ 0 w 3121830"/>
              <a:gd name="connsiteY7" fmla="*/ 0 h 5143500"/>
              <a:gd name="connsiteX0" fmla="*/ 0 w 4367368"/>
              <a:gd name="connsiteY0" fmla="*/ 0 h 5143500"/>
              <a:gd name="connsiteX1" fmla="*/ 4367368 w 4367368"/>
              <a:gd name="connsiteY1" fmla="*/ 0 h 5143500"/>
              <a:gd name="connsiteX2" fmla="*/ 4350498 w 4367368"/>
              <a:gd name="connsiteY2" fmla="*/ 26315 h 5143500"/>
              <a:gd name="connsiteX3" fmla="*/ 3639822 w 4367368"/>
              <a:gd name="connsiteY3" fmla="*/ 2571750 h 5143500"/>
              <a:gd name="connsiteX4" fmla="*/ 4350498 w 4367368"/>
              <a:gd name="connsiteY4" fmla="*/ 5117185 h 5143500"/>
              <a:gd name="connsiteX5" fmla="*/ 4367368 w 4367368"/>
              <a:gd name="connsiteY5" fmla="*/ 5143500 h 5143500"/>
              <a:gd name="connsiteX6" fmla="*/ 1245538 w 4367368"/>
              <a:gd name="connsiteY6" fmla="*/ 5143500 h 5143500"/>
              <a:gd name="connsiteX7" fmla="*/ 0 w 4367368"/>
              <a:gd name="connsiteY7" fmla="*/ 0 h 5143500"/>
              <a:gd name="connsiteX0" fmla="*/ 15969 w 4383337"/>
              <a:gd name="connsiteY0" fmla="*/ 0 h 5143500"/>
              <a:gd name="connsiteX1" fmla="*/ 4383337 w 4383337"/>
              <a:gd name="connsiteY1" fmla="*/ 0 h 5143500"/>
              <a:gd name="connsiteX2" fmla="*/ 4366467 w 4383337"/>
              <a:gd name="connsiteY2" fmla="*/ 26315 h 5143500"/>
              <a:gd name="connsiteX3" fmla="*/ 3655791 w 4383337"/>
              <a:gd name="connsiteY3" fmla="*/ 2571750 h 5143500"/>
              <a:gd name="connsiteX4" fmla="*/ 4366467 w 4383337"/>
              <a:gd name="connsiteY4" fmla="*/ 5117185 h 5143500"/>
              <a:gd name="connsiteX5" fmla="*/ 4383337 w 4383337"/>
              <a:gd name="connsiteY5" fmla="*/ 5143500 h 5143500"/>
              <a:gd name="connsiteX6" fmla="*/ 0 w 4383337"/>
              <a:gd name="connsiteY6" fmla="*/ 5135548 h 5143500"/>
              <a:gd name="connsiteX7" fmla="*/ 15969 w 4383337"/>
              <a:gd name="connsiteY7" fmla="*/ 0 h 5143500"/>
              <a:gd name="connsiteX0" fmla="*/ 5953568 w 10320936"/>
              <a:gd name="connsiteY0" fmla="*/ 0 h 5165849"/>
              <a:gd name="connsiteX1" fmla="*/ 10320936 w 10320936"/>
              <a:gd name="connsiteY1" fmla="*/ 0 h 5165849"/>
              <a:gd name="connsiteX2" fmla="*/ 10304066 w 10320936"/>
              <a:gd name="connsiteY2" fmla="*/ 26315 h 5165849"/>
              <a:gd name="connsiteX3" fmla="*/ 9593390 w 10320936"/>
              <a:gd name="connsiteY3" fmla="*/ 2571750 h 5165849"/>
              <a:gd name="connsiteX4" fmla="*/ 10304066 w 10320936"/>
              <a:gd name="connsiteY4" fmla="*/ 5117185 h 5165849"/>
              <a:gd name="connsiteX5" fmla="*/ 10320936 w 10320936"/>
              <a:gd name="connsiteY5" fmla="*/ 5143500 h 5165849"/>
              <a:gd name="connsiteX6" fmla="*/ 0 w 10320936"/>
              <a:gd name="connsiteY6" fmla="*/ 5165849 h 5165849"/>
              <a:gd name="connsiteX7" fmla="*/ 5953568 w 10320936"/>
              <a:gd name="connsiteY7" fmla="*/ 0 h 5165849"/>
              <a:gd name="connsiteX0" fmla="*/ 0 w 10335572"/>
              <a:gd name="connsiteY0" fmla="*/ 151505 h 5165849"/>
              <a:gd name="connsiteX1" fmla="*/ 10335572 w 10335572"/>
              <a:gd name="connsiteY1" fmla="*/ 0 h 5165849"/>
              <a:gd name="connsiteX2" fmla="*/ 10318702 w 10335572"/>
              <a:gd name="connsiteY2" fmla="*/ 26315 h 5165849"/>
              <a:gd name="connsiteX3" fmla="*/ 9608026 w 10335572"/>
              <a:gd name="connsiteY3" fmla="*/ 2571750 h 5165849"/>
              <a:gd name="connsiteX4" fmla="*/ 10318702 w 10335572"/>
              <a:gd name="connsiteY4" fmla="*/ 5117185 h 5165849"/>
              <a:gd name="connsiteX5" fmla="*/ 10335572 w 10335572"/>
              <a:gd name="connsiteY5" fmla="*/ 5143500 h 5165849"/>
              <a:gd name="connsiteX6" fmla="*/ 14636 w 10335572"/>
              <a:gd name="connsiteY6" fmla="*/ 5165849 h 5165849"/>
              <a:gd name="connsiteX7" fmla="*/ 0 w 10335572"/>
              <a:gd name="connsiteY7" fmla="*/ 151505 h 5165849"/>
              <a:gd name="connsiteX0" fmla="*/ 0 w 10335572"/>
              <a:gd name="connsiteY0" fmla="*/ 30301 h 5165849"/>
              <a:gd name="connsiteX1" fmla="*/ 10335572 w 10335572"/>
              <a:gd name="connsiteY1" fmla="*/ 0 h 5165849"/>
              <a:gd name="connsiteX2" fmla="*/ 10318702 w 10335572"/>
              <a:gd name="connsiteY2" fmla="*/ 26315 h 5165849"/>
              <a:gd name="connsiteX3" fmla="*/ 9608026 w 10335572"/>
              <a:gd name="connsiteY3" fmla="*/ 2571750 h 5165849"/>
              <a:gd name="connsiteX4" fmla="*/ 10318702 w 10335572"/>
              <a:gd name="connsiteY4" fmla="*/ 5117185 h 5165849"/>
              <a:gd name="connsiteX5" fmla="*/ 10335572 w 10335572"/>
              <a:gd name="connsiteY5" fmla="*/ 5143500 h 5165849"/>
              <a:gd name="connsiteX6" fmla="*/ 14636 w 10335572"/>
              <a:gd name="connsiteY6" fmla="*/ 5165849 h 5165849"/>
              <a:gd name="connsiteX7" fmla="*/ 0 w 10335572"/>
              <a:gd name="connsiteY7" fmla="*/ 30301 h 51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5572" h="5165849">
                <a:moveTo>
                  <a:pt x="0" y="30301"/>
                </a:moveTo>
                <a:lnTo>
                  <a:pt x="10335572" y="0"/>
                </a:lnTo>
                <a:lnTo>
                  <a:pt x="10318702" y="26315"/>
                </a:lnTo>
                <a:cubicBezTo>
                  <a:pt x="9867725" y="768523"/>
                  <a:pt x="9608026" y="1639809"/>
                  <a:pt x="9608026" y="2571750"/>
                </a:cubicBezTo>
                <a:cubicBezTo>
                  <a:pt x="9608026" y="3503691"/>
                  <a:pt x="9867725" y="4374977"/>
                  <a:pt x="10318702" y="5117185"/>
                </a:cubicBezTo>
                <a:lnTo>
                  <a:pt x="10335572" y="5143500"/>
                </a:lnTo>
                <a:lnTo>
                  <a:pt x="14636" y="5165849"/>
                </a:lnTo>
                <a:cubicBezTo>
                  <a:pt x="9757" y="3494401"/>
                  <a:pt x="4879" y="1701749"/>
                  <a:pt x="0" y="30301"/>
                </a:cubicBezTo>
                <a:close/>
              </a:path>
            </a:pathLst>
          </a:custGeom>
          <a:gradFill>
            <a:gsLst>
              <a:gs pos="22000">
                <a:srgbClr val="00A160"/>
              </a:gs>
              <a:gs pos="100000">
                <a:srgbClr val="0081C6"/>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6094197" y="3173690"/>
            <a:ext cx="3023200" cy="781752"/>
          </a:xfrm>
          <a:prstGeom prst="rect">
            <a:avLst/>
          </a:prstGeom>
          <a:noFill/>
        </p:spPr>
        <p:txBody>
          <a:bodyPr wrap="square" rtlCol="0">
            <a:spAutoFit/>
          </a:bodyPr>
          <a:lstStyle/>
          <a:p>
            <a:pPr algn="ctr">
              <a:lnSpc>
                <a:spcPct val="80000"/>
              </a:lnSpc>
            </a:pPr>
            <a:r>
              <a:rPr lang="en-US" sz="2800" dirty="0">
                <a:solidFill>
                  <a:srgbClr val="FFFFFF"/>
                </a:solidFill>
                <a:effectLst>
                  <a:outerShdw blurRad="215900" algn="ctr" rotWithShape="0">
                    <a:prstClr val="black">
                      <a:alpha val="17000"/>
                    </a:prstClr>
                  </a:outerShdw>
                </a:effectLst>
                <a:latin typeface="Century Gothic" panose="020B0502020202020204" pitchFamily="34" charset="0"/>
              </a:rPr>
              <a:t>carbon &amp; </a:t>
            </a:r>
            <a:br>
              <a:rPr lang="en-US" sz="2800" dirty="0">
                <a:solidFill>
                  <a:srgbClr val="FFFFFF"/>
                </a:solidFill>
                <a:effectLst>
                  <a:outerShdw blurRad="215900" algn="ctr" rotWithShape="0">
                    <a:prstClr val="black">
                      <a:alpha val="17000"/>
                    </a:prstClr>
                  </a:outerShdw>
                </a:effectLst>
                <a:latin typeface="Century Gothic" panose="020B0502020202020204" pitchFamily="34" charset="0"/>
              </a:rPr>
            </a:br>
            <a:r>
              <a:rPr lang="en-US" sz="2800" dirty="0">
                <a:solidFill>
                  <a:srgbClr val="FFFFFF"/>
                </a:solidFill>
                <a:effectLst>
                  <a:outerShdw blurRad="215900" algn="ctr" rotWithShape="0">
                    <a:prstClr val="black">
                      <a:alpha val="17000"/>
                    </a:prstClr>
                  </a:outerShdw>
                </a:effectLst>
                <a:latin typeface="Century Gothic" panose="020B0502020202020204" pitchFamily="34" charset="0"/>
              </a:rPr>
              <a:t>water neutral </a:t>
            </a:r>
          </a:p>
        </p:txBody>
      </p:sp>
      <p:sp>
        <p:nvSpPr>
          <p:cNvPr id="4" name="Rectangle 3"/>
          <p:cNvSpPr/>
          <p:nvPr/>
        </p:nvSpPr>
        <p:spPr>
          <a:xfrm>
            <a:off x="6729596" y="2444983"/>
            <a:ext cx="1752403" cy="830997"/>
          </a:xfrm>
          <a:prstGeom prst="rect">
            <a:avLst/>
          </a:prstGeom>
        </p:spPr>
        <p:txBody>
          <a:bodyPr wrap="none">
            <a:spAutoFit/>
          </a:bodyPr>
          <a:lstStyle/>
          <a:p>
            <a:pPr algn="ctr">
              <a:lnSpc>
                <a:spcPct val="80000"/>
              </a:lnSpc>
            </a:pPr>
            <a:r>
              <a:rPr lang="en-US" sz="6000" dirty="0">
                <a:solidFill>
                  <a:schemeClr val="bg1"/>
                </a:solidFill>
                <a:latin typeface="Impact" panose="020B0806030902050204" pitchFamily="34" charset="0"/>
              </a:rPr>
              <a:t>2044</a:t>
            </a:r>
          </a:p>
        </p:txBody>
      </p:sp>
      <p:pic>
        <p:nvPicPr>
          <p:cNvPr id="12" name="Picture 11"/>
          <p:cNvPicPr>
            <a:picLocks noChangeAspect="1"/>
          </p:cNvPicPr>
          <p:nvPr/>
        </p:nvPicPr>
        <p:blipFill>
          <a:blip r:embed="rId3"/>
          <a:stretch>
            <a:fillRect/>
          </a:stretch>
        </p:blipFill>
        <p:spPr>
          <a:xfrm>
            <a:off x="6721745" y="1061412"/>
            <a:ext cx="1500642" cy="1141792"/>
          </a:xfrm>
          <a:prstGeom prst="rect">
            <a:avLst/>
          </a:prstGeom>
        </p:spPr>
      </p:pic>
      <p:pic>
        <p:nvPicPr>
          <p:cNvPr id="14" name="Picture 13"/>
          <p:cNvPicPr>
            <a:picLocks noChangeAspect="1"/>
          </p:cNvPicPr>
          <p:nvPr/>
        </p:nvPicPr>
        <p:blipFill>
          <a:blip r:embed="rId4"/>
          <a:stretch>
            <a:fillRect/>
          </a:stretch>
        </p:blipFill>
        <p:spPr>
          <a:xfrm>
            <a:off x="7829250" y="610624"/>
            <a:ext cx="660600" cy="880196"/>
          </a:xfrm>
          <a:prstGeom prst="rect">
            <a:avLst/>
          </a:prstGeom>
        </p:spPr>
      </p:pic>
      <p:sp>
        <p:nvSpPr>
          <p:cNvPr id="7" name="Rectangle 6"/>
          <p:cNvSpPr/>
          <p:nvPr/>
        </p:nvSpPr>
        <p:spPr>
          <a:xfrm>
            <a:off x="3329380" y="2444983"/>
            <a:ext cx="2106218" cy="830997"/>
          </a:xfrm>
          <a:prstGeom prst="rect">
            <a:avLst/>
          </a:prstGeom>
        </p:spPr>
        <p:txBody>
          <a:bodyPr wrap="none">
            <a:spAutoFit/>
          </a:bodyPr>
          <a:lstStyle/>
          <a:p>
            <a:pPr lvl="0" algn="ctr">
              <a:lnSpc>
                <a:spcPct val="80000"/>
              </a:lnSpc>
            </a:pPr>
            <a:r>
              <a:rPr lang="en-US" sz="6000" dirty="0">
                <a:solidFill>
                  <a:schemeClr val="bg1"/>
                </a:solidFill>
                <a:latin typeface="Impact" panose="020B0806030902050204" pitchFamily="34" charset="0"/>
              </a:rPr>
              <a:t>GOALS</a:t>
            </a:r>
          </a:p>
        </p:txBody>
      </p:sp>
      <p:sp>
        <p:nvSpPr>
          <p:cNvPr id="10" name="Rectangle 9"/>
          <p:cNvSpPr/>
          <p:nvPr/>
        </p:nvSpPr>
        <p:spPr>
          <a:xfrm>
            <a:off x="308169" y="2444983"/>
            <a:ext cx="1738616" cy="830997"/>
          </a:xfrm>
          <a:prstGeom prst="rect">
            <a:avLst/>
          </a:prstGeom>
        </p:spPr>
        <p:txBody>
          <a:bodyPr wrap="none">
            <a:spAutoFit/>
          </a:bodyPr>
          <a:lstStyle/>
          <a:p>
            <a:pPr algn="ctr">
              <a:lnSpc>
                <a:spcPct val="80000"/>
              </a:lnSpc>
            </a:pPr>
            <a:r>
              <a:rPr lang="en-US" sz="6000" dirty="0">
                <a:solidFill>
                  <a:schemeClr val="bg1"/>
                </a:solidFill>
                <a:latin typeface="Impact" panose="020B0806030902050204" pitchFamily="34" charset="0"/>
              </a:rPr>
              <a:t>2024</a:t>
            </a:r>
          </a:p>
        </p:txBody>
      </p:sp>
      <p:sp>
        <p:nvSpPr>
          <p:cNvPr id="11" name="Rectangle 10"/>
          <p:cNvSpPr/>
          <p:nvPr/>
        </p:nvSpPr>
        <p:spPr>
          <a:xfrm>
            <a:off x="311711" y="3173690"/>
            <a:ext cx="1731532" cy="1126462"/>
          </a:xfrm>
          <a:prstGeom prst="rect">
            <a:avLst/>
          </a:prstGeom>
          <a:noFill/>
        </p:spPr>
        <p:txBody>
          <a:bodyPr wrap="square" rtlCol="0">
            <a:spAutoFit/>
          </a:bodyPr>
          <a:lstStyle/>
          <a:p>
            <a:pPr algn="ctr">
              <a:lnSpc>
                <a:spcPct val="80000"/>
              </a:lnSpc>
            </a:pPr>
            <a:r>
              <a:rPr lang="en-US" sz="2800" dirty="0">
                <a:solidFill>
                  <a:srgbClr val="FFFFFF"/>
                </a:solidFill>
                <a:effectLst>
                  <a:outerShdw blurRad="215900" algn="ctr" rotWithShape="0">
                    <a:prstClr val="black">
                      <a:alpha val="17000"/>
                    </a:prstClr>
                  </a:outerShdw>
                </a:effectLst>
                <a:latin typeface="Century Gothic" panose="020B0502020202020204" pitchFamily="34" charset="0"/>
              </a:rPr>
              <a:t>zero waste to landfill </a:t>
            </a:r>
          </a:p>
        </p:txBody>
      </p:sp>
      <p:pic>
        <p:nvPicPr>
          <p:cNvPr id="13" name="Picture 12"/>
          <p:cNvPicPr>
            <a:picLocks noChangeAspect="1"/>
          </p:cNvPicPr>
          <p:nvPr/>
        </p:nvPicPr>
        <p:blipFill>
          <a:blip r:embed="rId5"/>
          <a:stretch>
            <a:fillRect/>
          </a:stretch>
        </p:blipFill>
        <p:spPr>
          <a:xfrm>
            <a:off x="721600" y="1067936"/>
            <a:ext cx="911754" cy="1133929"/>
          </a:xfrm>
          <a:prstGeom prst="rect">
            <a:avLst/>
          </a:prstGeom>
        </p:spPr>
      </p:pic>
      <p:grpSp>
        <p:nvGrpSpPr>
          <p:cNvPr id="30" name="Group 29"/>
          <p:cNvGrpSpPr/>
          <p:nvPr/>
        </p:nvGrpSpPr>
        <p:grpSpPr>
          <a:xfrm>
            <a:off x="2236805" y="621552"/>
            <a:ext cx="4206495" cy="4120420"/>
            <a:chOff x="-707885" y="-2725508"/>
            <a:chExt cx="10322406" cy="10111185"/>
          </a:xfrm>
        </p:grpSpPr>
        <p:grpSp>
          <p:nvGrpSpPr>
            <p:cNvPr id="15" name="Group 14"/>
            <p:cNvGrpSpPr/>
            <p:nvPr/>
          </p:nvGrpSpPr>
          <p:grpSpPr>
            <a:xfrm rot="2700000">
              <a:off x="470555" y="-1563114"/>
              <a:ext cx="8244834" cy="7964396"/>
              <a:chOff x="-557933" y="-701177"/>
              <a:chExt cx="6396354" cy="6178790"/>
            </a:xfrm>
            <a:solidFill>
              <a:schemeClr val="bg1">
                <a:alpha val="52000"/>
              </a:schemeClr>
            </a:solidFill>
          </p:grpSpPr>
          <p:sp>
            <p:nvSpPr>
              <p:cNvPr id="16" name="Freeform 86"/>
              <p:cNvSpPr>
                <a:spLocks/>
              </p:cNvSpPr>
              <p:nvPr/>
            </p:nvSpPr>
            <p:spPr bwMode="auto">
              <a:xfrm>
                <a:off x="-64790" y="-701177"/>
                <a:ext cx="2806561" cy="1769513"/>
              </a:xfrm>
              <a:custGeom>
                <a:avLst/>
                <a:gdLst>
                  <a:gd name="T0" fmla="*/ 348 w 368"/>
                  <a:gd name="T1" fmla="*/ 0 h 231"/>
                  <a:gd name="T2" fmla="*/ 206 w 368"/>
                  <a:gd name="T3" fmla="*/ 26 h 231"/>
                  <a:gd name="T4" fmla="*/ 0 w 368"/>
                  <a:gd name="T5" fmla="*/ 198 h 231"/>
                  <a:gd name="T6" fmla="*/ 56 w 368"/>
                  <a:gd name="T7" fmla="*/ 231 h 231"/>
                  <a:gd name="T8" fmla="*/ 228 w 368"/>
                  <a:gd name="T9" fmla="*/ 86 h 231"/>
                  <a:gd name="T10" fmla="*/ 348 w 368"/>
                  <a:gd name="T11" fmla="*/ 64 h 231"/>
                  <a:gd name="T12" fmla="*/ 365 w 368"/>
                  <a:gd name="T13" fmla="*/ 65 h 231"/>
                  <a:gd name="T14" fmla="*/ 368 w 368"/>
                  <a:gd name="T15" fmla="*/ 0 h 231"/>
                  <a:gd name="T16" fmla="*/ 348 w 368"/>
                  <a:gd name="T17"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231">
                    <a:moveTo>
                      <a:pt x="348" y="0"/>
                    </a:moveTo>
                    <a:cubicBezTo>
                      <a:pt x="301" y="0"/>
                      <a:pt x="253" y="8"/>
                      <a:pt x="206" y="26"/>
                    </a:cubicBezTo>
                    <a:cubicBezTo>
                      <a:pt x="116" y="59"/>
                      <a:pt x="46" y="121"/>
                      <a:pt x="0" y="198"/>
                    </a:cubicBezTo>
                    <a:cubicBezTo>
                      <a:pt x="19" y="209"/>
                      <a:pt x="37" y="220"/>
                      <a:pt x="56" y="231"/>
                    </a:cubicBezTo>
                    <a:cubicBezTo>
                      <a:pt x="94" y="166"/>
                      <a:pt x="153" y="114"/>
                      <a:pt x="228" y="86"/>
                    </a:cubicBezTo>
                    <a:cubicBezTo>
                      <a:pt x="268" y="71"/>
                      <a:pt x="308" y="64"/>
                      <a:pt x="348" y="64"/>
                    </a:cubicBezTo>
                    <a:cubicBezTo>
                      <a:pt x="354" y="64"/>
                      <a:pt x="359" y="64"/>
                      <a:pt x="365" y="65"/>
                    </a:cubicBezTo>
                    <a:cubicBezTo>
                      <a:pt x="368" y="0"/>
                      <a:pt x="368" y="0"/>
                      <a:pt x="368" y="0"/>
                    </a:cubicBezTo>
                    <a:cubicBezTo>
                      <a:pt x="362" y="0"/>
                      <a:pt x="355" y="0"/>
                      <a:pt x="348"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87"/>
              <p:cNvSpPr>
                <a:spLocks/>
              </p:cNvSpPr>
              <p:nvPr/>
            </p:nvSpPr>
            <p:spPr bwMode="auto">
              <a:xfrm>
                <a:off x="4482280" y="270605"/>
                <a:ext cx="1356141" cy="3756588"/>
              </a:xfrm>
              <a:custGeom>
                <a:avLst/>
                <a:gdLst>
                  <a:gd name="T0" fmla="*/ 47 w 177"/>
                  <a:gd name="T1" fmla="*/ 0 h 492"/>
                  <a:gd name="T2" fmla="*/ 0 w 177"/>
                  <a:gd name="T3" fmla="*/ 44 h 492"/>
                  <a:gd name="T4" fmla="*/ 70 w 177"/>
                  <a:gd name="T5" fmla="*/ 157 h 492"/>
                  <a:gd name="T6" fmla="*/ 40 w 177"/>
                  <a:gd name="T7" fmla="*/ 458 h 492"/>
                  <a:gd name="T8" fmla="*/ 94 w 177"/>
                  <a:gd name="T9" fmla="*/ 492 h 492"/>
                  <a:gd name="T10" fmla="*/ 130 w 177"/>
                  <a:gd name="T11" fmla="*/ 135 h 492"/>
                  <a:gd name="T12" fmla="*/ 47 w 177"/>
                  <a:gd name="T13" fmla="*/ 0 h 492"/>
                </a:gdLst>
                <a:ahLst/>
                <a:cxnLst>
                  <a:cxn ang="0">
                    <a:pos x="T0" y="T1"/>
                  </a:cxn>
                  <a:cxn ang="0">
                    <a:pos x="T2" y="T3"/>
                  </a:cxn>
                  <a:cxn ang="0">
                    <a:pos x="T4" y="T5"/>
                  </a:cxn>
                  <a:cxn ang="0">
                    <a:pos x="T6" y="T7"/>
                  </a:cxn>
                  <a:cxn ang="0">
                    <a:pos x="T8" y="T9"/>
                  </a:cxn>
                  <a:cxn ang="0">
                    <a:pos x="T10" y="T11"/>
                  </a:cxn>
                  <a:cxn ang="0">
                    <a:pos x="T12" y="T13"/>
                  </a:cxn>
                </a:cxnLst>
                <a:rect l="0" t="0" r="r" b="b"/>
                <a:pathLst>
                  <a:path w="177" h="492">
                    <a:moveTo>
                      <a:pt x="47" y="0"/>
                    </a:moveTo>
                    <a:cubicBezTo>
                      <a:pt x="0" y="44"/>
                      <a:pt x="0" y="44"/>
                      <a:pt x="0" y="44"/>
                    </a:cubicBezTo>
                    <a:cubicBezTo>
                      <a:pt x="30" y="76"/>
                      <a:pt x="54" y="114"/>
                      <a:pt x="70" y="157"/>
                    </a:cubicBezTo>
                    <a:cubicBezTo>
                      <a:pt x="109" y="261"/>
                      <a:pt x="94" y="371"/>
                      <a:pt x="40" y="458"/>
                    </a:cubicBezTo>
                    <a:cubicBezTo>
                      <a:pt x="94" y="492"/>
                      <a:pt x="94" y="492"/>
                      <a:pt x="94" y="492"/>
                    </a:cubicBezTo>
                    <a:cubicBezTo>
                      <a:pt x="159" y="389"/>
                      <a:pt x="177" y="258"/>
                      <a:pt x="130" y="135"/>
                    </a:cubicBezTo>
                    <a:cubicBezTo>
                      <a:pt x="111" y="83"/>
                      <a:pt x="82" y="38"/>
                      <a:pt x="47"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8"/>
              <p:cNvSpPr>
                <a:spLocks/>
              </p:cNvSpPr>
              <p:nvPr/>
            </p:nvSpPr>
            <p:spPr bwMode="auto">
              <a:xfrm>
                <a:off x="1820756" y="4128722"/>
                <a:ext cx="3060387" cy="1348891"/>
              </a:xfrm>
              <a:custGeom>
                <a:avLst/>
                <a:gdLst>
                  <a:gd name="T0" fmla="*/ 353 w 401"/>
                  <a:gd name="T1" fmla="*/ 0 h 176"/>
                  <a:gd name="T2" fmla="*/ 221 w 401"/>
                  <a:gd name="T3" fmla="*/ 90 h 176"/>
                  <a:gd name="T4" fmla="*/ 101 w 401"/>
                  <a:gd name="T5" fmla="*/ 112 h 176"/>
                  <a:gd name="T6" fmla="*/ 16 w 401"/>
                  <a:gd name="T7" fmla="*/ 101 h 176"/>
                  <a:gd name="T8" fmla="*/ 0 w 401"/>
                  <a:gd name="T9" fmla="*/ 163 h 176"/>
                  <a:gd name="T10" fmla="*/ 101 w 401"/>
                  <a:gd name="T11" fmla="*/ 176 h 176"/>
                  <a:gd name="T12" fmla="*/ 243 w 401"/>
                  <a:gd name="T13" fmla="*/ 150 h 176"/>
                  <a:gd name="T14" fmla="*/ 401 w 401"/>
                  <a:gd name="T15" fmla="*/ 43 h 176"/>
                  <a:gd name="T16" fmla="*/ 353 w 401"/>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176">
                    <a:moveTo>
                      <a:pt x="353" y="0"/>
                    </a:moveTo>
                    <a:cubicBezTo>
                      <a:pt x="318" y="39"/>
                      <a:pt x="273" y="70"/>
                      <a:pt x="221" y="90"/>
                    </a:cubicBezTo>
                    <a:cubicBezTo>
                      <a:pt x="181" y="105"/>
                      <a:pt x="141" y="112"/>
                      <a:pt x="101" y="112"/>
                    </a:cubicBezTo>
                    <a:cubicBezTo>
                      <a:pt x="72" y="112"/>
                      <a:pt x="44" y="108"/>
                      <a:pt x="16" y="101"/>
                    </a:cubicBezTo>
                    <a:cubicBezTo>
                      <a:pt x="0" y="163"/>
                      <a:pt x="0" y="163"/>
                      <a:pt x="0" y="163"/>
                    </a:cubicBezTo>
                    <a:cubicBezTo>
                      <a:pt x="33" y="172"/>
                      <a:pt x="67" y="176"/>
                      <a:pt x="101" y="176"/>
                    </a:cubicBezTo>
                    <a:cubicBezTo>
                      <a:pt x="148" y="176"/>
                      <a:pt x="196" y="168"/>
                      <a:pt x="243" y="150"/>
                    </a:cubicBezTo>
                    <a:cubicBezTo>
                      <a:pt x="306" y="127"/>
                      <a:pt x="359" y="89"/>
                      <a:pt x="401" y="43"/>
                    </a:cubicBezTo>
                    <a:cubicBezTo>
                      <a:pt x="353" y="0"/>
                      <a:pt x="353" y="0"/>
                      <a:pt x="353"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9"/>
              <p:cNvSpPr>
                <a:spLocks/>
              </p:cNvSpPr>
              <p:nvPr/>
            </p:nvSpPr>
            <p:spPr bwMode="auto">
              <a:xfrm>
                <a:off x="-557933" y="1612245"/>
                <a:ext cx="1566454" cy="3219933"/>
              </a:xfrm>
              <a:custGeom>
                <a:avLst/>
                <a:gdLst>
                  <a:gd name="T0" fmla="*/ 21 w 205"/>
                  <a:gd name="T1" fmla="*/ 0 h 422"/>
                  <a:gd name="T2" fmla="*/ 34 w 205"/>
                  <a:gd name="T3" fmla="*/ 244 h 422"/>
                  <a:gd name="T4" fmla="*/ 165 w 205"/>
                  <a:gd name="T5" fmla="*/ 422 h 422"/>
                  <a:gd name="T6" fmla="*/ 205 w 205"/>
                  <a:gd name="T7" fmla="*/ 371 h 422"/>
                  <a:gd name="T8" fmla="*/ 94 w 205"/>
                  <a:gd name="T9" fmla="*/ 222 h 422"/>
                  <a:gd name="T10" fmla="*/ 83 w 205"/>
                  <a:gd name="T11" fmla="*/ 16 h 422"/>
                  <a:gd name="T12" fmla="*/ 21 w 205"/>
                  <a:gd name="T13" fmla="*/ 0 h 422"/>
                </a:gdLst>
                <a:ahLst/>
                <a:cxnLst>
                  <a:cxn ang="0">
                    <a:pos x="T0" y="T1"/>
                  </a:cxn>
                  <a:cxn ang="0">
                    <a:pos x="T2" y="T3"/>
                  </a:cxn>
                  <a:cxn ang="0">
                    <a:pos x="T4" y="T5"/>
                  </a:cxn>
                  <a:cxn ang="0">
                    <a:pos x="T6" y="T7"/>
                  </a:cxn>
                  <a:cxn ang="0">
                    <a:pos x="T8" y="T9"/>
                  </a:cxn>
                  <a:cxn ang="0">
                    <a:pos x="T10" y="T11"/>
                  </a:cxn>
                  <a:cxn ang="0">
                    <a:pos x="T12" y="T13"/>
                  </a:cxn>
                </a:cxnLst>
                <a:rect l="0" t="0" r="r" b="b"/>
                <a:pathLst>
                  <a:path w="205" h="422">
                    <a:moveTo>
                      <a:pt x="21" y="0"/>
                    </a:moveTo>
                    <a:cubicBezTo>
                      <a:pt x="0" y="78"/>
                      <a:pt x="3" y="163"/>
                      <a:pt x="34" y="244"/>
                    </a:cubicBezTo>
                    <a:cubicBezTo>
                      <a:pt x="61" y="317"/>
                      <a:pt x="108" y="378"/>
                      <a:pt x="165" y="422"/>
                    </a:cubicBezTo>
                    <a:cubicBezTo>
                      <a:pt x="205" y="371"/>
                      <a:pt x="205" y="371"/>
                      <a:pt x="205" y="371"/>
                    </a:cubicBezTo>
                    <a:cubicBezTo>
                      <a:pt x="156" y="334"/>
                      <a:pt x="117" y="283"/>
                      <a:pt x="94" y="222"/>
                    </a:cubicBezTo>
                    <a:cubicBezTo>
                      <a:pt x="68" y="153"/>
                      <a:pt x="66" y="82"/>
                      <a:pt x="83" y="16"/>
                    </a:cubicBezTo>
                    <a:cubicBezTo>
                      <a:pt x="21" y="0"/>
                      <a:pt x="21" y="0"/>
                      <a:pt x="21"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rot="6300000">
              <a:off x="1348926" y="-772244"/>
              <a:ext cx="6488088" cy="6382662"/>
              <a:chOff x="185404" y="-26729"/>
              <a:chExt cx="4909676" cy="4829899"/>
            </a:xfrm>
            <a:solidFill>
              <a:schemeClr val="bg1">
                <a:alpha val="24000"/>
              </a:schemeClr>
            </a:solidFill>
          </p:grpSpPr>
          <p:sp>
            <p:nvSpPr>
              <p:cNvPr id="21" name="Freeform 20"/>
              <p:cNvSpPr>
                <a:spLocks/>
              </p:cNvSpPr>
              <p:nvPr/>
            </p:nvSpPr>
            <p:spPr bwMode="auto">
              <a:xfrm>
                <a:off x="3985506" y="1793546"/>
                <a:ext cx="1109574" cy="2393193"/>
              </a:xfrm>
              <a:custGeom>
                <a:avLst/>
                <a:gdLst>
                  <a:gd name="T0" fmla="*/ 129 w 146"/>
                  <a:gd name="T1" fmla="*/ 0 h 313"/>
                  <a:gd name="T2" fmla="*/ 80 w 146"/>
                  <a:gd name="T3" fmla="*/ 13 h 313"/>
                  <a:gd name="T4" fmla="*/ 64 w 146"/>
                  <a:gd name="T5" fmla="*/ 188 h 313"/>
                  <a:gd name="T6" fmla="*/ 0 w 146"/>
                  <a:gd name="T7" fmla="*/ 276 h 313"/>
                  <a:gd name="T8" fmla="*/ 34 w 146"/>
                  <a:gd name="T9" fmla="*/ 313 h 313"/>
                  <a:gd name="T10" fmla="*/ 110 w 146"/>
                  <a:gd name="T11" fmla="*/ 209 h 313"/>
                  <a:gd name="T12" fmla="*/ 129 w 146"/>
                  <a:gd name="T13" fmla="*/ 0 h 313"/>
                </a:gdLst>
                <a:ahLst/>
                <a:cxnLst>
                  <a:cxn ang="0">
                    <a:pos x="T0" y="T1"/>
                  </a:cxn>
                  <a:cxn ang="0">
                    <a:pos x="T2" y="T3"/>
                  </a:cxn>
                  <a:cxn ang="0">
                    <a:pos x="T4" y="T5"/>
                  </a:cxn>
                  <a:cxn ang="0">
                    <a:pos x="T6" y="T7"/>
                  </a:cxn>
                  <a:cxn ang="0">
                    <a:pos x="T8" y="T9"/>
                  </a:cxn>
                  <a:cxn ang="0">
                    <a:pos x="T10" y="T11"/>
                  </a:cxn>
                  <a:cxn ang="0">
                    <a:pos x="T12" y="T13"/>
                  </a:cxn>
                </a:cxnLst>
                <a:rect l="0" t="0" r="r" b="b"/>
                <a:pathLst>
                  <a:path w="146" h="313">
                    <a:moveTo>
                      <a:pt x="129" y="0"/>
                    </a:moveTo>
                    <a:cubicBezTo>
                      <a:pt x="112" y="4"/>
                      <a:pt x="96" y="8"/>
                      <a:pt x="80" y="13"/>
                    </a:cubicBezTo>
                    <a:cubicBezTo>
                      <a:pt x="94" y="69"/>
                      <a:pt x="90" y="131"/>
                      <a:pt x="64" y="188"/>
                    </a:cubicBezTo>
                    <a:cubicBezTo>
                      <a:pt x="49" y="223"/>
                      <a:pt x="27" y="252"/>
                      <a:pt x="0" y="276"/>
                    </a:cubicBezTo>
                    <a:cubicBezTo>
                      <a:pt x="34" y="313"/>
                      <a:pt x="34" y="313"/>
                      <a:pt x="34" y="313"/>
                    </a:cubicBezTo>
                    <a:cubicBezTo>
                      <a:pt x="65" y="285"/>
                      <a:pt x="91" y="250"/>
                      <a:pt x="110" y="209"/>
                    </a:cubicBezTo>
                    <a:cubicBezTo>
                      <a:pt x="141" y="141"/>
                      <a:pt x="146" y="68"/>
                      <a:pt x="129"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265175" y="2837848"/>
                <a:ext cx="2291665" cy="1965322"/>
              </a:xfrm>
              <a:custGeom>
                <a:avLst/>
                <a:gdLst>
                  <a:gd name="T0" fmla="*/ 50 w 300"/>
                  <a:gd name="T1" fmla="*/ 0 h 257"/>
                  <a:gd name="T2" fmla="*/ 0 w 300"/>
                  <a:gd name="T3" fmla="*/ 11 h 257"/>
                  <a:gd name="T4" fmla="*/ 178 w 300"/>
                  <a:gd name="T5" fmla="*/ 229 h 257"/>
                  <a:gd name="T6" fmla="*/ 299 w 300"/>
                  <a:gd name="T7" fmla="*/ 257 h 257"/>
                  <a:gd name="T8" fmla="*/ 300 w 300"/>
                  <a:gd name="T9" fmla="*/ 207 h 257"/>
                  <a:gd name="T10" fmla="*/ 199 w 300"/>
                  <a:gd name="T11" fmla="*/ 183 h 257"/>
                  <a:gd name="T12" fmla="*/ 50 w 300"/>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300" h="257">
                    <a:moveTo>
                      <a:pt x="50" y="0"/>
                    </a:moveTo>
                    <a:cubicBezTo>
                      <a:pt x="0" y="11"/>
                      <a:pt x="0" y="11"/>
                      <a:pt x="0" y="11"/>
                    </a:cubicBezTo>
                    <a:cubicBezTo>
                      <a:pt x="22" y="104"/>
                      <a:pt x="84" y="186"/>
                      <a:pt x="178" y="229"/>
                    </a:cubicBezTo>
                    <a:cubicBezTo>
                      <a:pt x="217" y="247"/>
                      <a:pt x="258" y="256"/>
                      <a:pt x="299" y="257"/>
                    </a:cubicBezTo>
                    <a:cubicBezTo>
                      <a:pt x="300" y="207"/>
                      <a:pt x="300" y="207"/>
                      <a:pt x="300" y="207"/>
                    </a:cubicBezTo>
                    <a:cubicBezTo>
                      <a:pt x="266" y="206"/>
                      <a:pt x="232" y="198"/>
                      <a:pt x="199" y="183"/>
                    </a:cubicBezTo>
                    <a:cubicBezTo>
                      <a:pt x="120" y="147"/>
                      <a:pt x="67" y="78"/>
                      <a:pt x="50"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185404" y="299613"/>
                <a:ext cx="1406908" cy="2211893"/>
              </a:xfrm>
              <a:custGeom>
                <a:avLst/>
                <a:gdLst>
                  <a:gd name="T0" fmla="*/ 159 w 184"/>
                  <a:gd name="T1" fmla="*/ 0 h 289"/>
                  <a:gd name="T2" fmla="*/ 31 w 184"/>
                  <a:gd name="T3" fmla="*/ 142 h 289"/>
                  <a:gd name="T4" fmla="*/ 3 w 184"/>
                  <a:gd name="T5" fmla="*/ 289 h 289"/>
                  <a:gd name="T6" fmla="*/ 53 w 184"/>
                  <a:gd name="T7" fmla="*/ 286 h 289"/>
                  <a:gd name="T8" fmla="*/ 77 w 184"/>
                  <a:gd name="T9" fmla="*/ 163 h 289"/>
                  <a:gd name="T10" fmla="*/ 184 w 184"/>
                  <a:gd name="T11" fmla="*/ 44 h 289"/>
                  <a:gd name="T12" fmla="*/ 159 w 184"/>
                  <a:gd name="T13" fmla="*/ 0 h 289"/>
                </a:gdLst>
                <a:ahLst/>
                <a:cxnLst>
                  <a:cxn ang="0">
                    <a:pos x="T0" y="T1"/>
                  </a:cxn>
                  <a:cxn ang="0">
                    <a:pos x="T2" y="T3"/>
                  </a:cxn>
                  <a:cxn ang="0">
                    <a:pos x="T4" y="T5"/>
                  </a:cxn>
                  <a:cxn ang="0">
                    <a:pos x="T6" y="T7"/>
                  </a:cxn>
                  <a:cxn ang="0">
                    <a:pos x="T8" y="T9"/>
                  </a:cxn>
                  <a:cxn ang="0">
                    <a:pos x="T10" y="T11"/>
                  </a:cxn>
                  <a:cxn ang="0">
                    <a:pos x="T12" y="T13"/>
                  </a:cxn>
                </a:cxnLst>
                <a:rect l="0" t="0" r="r" b="b"/>
                <a:pathLst>
                  <a:path w="184" h="289">
                    <a:moveTo>
                      <a:pt x="159" y="0"/>
                    </a:moveTo>
                    <a:cubicBezTo>
                      <a:pt x="104" y="32"/>
                      <a:pt x="59" y="80"/>
                      <a:pt x="31" y="142"/>
                    </a:cubicBezTo>
                    <a:cubicBezTo>
                      <a:pt x="9" y="190"/>
                      <a:pt x="0" y="240"/>
                      <a:pt x="3" y="289"/>
                    </a:cubicBezTo>
                    <a:cubicBezTo>
                      <a:pt x="53" y="286"/>
                      <a:pt x="53" y="286"/>
                      <a:pt x="53" y="286"/>
                    </a:cubicBezTo>
                    <a:cubicBezTo>
                      <a:pt x="51" y="245"/>
                      <a:pt x="59" y="203"/>
                      <a:pt x="77" y="163"/>
                    </a:cubicBezTo>
                    <a:cubicBezTo>
                      <a:pt x="100" y="111"/>
                      <a:pt x="139" y="70"/>
                      <a:pt x="184" y="44"/>
                    </a:cubicBezTo>
                    <a:cubicBezTo>
                      <a:pt x="159" y="0"/>
                      <a:pt x="159" y="0"/>
                      <a:pt x="159"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2317522" y="-26729"/>
                <a:ext cx="2393194" cy="1392403"/>
              </a:xfrm>
              <a:custGeom>
                <a:avLst/>
                <a:gdLst>
                  <a:gd name="T0" fmla="*/ 40 w 313"/>
                  <a:gd name="T1" fmla="*/ 0 h 182"/>
                  <a:gd name="T2" fmla="*/ 0 w 313"/>
                  <a:gd name="T3" fmla="*/ 2 h 182"/>
                  <a:gd name="T4" fmla="*/ 6 w 313"/>
                  <a:gd name="T5" fmla="*/ 52 h 182"/>
                  <a:gd name="T6" fmla="*/ 40 w 313"/>
                  <a:gd name="T7" fmla="*/ 50 h 182"/>
                  <a:gd name="T8" fmla="*/ 150 w 313"/>
                  <a:gd name="T9" fmla="*/ 74 h 182"/>
                  <a:gd name="T10" fmla="*/ 270 w 313"/>
                  <a:gd name="T11" fmla="*/ 182 h 182"/>
                  <a:gd name="T12" fmla="*/ 313 w 313"/>
                  <a:gd name="T13" fmla="*/ 157 h 182"/>
                  <a:gd name="T14" fmla="*/ 171 w 313"/>
                  <a:gd name="T15" fmla="*/ 28 h 182"/>
                  <a:gd name="T16" fmla="*/ 40 w 313"/>
                  <a:gd name="T1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182">
                    <a:moveTo>
                      <a:pt x="40" y="0"/>
                    </a:moveTo>
                    <a:cubicBezTo>
                      <a:pt x="27" y="0"/>
                      <a:pt x="13" y="0"/>
                      <a:pt x="0" y="2"/>
                    </a:cubicBezTo>
                    <a:cubicBezTo>
                      <a:pt x="6" y="52"/>
                      <a:pt x="6" y="52"/>
                      <a:pt x="6" y="52"/>
                    </a:cubicBezTo>
                    <a:cubicBezTo>
                      <a:pt x="17" y="51"/>
                      <a:pt x="29" y="50"/>
                      <a:pt x="40" y="50"/>
                    </a:cubicBezTo>
                    <a:cubicBezTo>
                      <a:pt x="77" y="50"/>
                      <a:pt x="115" y="58"/>
                      <a:pt x="150" y="74"/>
                    </a:cubicBezTo>
                    <a:cubicBezTo>
                      <a:pt x="202" y="98"/>
                      <a:pt x="243" y="136"/>
                      <a:pt x="270" y="182"/>
                    </a:cubicBezTo>
                    <a:cubicBezTo>
                      <a:pt x="313" y="157"/>
                      <a:pt x="313" y="157"/>
                      <a:pt x="313" y="157"/>
                    </a:cubicBezTo>
                    <a:cubicBezTo>
                      <a:pt x="282" y="102"/>
                      <a:pt x="233" y="56"/>
                      <a:pt x="171" y="28"/>
                    </a:cubicBezTo>
                    <a:cubicBezTo>
                      <a:pt x="129" y="9"/>
                      <a:pt x="84" y="0"/>
                      <a:pt x="40"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p:nvGrpSpPr>
          <p:grpSpPr>
            <a:xfrm rot="900000">
              <a:off x="-707885" y="-2725508"/>
              <a:ext cx="10322406" cy="10111185"/>
              <a:chOff x="-1522474" y="-1604064"/>
              <a:chExt cx="8151363" cy="7984566"/>
            </a:xfrm>
            <a:solidFill>
              <a:schemeClr val="bg1">
                <a:alpha val="26000"/>
              </a:schemeClr>
            </a:solidFill>
          </p:grpSpPr>
          <p:sp>
            <p:nvSpPr>
              <p:cNvPr id="26" name="Freeform 218"/>
              <p:cNvSpPr>
                <a:spLocks/>
              </p:cNvSpPr>
              <p:nvPr/>
            </p:nvSpPr>
            <p:spPr bwMode="auto">
              <a:xfrm>
                <a:off x="2038311" y="4364418"/>
                <a:ext cx="3749339" cy="2016084"/>
              </a:xfrm>
              <a:custGeom>
                <a:avLst/>
                <a:gdLst>
                  <a:gd name="T0" fmla="*/ 424 w 491"/>
                  <a:gd name="T1" fmla="*/ 0 h 264"/>
                  <a:gd name="T2" fmla="*/ 188 w 491"/>
                  <a:gd name="T3" fmla="*/ 163 h 264"/>
                  <a:gd name="T4" fmla="*/ 12 w 491"/>
                  <a:gd name="T5" fmla="*/ 173 h 264"/>
                  <a:gd name="T6" fmla="*/ 0 w 491"/>
                  <a:gd name="T7" fmla="*/ 254 h 264"/>
                  <a:gd name="T8" fmla="*/ 209 w 491"/>
                  <a:gd name="T9" fmla="*/ 242 h 264"/>
                  <a:gd name="T10" fmla="*/ 491 w 491"/>
                  <a:gd name="T11" fmla="*/ 48 h 264"/>
                  <a:gd name="T12" fmla="*/ 424 w 491"/>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491" h="264">
                    <a:moveTo>
                      <a:pt x="424" y="0"/>
                    </a:moveTo>
                    <a:cubicBezTo>
                      <a:pt x="368" y="77"/>
                      <a:pt x="287" y="136"/>
                      <a:pt x="188" y="163"/>
                    </a:cubicBezTo>
                    <a:cubicBezTo>
                      <a:pt x="129" y="179"/>
                      <a:pt x="69" y="182"/>
                      <a:pt x="12" y="173"/>
                    </a:cubicBezTo>
                    <a:cubicBezTo>
                      <a:pt x="0" y="254"/>
                      <a:pt x="0" y="254"/>
                      <a:pt x="0" y="254"/>
                    </a:cubicBezTo>
                    <a:cubicBezTo>
                      <a:pt x="68" y="264"/>
                      <a:pt x="139" y="261"/>
                      <a:pt x="209" y="242"/>
                    </a:cubicBezTo>
                    <a:cubicBezTo>
                      <a:pt x="327" y="210"/>
                      <a:pt x="424" y="140"/>
                      <a:pt x="491" y="48"/>
                    </a:cubicBezTo>
                    <a:cubicBezTo>
                      <a:pt x="469" y="32"/>
                      <a:pt x="446" y="16"/>
                      <a:pt x="4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19"/>
              <p:cNvSpPr>
                <a:spLocks/>
              </p:cNvSpPr>
              <p:nvPr/>
            </p:nvSpPr>
            <p:spPr bwMode="auto">
              <a:xfrm>
                <a:off x="-1522474" y="13157"/>
                <a:ext cx="1522941" cy="4808146"/>
              </a:xfrm>
              <a:custGeom>
                <a:avLst/>
                <a:gdLst>
                  <a:gd name="T0" fmla="*/ 133 w 199"/>
                  <a:gd name="T1" fmla="*/ 0 h 629"/>
                  <a:gd name="T2" fmla="*/ 44 w 199"/>
                  <a:gd name="T3" fmla="*/ 449 h 629"/>
                  <a:gd name="T4" fmla="*/ 134 w 199"/>
                  <a:gd name="T5" fmla="*/ 629 h 629"/>
                  <a:gd name="T6" fmla="*/ 199 w 199"/>
                  <a:gd name="T7" fmla="*/ 579 h 629"/>
                  <a:gd name="T8" fmla="*/ 123 w 199"/>
                  <a:gd name="T9" fmla="*/ 427 h 629"/>
                  <a:gd name="T10" fmla="*/ 198 w 199"/>
                  <a:gd name="T11" fmla="*/ 50 h 629"/>
                  <a:gd name="T12" fmla="*/ 133 w 199"/>
                  <a:gd name="T13" fmla="*/ 0 h 629"/>
                </a:gdLst>
                <a:ahLst/>
                <a:cxnLst>
                  <a:cxn ang="0">
                    <a:pos x="T0" y="T1"/>
                  </a:cxn>
                  <a:cxn ang="0">
                    <a:pos x="T2" y="T3"/>
                  </a:cxn>
                  <a:cxn ang="0">
                    <a:pos x="T4" y="T5"/>
                  </a:cxn>
                  <a:cxn ang="0">
                    <a:pos x="T6" y="T7"/>
                  </a:cxn>
                  <a:cxn ang="0">
                    <a:pos x="T8" y="T9"/>
                  </a:cxn>
                  <a:cxn ang="0">
                    <a:pos x="T10" y="T11"/>
                  </a:cxn>
                  <a:cxn ang="0">
                    <a:pos x="T12" y="T13"/>
                  </a:cxn>
                </a:cxnLst>
                <a:rect l="0" t="0" r="r" b="b"/>
                <a:pathLst>
                  <a:path w="199" h="629">
                    <a:moveTo>
                      <a:pt x="133" y="0"/>
                    </a:moveTo>
                    <a:cubicBezTo>
                      <a:pt x="38" y="123"/>
                      <a:pt x="0" y="287"/>
                      <a:pt x="44" y="449"/>
                    </a:cubicBezTo>
                    <a:cubicBezTo>
                      <a:pt x="62" y="516"/>
                      <a:pt x="93" y="577"/>
                      <a:pt x="134" y="629"/>
                    </a:cubicBezTo>
                    <a:cubicBezTo>
                      <a:pt x="199" y="579"/>
                      <a:pt x="199" y="579"/>
                      <a:pt x="199" y="579"/>
                    </a:cubicBezTo>
                    <a:cubicBezTo>
                      <a:pt x="165" y="535"/>
                      <a:pt x="138" y="484"/>
                      <a:pt x="123" y="427"/>
                    </a:cubicBezTo>
                    <a:cubicBezTo>
                      <a:pt x="86" y="291"/>
                      <a:pt x="118" y="153"/>
                      <a:pt x="198" y="50"/>
                    </a:cubicBezTo>
                    <a:cubicBezTo>
                      <a:pt x="133" y="0"/>
                      <a:pt x="133" y="0"/>
                      <a:pt x="133"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20"/>
              <p:cNvSpPr>
                <a:spLocks/>
              </p:cNvSpPr>
              <p:nvPr/>
            </p:nvSpPr>
            <p:spPr bwMode="auto">
              <a:xfrm>
                <a:off x="-50295" y="-1604064"/>
                <a:ext cx="3995911" cy="1580958"/>
              </a:xfrm>
              <a:custGeom>
                <a:avLst/>
                <a:gdLst>
                  <a:gd name="T0" fmla="*/ 495 w 523"/>
                  <a:gd name="T1" fmla="*/ 119 h 207"/>
                  <a:gd name="T2" fmla="*/ 523 w 523"/>
                  <a:gd name="T3" fmla="*/ 42 h 207"/>
                  <a:gd name="T4" fmla="*/ 213 w 523"/>
                  <a:gd name="T5" fmla="*/ 29 h 207"/>
                  <a:gd name="T6" fmla="*/ 0 w 523"/>
                  <a:gd name="T7" fmla="*/ 146 h 207"/>
                  <a:gd name="T8" fmla="*/ 55 w 523"/>
                  <a:gd name="T9" fmla="*/ 207 h 207"/>
                  <a:gd name="T10" fmla="*/ 235 w 523"/>
                  <a:gd name="T11" fmla="*/ 108 h 207"/>
                  <a:gd name="T12" fmla="*/ 495 w 523"/>
                  <a:gd name="T13" fmla="*/ 119 h 207"/>
                </a:gdLst>
                <a:ahLst/>
                <a:cxnLst>
                  <a:cxn ang="0">
                    <a:pos x="T0" y="T1"/>
                  </a:cxn>
                  <a:cxn ang="0">
                    <a:pos x="T2" y="T3"/>
                  </a:cxn>
                  <a:cxn ang="0">
                    <a:pos x="T4" y="T5"/>
                  </a:cxn>
                  <a:cxn ang="0">
                    <a:pos x="T6" y="T7"/>
                  </a:cxn>
                  <a:cxn ang="0">
                    <a:pos x="T8" y="T9"/>
                  </a:cxn>
                  <a:cxn ang="0">
                    <a:pos x="T10" y="T11"/>
                  </a:cxn>
                  <a:cxn ang="0">
                    <a:pos x="T12" y="T13"/>
                  </a:cxn>
                </a:cxnLst>
                <a:rect l="0" t="0" r="r" b="b"/>
                <a:pathLst>
                  <a:path w="523" h="207">
                    <a:moveTo>
                      <a:pt x="495" y="119"/>
                    </a:moveTo>
                    <a:cubicBezTo>
                      <a:pt x="523" y="42"/>
                      <a:pt x="523" y="42"/>
                      <a:pt x="523" y="42"/>
                    </a:cubicBezTo>
                    <a:cubicBezTo>
                      <a:pt x="427" y="7"/>
                      <a:pt x="320" y="0"/>
                      <a:pt x="213" y="29"/>
                    </a:cubicBezTo>
                    <a:cubicBezTo>
                      <a:pt x="131" y="51"/>
                      <a:pt x="59" y="92"/>
                      <a:pt x="0" y="146"/>
                    </a:cubicBezTo>
                    <a:cubicBezTo>
                      <a:pt x="55" y="207"/>
                      <a:pt x="55" y="207"/>
                      <a:pt x="55" y="207"/>
                    </a:cubicBezTo>
                    <a:cubicBezTo>
                      <a:pt x="105" y="162"/>
                      <a:pt x="165" y="127"/>
                      <a:pt x="235" y="108"/>
                    </a:cubicBezTo>
                    <a:cubicBezTo>
                      <a:pt x="324" y="84"/>
                      <a:pt x="414" y="90"/>
                      <a:pt x="495" y="1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221"/>
              <p:cNvSpPr>
                <a:spLocks/>
              </p:cNvSpPr>
              <p:nvPr/>
            </p:nvSpPr>
            <p:spPr bwMode="auto">
              <a:xfrm>
                <a:off x="4859376" y="-458232"/>
                <a:ext cx="1769513" cy="4220723"/>
              </a:xfrm>
              <a:custGeom>
                <a:avLst/>
                <a:gdLst>
                  <a:gd name="T0" fmla="*/ 56 w 231"/>
                  <a:gd name="T1" fmla="*/ 0 h 553"/>
                  <a:gd name="T2" fmla="*/ 0 w 231"/>
                  <a:gd name="T3" fmla="*/ 60 h 553"/>
                  <a:gd name="T4" fmla="*/ 123 w 231"/>
                  <a:gd name="T5" fmla="*/ 263 h 553"/>
                  <a:gd name="T6" fmla="*/ 111 w 231"/>
                  <a:gd name="T7" fmla="*/ 525 h 553"/>
                  <a:gd name="T8" fmla="*/ 188 w 231"/>
                  <a:gd name="T9" fmla="*/ 553 h 553"/>
                  <a:gd name="T10" fmla="*/ 202 w 231"/>
                  <a:gd name="T11" fmla="*/ 241 h 553"/>
                  <a:gd name="T12" fmla="*/ 56 w 231"/>
                  <a:gd name="T13" fmla="*/ 0 h 553"/>
                </a:gdLst>
                <a:ahLst/>
                <a:cxnLst>
                  <a:cxn ang="0">
                    <a:pos x="T0" y="T1"/>
                  </a:cxn>
                  <a:cxn ang="0">
                    <a:pos x="T2" y="T3"/>
                  </a:cxn>
                  <a:cxn ang="0">
                    <a:pos x="T4" y="T5"/>
                  </a:cxn>
                  <a:cxn ang="0">
                    <a:pos x="T6" y="T7"/>
                  </a:cxn>
                  <a:cxn ang="0">
                    <a:pos x="T8" y="T9"/>
                  </a:cxn>
                  <a:cxn ang="0">
                    <a:pos x="T10" y="T11"/>
                  </a:cxn>
                  <a:cxn ang="0">
                    <a:pos x="T12" y="T13"/>
                  </a:cxn>
                </a:cxnLst>
                <a:rect l="0" t="0" r="r" b="b"/>
                <a:pathLst>
                  <a:path w="231" h="553">
                    <a:moveTo>
                      <a:pt x="56" y="0"/>
                    </a:moveTo>
                    <a:cubicBezTo>
                      <a:pt x="0" y="60"/>
                      <a:pt x="0" y="60"/>
                      <a:pt x="0" y="60"/>
                    </a:cubicBezTo>
                    <a:cubicBezTo>
                      <a:pt x="57" y="113"/>
                      <a:pt x="101" y="182"/>
                      <a:pt x="123" y="263"/>
                    </a:cubicBezTo>
                    <a:cubicBezTo>
                      <a:pt x="147" y="353"/>
                      <a:pt x="141" y="444"/>
                      <a:pt x="111" y="525"/>
                    </a:cubicBezTo>
                    <a:cubicBezTo>
                      <a:pt x="188" y="553"/>
                      <a:pt x="188" y="553"/>
                      <a:pt x="188" y="553"/>
                    </a:cubicBezTo>
                    <a:cubicBezTo>
                      <a:pt x="224" y="457"/>
                      <a:pt x="231" y="348"/>
                      <a:pt x="202" y="241"/>
                    </a:cubicBezTo>
                    <a:cubicBezTo>
                      <a:pt x="176" y="145"/>
                      <a:pt x="124" y="63"/>
                      <a:pt x="56" y="0"/>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193525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39"/>
          <p:cNvSpPr/>
          <p:nvPr/>
        </p:nvSpPr>
        <p:spPr>
          <a:xfrm>
            <a:off x="-13063" y="-1"/>
            <a:ext cx="10292962" cy="5196357"/>
          </a:xfrm>
          <a:custGeom>
            <a:avLst/>
            <a:gdLst>
              <a:gd name="connsiteX0" fmla="*/ 0 w 3121830"/>
              <a:gd name="connsiteY0" fmla="*/ 0 h 5143500"/>
              <a:gd name="connsiteX1" fmla="*/ 3121830 w 3121830"/>
              <a:gd name="connsiteY1" fmla="*/ 0 h 5143500"/>
              <a:gd name="connsiteX2" fmla="*/ 3104960 w 3121830"/>
              <a:gd name="connsiteY2" fmla="*/ 26315 h 5143500"/>
              <a:gd name="connsiteX3" fmla="*/ 2394284 w 3121830"/>
              <a:gd name="connsiteY3" fmla="*/ 2571750 h 5143500"/>
              <a:gd name="connsiteX4" fmla="*/ 3104960 w 3121830"/>
              <a:gd name="connsiteY4" fmla="*/ 5117185 h 5143500"/>
              <a:gd name="connsiteX5" fmla="*/ 3121830 w 3121830"/>
              <a:gd name="connsiteY5" fmla="*/ 5143500 h 5143500"/>
              <a:gd name="connsiteX6" fmla="*/ 0 w 3121830"/>
              <a:gd name="connsiteY6" fmla="*/ 5143500 h 5143500"/>
              <a:gd name="connsiteX7" fmla="*/ 0 w 3121830"/>
              <a:gd name="connsiteY7" fmla="*/ 0 h 5143500"/>
              <a:gd name="connsiteX0" fmla="*/ 0 w 4367368"/>
              <a:gd name="connsiteY0" fmla="*/ 0 h 5143500"/>
              <a:gd name="connsiteX1" fmla="*/ 4367368 w 4367368"/>
              <a:gd name="connsiteY1" fmla="*/ 0 h 5143500"/>
              <a:gd name="connsiteX2" fmla="*/ 4350498 w 4367368"/>
              <a:gd name="connsiteY2" fmla="*/ 26315 h 5143500"/>
              <a:gd name="connsiteX3" fmla="*/ 3639822 w 4367368"/>
              <a:gd name="connsiteY3" fmla="*/ 2571750 h 5143500"/>
              <a:gd name="connsiteX4" fmla="*/ 4350498 w 4367368"/>
              <a:gd name="connsiteY4" fmla="*/ 5117185 h 5143500"/>
              <a:gd name="connsiteX5" fmla="*/ 4367368 w 4367368"/>
              <a:gd name="connsiteY5" fmla="*/ 5143500 h 5143500"/>
              <a:gd name="connsiteX6" fmla="*/ 1245538 w 4367368"/>
              <a:gd name="connsiteY6" fmla="*/ 5143500 h 5143500"/>
              <a:gd name="connsiteX7" fmla="*/ 0 w 4367368"/>
              <a:gd name="connsiteY7" fmla="*/ 0 h 5143500"/>
              <a:gd name="connsiteX0" fmla="*/ 15969 w 4383337"/>
              <a:gd name="connsiteY0" fmla="*/ 0 h 5143500"/>
              <a:gd name="connsiteX1" fmla="*/ 4383337 w 4383337"/>
              <a:gd name="connsiteY1" fmla="*/ 0 h 5143500"/>
              <a:gd name="connsiteX2" fmla="*/ 4366467 w 4383337"/>
              <a:gd name="connsiteY2" fmla="*/ 26315 h 5143500"/>
              <a:gd name="connsiteX3" fmla="*/ 3655791 w 4383337"/>
              <a:gd name="connsiteY3" fmla="*/ 2571750 h 5143500"/>
              <a:gd name="connsiteX4" fmla="*/ 4366467 w 4383337"/>
              <a:gd name="connsiteY4" fmla="*/ 5117185 h 5143500"/>
              <a:gd name="connsiteX5" fmla="*/ 4383337 w 4383337"/>
              <a:gd name="connsiteY5" fmla="*/ 5143500 h 5143500"/>
              <a:gd name="connsiteX6" fmla="*/ 0 w 4383337"/>
              <a:gd name="connsiteY6" fmla="*/ 5135548 h 5143500"/>
              <a:gd name="connsiteX7" fmla="*/ 15969 w 4383337"/>
              <a:gd name="connsiteY7" fmla="*/ 0 h 5143500"/>
              <a:gd name="connsiteX0" fmla="*/ 5953568 w 10320936"/>
              <a:gd name="connsiteY0" fmla="*/ 0 h 5165849"/>
              <a:gd name="connsiteX1" fmla="*/ 10320936 w 10320936"/>
              <a:gd name="connsiteY1" fmla="*/ 0 h 5165849"/>
              <a:gd name="connsiteX2" fmla="*/ 10304066 w 10320936"/>
              <a:gd name="connsiteY2" fmla="*/ 26315 h 5165849"/>
              <a:gd name="connsiteX3" fmla="*/ 9593390 w 10320936"/>
              <a:gd name="connsiteY3" fmla="*/ 2571750 h 5165849"/>
              <a:gd name="connsiteX4" fmla="*/ 10304066 w 10320936"/>
              <a:gd name="connsiteY4" fmla="*/ 5117185 h 5165849"/>
              <a:gd name="connsiteX5" fmla="*/ 10320936 w 10320936"/>
              <a:gd name="connsiteY5" fmla="*/ 5143500 h 5165849"/>
              <a:gd name="connsiteX6" fmla="*/ 0 w 10320936"/>
              <a:gd name="connsiteY6" fmla="*/ 5165849 h 5165849"/>
              <a:gd name="connsiteX7" fmla="*/ 5953568 w 10320936"/>
              <a:gd name="connsiteY7" fmla="*/ 0 h 5165849"/>
              <a:gd name="connsiteX0" fmla="*/ 0 w 10335572"/>
              <a:gd name="connsiteY0" fmla="*/ 151505 h 5165849"/>
              <a:gd name="connsiteX1" fmla="*/ 10335572 w 10335572"/>
              <a:gd name="connsiteY1" fmla="*/ 0 h 5165849"/>
              <a:gd name="connsiteX2" fmla="*/ 10318702 w 10335572"/>
              <a:gd name="connsiteY2" fmla="*/ 26315 h 5165849"/>
              <a:gd name="connsiteX3" fmla="*/ 9608026 w 10335572"/>
              <a:gd name="connsiteY3" fmla="*/ 2571750 h 5165849"/>
              <a:gd name="connsiteX4" fmla="*/ 10318702 w 10335572"/>
              <a:gd name="connsiteY4" fmla="*/ 5117185 h 5165849"/>
              <a:gd name="connsiteX5" fmla="*/ 10335572 w 10335572"/>
              <a:gd name="connsiteY5" fmla="*/ 5143500 h 5165849"/>
              <a:gd name="connsiteX6" fmla="*/ 14636 w 10335572"/>
              <a:gd name="connsiteY6" fmla="*/ 5165849 h 5165849"/>
              <a:gd name="connsiteX7" fmla="*/ 0 w 10335572"/>
              <a:gd name="connsiteY7" fmla="*/ 151505 h 5165849"/>
              <a:gd name="connsiteX0" fmla="*/ 0 w 10335572"/>
              <a:gd name="connsiteY0" fmla="*/ 30301 h 5165849"/>
              <a:gd name="connsiteX1" fmla="*/ 10335572 w 10335572"/>
              <a:gd name="connsiteY1" fmla="*/ 0 h 5165849"/>
              <a:gd name="connsiteX2" fmla="*/ 10318702 w 10335572"/>
              <a:gd name="connsiteY2" fmla="*/ 26315 h 5165849"/>
              <a:gd name="connsiteX3" fmla="*/ 9608026 w 10335572"/>
              <a:gd name="connsiteY3" fmla="*/ 2571750 h 5165849"/>
              <a:gd name="connsiteX4" fmla="*/ 10318702 w 10335572"/>
              <a:gd name="connsiteY4" fmla="*/ 5117185 h 5165849"/>
              <a:gd name="connsiteX5" fmla="*/ 10335572 w 10335572"/>
              <a:gd name="connsiteY5" fmla="*/ 5143500 h 5165849"/>
              <a:gd name="connsiteX6" fmla="*/ 14636 w 10335572"/>
              <a:gd name="connsiteY6" fmla="*/ 5165849 h 5165849"/>
              <a:gd name="connsiteX7" fmla="*/ 0 w 10335572"/>
              <a:gd name="connsiteY7" fmla="*/ 30301 h 51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5572" h="5165849">
                <a:moveTo>
                  <a:pt x="0" y="30301"/>
                </a:moveTo>
                <a:lnTo>
                  <a:pt x="10335572" y="0"/>
                </a:lnTo>
                <a:lnTo>
                  <a:pt x="10318702" y="26315"/>
                </a:lnTo>
                <a:cubicBezTo>
                  <a:pt x="9867725" y="768523"/>
                  <a:pt x="9608026" y="1639809"/>
                  <a:pt x="9608026" y="2571750"/>
                </a:cubicBezTo>
                <a:cubicBezTo>
                  <a:pt x="9608026" y="3503691"/>
                  <a:pt x="9867725" y="4374977"/>
                  <a:pt x="10318702" y="5117185"/>
                </a:cubicBezTo>
                <a:lnTo>
                  <a:pt x="10335572" y="5143500"/>
                </a:lnTo>
                <a:lnTo>
                  <a:pt x="14636" y="5165849"/>
                </a:lnTo>
                <a:cubicBezTo>
                  <a:pt x="9757" y="3494401"/>
                  <a:pt x="4879" y="1701749"/>
                  <a:pt x="0" y="30301"/>
                </a:cubicBezTo>
                <a:close/>
              </a:path>
            </a:pathLst>
          </a:custGeom>
          <a:gradFill>
            <a:gsLst>
              <a:gs pos="22000">
                <a:srgbClr val="00A160"/>
              </a:gs>
              <a:gs pos="100000">
                <a:srgbClr val="0081C6"/>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652179" y="1035430"/>
            <a:ext cx="6535270" cy="4585871"/>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rPr>
              <a:t>First charging stations installed September 2012</a:t>
            </a:r>
          </a:p>
          <a:p>
            <a:endParaRPr lang="en-US" sz="2000" dirty="0">
              <a:solidFill>
                <a:schemeClr val="bg1"/>
              </a:solidFill>
            </a:endParaRPr>
          </a:p>
          <a:p>
            <a:pPr marL="285750" indent="-285750">
              <a:buFont typeface="Arial" panose="020B0604020202020204" pitchFamily="34" charset="0"/>
              <a:buChar char="•"/>
            </a:pPr>
            <a:r>
              <a:rPr lang="en-US" sz="2000" b="1" dirty="0">
                <a:solidFill>
                  <a:schemeClr val="bg1"/>
                </a:solidFill>
              </a:rPr>
              <a:t>Today </a:t>
            </a:r>
          </a:p>
          <a:p>
            <a:pPr marL="742950" lvl="1" indent="-285750">
              <a:buFont typeface="Arial" panose="020B0604020202020204" pitchFamily="34" charset="0"/>
              <a:buChar char="•"/>
            </a:pPr>
            <a:r>
              <a:rPr lang="en-US" sz="2000" dirty="0">
                <a:solidFill>
                  <a:schemeClr val="bg1"/>
                </a:solidFill>
              </a:rPr>
              <a:t>40 charging ports</a:t>
            </a:r>
          </a:p>
          <a:p>
            <a:pPr marL="742950" lvl="1" indent="-285750">
              <a:buFont typeface="Arial" panose="020B0604020202020204" pitchFamily="34" charset="0"/>
              <a:buChar char="•"/>
            </a:pPr>
            <a:r>
              <a:rPr lang="en-US" sz="2000" dirty="0">
                <a:solidFill>
                  <a:schemeClr val="bg1"/>
                </a:solidFill>
              </a:rPr>
              <a:t>381 EV drivers (6,500 corporate employees)</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b="1" dirty="0">
                <a:solidFill>
                  <a:schemeClr val="bg1"/>
                </a:solidFill>
              </a:rPr>
              <a:t>Since September 2012</a:t>
            </a:r>
          </a:p>
          <a:p>
            <a:pPr marL="742950" lvl="1" indent="-285750">
              <a:buFont typeface="Arial" panose="020B0604020202020204" pitchFamily="34" charset="0"/>
              <a:buChar char="•"/>
            </a:pPr>
            <a:r>
              <a:rPr lang="en-US" sz="2000" b="1" dirty="0">
                <a:solidFill>
                  <a:schemeClr val="bg1"/>
                </a:solidFill>
              </a:rPr>
              <a:t>165 tons of green house gas avoided</a:t>
            </a:r>
          </a:p>
          <a:p>
            <a:pPr marL="742950" lvl="1" indent="-285750">
              <a:buFont typeface="Arial" panose="020B0604020202020204" pitchFamily="34" charset="0"/>
              <a:buChar char="•"/>
            </a:pPr>
            <a:r>
              <a:rPr lang="en-US" sz="2000" b="1" dirty="0">
                <a:solidFill>
                  <a:schemeClr val="bg1"/>
                </a:solidFill>
              </a:rPr>
              <a:t>38,120 charging sessions</a:t>
            </a:r>
          </a:p>
          <a:p>
            <a:pPr marL="742950" lvl="1" indent="-285750">
              <a:buFont typeface="Arial" panose="020B0604020202020204" pitchFamily="34" charset="0"/>
              <a:buChar char="•"/>
            </a:pPr>
            <a:r>
              <a:rPr lang="en-US" sz="2000" b="1" dirty="0">
                <a:solidFill>
                  <a:schemeClr val="bg1"/>
                </a:solidFill>
              </a:rPr>
              <a:t>352 MWh’s of electricity </a:t>
            </a:r>
          </a:p>
          <a:p>
            <a:pPr marL="742950" lvl="1" indent="-285750">
              <a:buFont typeface="Arial" panose="020B0604020202020204" pitchFamily="34" charset="0"/>
              <a:buChar char="•"/>
            </a:pPr>
            <a:r>
              <a:rPr lang="en-US" sz="2000" b="1" dirty="0">
                <a:solidFill>
                  <a:schemeClr val="bg1"/>
                </a:solidFill>
              </a:rPr>
              <a:t>46,200 gallons of gasoline saved</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p>
        </p:txBody>
      </p:sp>
      <p:sp>
        <p:nvSpPr>
          <p:cNvPr id="3" name="TextBox 2"/>
          <p:cNvSpPr txBox="1"/>
          <p:nvPr/>
        </p:nvSpPr>
        <p:spPr>
          <a:xfrm>
            <a:off x="443752" y="107576"/>
            <a:ext cx="8384241" cy="523220"/>
          </a:xfrm>
          <a:prstGeom prst="rect">
            <a:avLst/>
          </a:prstGeom>
          <a:noFill/>
          <a:ln w="19050">
            <a:solidFill>
              <a:schemeClr val="bg1"/>
            </a:solidFill>
          </a:ln>
        </p:spPr>
        <p:txBody>
          <a:bodyPr wrap="square" rtlCol="0">
            <a:spAutoFit/>
          </a:bodyPr>
          <a:lstStyle/>
          <a:p>
            <a:r>
              <a:rPr lang="en-US" sz="2800" b="1" dirty="0">
                <a:solidFill>
                  <a:schemeClr val="bg1"/>
                </a:solidFill>
              </a:rPr>
              <a:t>Cox Conserves – Employee Electric Vehicle Program</a:t>
            </a:r>
          </a:p>
        </p:txBody>
      </p:sp>
    </p:spTree>
    <p:extLst>
      <p:ext uri="{BB962C8B-B14F-4D97-AF65-F5344CB8AC3E}">
        <p14:creationId xmlns:p14="http://schemas.microsoft.com/office/powerpoint/2010/main" val="2549540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39"/>
          <p:cNvSpPr/>
          <p:nvPr/>
        </p:nvSpPr>
        <p:spPr>
          <a:xfrm>
            <a:off x="-13063" y="-1"/>
            <a:ext cx="10292962" cy="5196357"/>
          </a:xfrm>
          <a:custGeom>
            <a:avLst/>
            <a:gdLst>
              <a:gd name="connsiteX0" fmla="*/ 0 w 3121830"/>
              <a:gd name="connsiteY0" fmla="*/ 0 h 5143500"/>
              <a:gd name="connsiteX1" fmla="*/ 3121830 w 3121830"/>
              <a:gd name="connsiteY1" fmla="*/ 0 h 5143500"/>
              <a:gd name="connsiteX2" fmla="*/ 3104960 w 3121830"/>
              <a:gd name="connsiteY2" fmla="*/ 26315 h 5143500"/>
              <a:gd name="connsiteX3" fmla="*/ 2394284 w 3121830"/>
              <a:gd name="connsiteY3" fmla="*/ 2571750 h 5143500"/>
              <a:gd name="connsiteX4" fmla="*/ 3104960 w 3121830"/>
              <a:gd name="connsiteY4" fmla="*/ 5117185 h 5143500"/>
              <a:gd name="connsiteX5" fmla="*/ 3121830 w 3121830"/>
              <a:gd name="connsiteY5" fmla="*/ 5143500 h 5143500"/>
              <a:gd name="connsiteX6" fmla="*/ 0 w 3121830"/>
              <a:gd name="connsiteY6" fmla="*/ 5143500 h 5143500"/>
              <a:gd name="connsiteX7" fmla="*/ 0 w 3121830"/>
              <a:gd name="connsiteY7" fmla="*/ 0 h 5143500"/>
              <a:gd name="connsiteX0" fmla="*/ 0 w 4367368"/>
              <a:gd name="connsiteY0" fmla="*/ 0 h 5143500"/>
              <a:gd name="connsiteX1" fmla="*/ 4367368 w 4367368"/>
              <a:gd name="connsiteY1" fmla="*/ 0 h 5143500"/>
              <a:gd name="connsiteX2" fmla="*/ 4350498 w 4367368"/>
              <a:gd name="connsiteY2" fmla="*/ 26315 h 5143500"/>
              <a:gd name="connsiteX3" fmla="*/ 3639822 w 4367368"/>
              <a:gd name="connsiteY3" fmla="*/ 2571750 h 5143500"/>
              <a:gd name="connsiteX4" fmla="*/ 4350498 w 4367368"/>
              <a:gd name="connsiteY4" fmla="*/ 5117185 h 5143500"/>
              <a:gd name="connsiteX5" fmla="*/ 4367368 w 4367368"/>
              <a:gd name="connsiteY5" fmla="*/ 5143500 h 5143500"/>
              <a:gd name="connsiteX6" fmla="*/ 1245538 w 4367368"/>
              <a:gd name="connsiteY6" fmla="*/ 5143500 h 5143500"/>
              <a:gd name="connsiteX7" fmla="*/ 0 w 4367368"/>
              <a:gd name="connsiteY7" fmla="*/ 0 h 5143500"/>
              <a:gd name="connsiteX0" fmla="*/ 15969 w 4383337"/>
              <a:gd name="connsiteY0" fmla="*/ 0 h 5143500"/>
              <a:gd name="connsiteX1" fmla="*/ 4383337 w 4383337"/>
              <a:gd name="connsiteY1" fmla="*/ 0 h 5143500"/>
              <a:gd name="connsiteX2" fmla="*/ 4366467 w 4383337"/>
              <a:gd name="connsiteY2" fmla="*/ 26315 h 5143500"/>
              <a:gd name="connsiteX3" fmla="*/ 3655791 w 4383337"/>
              <a:gd name="connsiteY3" fmla="*/ 2571750 h 5143500"/>
              <a:gd name="connsiteX4" fmla="*/ 4366467 w 4383337"/>
              <a:gd name="connsiteY4" fmla="*/ 5117185 h 5143500"/>
              <a:gd name="connsiteX5" fmla="*/ 4383337 w 4383337"/>
              <a:gd name="connsiteY5" fmla="*/ 5143500 h 5143500"/>
              <a:gd name="connsiteX6" fmla="*/ 0 w 4383337"/>
              <a:gd name="connsiteY6" fmla="*/ 5135548 h 5143500"/>
              <a:gd name="connsiteX7" fmla="*/ 15969 w 4383337"/>
              <a:gd name="connsiteY7" fmla="*/ 0 h 5143500"/>
              <a:gd name="connsiteX0" fmla="*/ 5953568 w 10320936"/>
              <a:gd name="connsiteY0" fmla="*/ 0 h 5165849"/>
              <a:gd name="connsiteX1" fmla="*/ 10320936 w 10320936"/>
              <a:gd name="connsiteY1" fmla="*/ 0 h 5165849"/>
              <a:gd name="connsiteX2" fmla="*/ 10304066 w 10320936"/>
              <a:gd name="connsiteY2" fmla="*/ 26315 h 5165849"/>
              <a:gd name="connsiteX3" fmla="*/ 9593390 w 10320936"/>
              <a:gd name="connsiteY3" fmla="*/ 2571750 h 5165849"/>
              <a:gd name="connsiteX4" fmla="*/ 10304066 w 10320936"/>
              <a:gd name="connsiteY4" fmla="*/ 5117185 h 5165849"/>
              <a:gd name="connsiteX5" fmla="*/ 10320936 w 10320936"/>
              <a:gd name="connsiteY5" fmla="*/ 5143500 h 5165849"/>
              <a:gd name="connsiteX6" fmla="*/ 0 w 10320936"/>
              <a:gd name="connsiteY6" fmla="*/ 5165849 h 5165849"/>
              <a:gd name="connsiteX7" fmla="*/ 5953568 w 10320936"/>
              <a:gd name="connsiteY7" fmla="*/ 0 h 5165849"/>
              <a:gd name="connsiteX0" fmla="*/ 0 w 10335572"/>
              <a:gd name="connsiteY0" fmla="*/ 151505 h 5165849"/>
              <a:gd name="connsiteX1" fmla="*/ 10335572 w 10335572"/>
              <a:gd name="connsiteY1" fmla="*/ 0 h 5165849"/>
              <a:gd name="connsiteX2" fmla="*/ 10318702 w 10335572"/>
              <a:gd name="connsiteY2" fmla="*/ 26315 h 5165849"/>
              <a:gd name="connsiteX3" fmla="*/ 9608026 w 10335572"/>
              <a:gd name="connsiteY3" fmla="*/ 2571750 h 5165849"/>
              <a:gd name="connsiteX4" fmla="*/ 10318702 w 10335572"/>
              <a:gd name="connsiteY4" fmla="*/ 5117185 h 5165849"/>
              <a:gd name="connsiteX5" fmla="*/ 10335572 w 10335572"/>
              <a:gd name="connsiteY5" fmla="*/ 5143500 h 5165849"/>
              <a:gd name="connsiteX6" fmla="*/ 14636 w 10335572"/>
              <a:gd name="connsiteY6" fmla="*/ 5165849 h 5165849"/>
              <a:gd name="connsiteX7" fmla="*/ 0 w 10335572"/>
              <a:gd name="connsiteY7" fmla="*/ 151505 h 5165849"/>
              <a:gd name="connsiteX0" fmla="*/ 0 w 10335572"/>
              <a:gd name="connsiteY0" fmla="*/ 30301 h 5165849"/>
              <a:gd name="connsiteX1" fmla="*/ 10335572 w 10335572"/>
              <a:gd name="connsiteY1" fmla="*/ 0 h 5165849"/>
              <a:gd name="connsiteX2" fmla="*/ 10318702 w 10335572"/>
              <a:gd name="connsiteY2" fmla="*/ 26315 h 5165849"/>
              <a:gd name="connsiteX3" fmla="*/ 9608026 w 10335572"/>
              <a:gd name="connsiteY3" fmla="*/ 2571750 h 5165849"/>
              <a:gd name="connsiteX4" fmla="*/ 10318702 w 10335572"/>
              <a:gd name="connsiteY4" fmla="*/ 5117185 h 5165849"/>
              <a:gd name="connsiteX5" fmla="*/ 10335572 w 10335572"/>
              <a:gd name="connsiteY5" fmla="*/ 5143500 h 5165849"/>
              <a:gd name="connsiteX6" fmla="*/ 14636 w 10335572"/>
              <a:gd name="connsiteY6" fmla="*/ 5165849 h 5165849"/>
              <a:gd name="connsiteX7" fmla="*/ 0 w 10335572"/>
              <a:gd name="connsiteY7" fmla="*/ 30301 h 51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5572" h="5165849">
                <a:moveTo>
                  <a:pt x="0" y="30301"/>
                </a:moveTo>
                <a:lnTo>
                  <a:pt x="10335572" y="0"/>
                </a:lnTo>
                <a:lnTo>
                  <a:pt x="10318702" y="26315"/>
                </a:lnTo>
                <a:cubicBezTo>
                  <a:pt x="9867725" y="768523"/>
                  <a:pt x="9608026" y="1639809"/>
                  <a:pt x="9608026" y="2571750"/>
                </a:cubicBezTo>
                <a:cubicBezTo>
                  <a:pt x="9608026" y="3503691"/>
                  <a:pt x="9867725" y="4374977"/>
                  <a:pt x="10318702" y="5117185"/>
                </a:cubicBezTo>
                <a:lnTo>
                  <a:pt x="10335572" y="5143500"/>
                </a:lnTo>
                <a:lnTo>
                  <a:pt x="14636" y="5165849"/>
                </a:lnTo>
                <a:cubicBezTo>
                  <a:pt x="9757" y="3494401"/>
                  <a:pt x="4879" y="1701749"/>
                  <a:pt x="0" y="30301"/>
                </a:cubicBezTo>
                <a:close/>
              </a:path>
            </a:pathLst>
          </a:custGeom>
          <a:gradFill>
            <a:gsLst>
              <a:gs pos="22000">
                <a:srgbClr val="00A160"/>
              </a:gs>
              <a:gs pos="100000">
                <a:srgbClr val="0081C6"/>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652179" y="1035430"/>
            <a:ext cx="6535270" cy="5016758"/>
          </a:xfrm>
          <a:prstGeom prst="rect">
            <a:avLst/>
          </a:prstGeom>
          <a:noFill/>
        </p:spPr>
        <p:txBody>
          <a:bodyPr wrap="square" rtlCol="0">
            <a:spAutoFit/>
          </a:bodyPr>
          <a:lstStyle/>
          <a:p>
            <a:r>
              <a:rPr lang="en-US" sz="2000" b="1" dirty="0">
                <a:solidFill>
                  <a:schemeClr val="bg1"/>
                </a:solidFill>
              </a:rPr>
              <a:t>			</a:t>
            </a:r>
            <a:r>
              <a:rPr lang="en-US" sz="2800" b="1" dirty="0">
                <a:solidFill>
                  <a:schemeClr val="bg1"/>
                </a:solidFill>
              </a:rPr>
              <a:t>	Lessons Learned</a:t>
            </a:r>
          </a:p>
          <a:p>
            <a:pPr marL="285750" indent="-285750">
              <a:buFont typeface="Arial" panose="020B0604020202020204" pitchFamily="34" charset="0"/>
              <a:buChar char="•"/>
            </a:pPr>
            <a:endParaRPr lang="en-US" sz="2000" b="1" dirty="0">
              <a:solidFill>
                <a:schemeClr val="bg1"/>
              </a:solidFill>
            </a:endParaRPr>
          </a:p>
          <a:p>
            <a:pPr marL="742950" lvl="1" indent="-285750">
              <a:buFont typeface="Arial" panose="020B0604020202020204" pitchFamily="34" charset="0"/>
              <a:buChar char="•"/>
            </a:pPr>
            <a:r>
              <a:rPr lang="en-US" sz="2000" b="1" dirty="0">
                <a:solidFill>
                  <a:schemeClr val="bg1"/>
                </a:solidFill>
              </a:rPr>
              <a:t>To charge or not to charge?</a:t>
            </a:r>
          </a:p>
          <a:p>
            <a:pPr marL="1200150" lvl="2" indent="-285750">
              <a:buFont typeface="Arial" panose="020B0604020202020204" pitchFamily="34" charset="0"/>
              <a:buChar char="•"/>
            </a:pPr>
            <a:r>
              <a:rPr lang="en-US" sz="2000" b="1" dirty="0">
                <a:solidFill>
                  <a:schemeClr val="bg1"/>
                </a:solidFill>
              </a:rPr>
              <a:t>How much?</a:t>
            </a:r>
          </a:p>
          <a:p>
            <a:pPr marL="1200150" lvl="2" indent="-285750">
              <a:buFont typeface="Arial" panose="020B0604020202020204" pitchFamily="34" charset="0"/>
              <a:buChar char="•"/>
            </a:pPr>
            <a:r>
              <a:rPr lang="en-US" sz="2000" b="1" dirty="0">
                <a:solidFill>
                  <a:schemeClr val="bg1"/>
                </a:solidFill>
              </a:rPr>
              <a:t>Recover just operation cost or capital?</a:t>
            </a:r>
          </a:p>
          <a:p>
            <a:pPr marL="1200150" lvl="2" indent="-285750">
              <a:buFont typeface="Arial" panose="020B0604020202020204" pitchFamily="34" charset="0"/>
              <a:buChar char="•"/>
            </a:pPr>
            <a:endParaRPr lang="en-US" sz="2000" b="1" dirty="0">
              <a:solidFill>
                <a:schemeClr val="bg1"/>
              </a:solidFill>
            </a:endParaRPr>
          </a:p>
          <a:p>
            <a:pPr marL="742950" lvl="1" indent="-285750">
              <a:buFont typeface="Arial" panose="020B0604020202020204" pitchFamily="34" charset="0"/>
              <a:buChar char="•"/>
            </a:pPr>
            <a:r>
              <a:rPr lang="en-US" sz="2000" b="1" dirty="0">
                <a:solidFill>
                  <a:schemeClr val="bg1"/>
                </a:solidFill>
              </a:rPr>
              <a:t>How many charging stations are enough?</a:t>
            </a:r>
          </a:p>
          <a:p>
            <a:pPr marL="1200150" lvl="2" indent="-285750">
              <a:buFont typeface="Arial" panose="020B0604020202020204" pitchFamily="34" charset="0"/>
              <a:buChar char="•"/>
            </a:pPr>
            <a:r>
              <a:rPr lang="en-US" sz="2000" b="1" dirty="0">
                <a:solidFill>
                  <a:schemeClr val="bg1"/>
                </a:solidFill>
              </a:rPr>
              <a:t>How do you discourage camping?</a:t>
            </a:r>
          </a:p>
          <a:p>
            <a:pPr marL="1200150" lvl="2" indent="-285750">
              <a:buFont typeface="Arial" panose="020B0604020202020204" pitchFamily="34" charset="0"/>
              <a:buChar char="•"/>
            </a:pPr>
            <a:endParaRPr lang="en-US" sz="2000" b="1" dirty="0">
              <a:solidFill>
                <a:schemeClr val="bg1"/>
              </a:solidFill>
            </a:endParaRPr>
          </a:p>
          <a:p>
            <a:pPr marL="742950" lvl="1" indent="-285750">
              <a:buFont typeface="Arial" panose="020B0604020202020204" pitchFamily="34" charset="0"/>
              <a:buChar char="•"/>
            </a:pPr>
            <a:r>
              <a:rPr lang="en-US" sz="2000" b="1" dirty="0">
                <a:solidFill>
                  <a:schemeClr val="bg1"/>
                </a:solidFill>
              </a:rPr>
              <a:t>What policies do you need?</a:t>
            </a:r>
          </a:p>
          <a:p>
            <a:pPr marL="1200150" lvl="2" indent="-285750">
              <a:buFont typeface="Arial" panose="020B0604020202020204" pitchFamily="34" charset="0"/>
              <a:buChar char="•"/>
            </a:pPr>
            <a:r>
              <a:rPr lang="en-US" sz="2000" b="1" dirty="0">
                <a:solidFill>
                  <a:schemeClr val="bg1"/>
                </a:solidFill>
              </a:rPr>
              <a:t>How do you enforce policies?</a:t>
            </a:r>
          </a:p>
          <a:p>
            <a:pPr marL="1200150" lvl="2" indent="-285750">
              <a:buFont typeface="Arial" panose="020B0604020202020204" pitchFamily="34" charset="0"/>
              <a:buChar char="•"/>
            </a:pPr>
            <a:endParaRPr lang="en-US" sz="2000" b="1"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p>
        </p:txBody>
      </p:sp>
      <p:sp>
        <p:nvSpPr>
          <p:cNvPr id="3" name="TextBox 2"/>
          <p:cNvSpPr txBox="1"/>
          <p:nvPr/>
        </p:nvSpPr>
        <p:spPr>
          <a:xfrm>
            <a:off x="443752" y="107576"/>
            <a:ext cx="8384241" cy="523220"/>
          </a:xfrm>
          <a:prstGeom prst="rect">
            <a:avLst/>
          </a:prstGeom>
          <a:noFill/>
          <a:ln w="19050">
            <a:solidFill>
              <a:schemeClr val="bg1"/>
            </a:solidFill>
          </a:ln>
        </p:spPr>
        <p:txBody>
          <a:bodyPr wrap="square" rtlCol="0">
            <a:spAutoFit/>
          </a:bodyPr>
          <a:lstStyle/>
          <a:p>
            <a:r>
              <a:rPr lang="en-US" sz="2800" b="1" dirty="0">
                <a:solidFill>
                  <a:schemeClr val="bg1"/>
                </a:solidFill>
              </a:rPr>
              <a:t>Cox Conserves – Employee Electric Vehicle Program</a:t>
            </a:r>
          </a:p>
        </p:txBody>
      </p:sp>
    </p:spTree>
    <p:extLst>
      <p:ext uri="{BB962C8B-B14F-4D97-AF65-F5344CB8AC3E}">
        <p14:creationId xmlns:p14="http://schemas.microsoft.com/office/powerpoint/2010/main" val="2169975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9144000" cy="5143499"/>
          </a:xfrm>
          <a:prstGeom prst="rect">
            <a:avLst/>
          </a:prstGeom>
          <a:gradFill flip="none" rotWithShape="1">
            <a:gsLst>
              <a:gs pos="45000">
                <a:srgbClr val="419AD7">
                  <a:alpha val="77647"/>
                </a:srgbClr>
              </a:gs>
              <a:gs pos="73000">
                <a:srgbClr val="01659D"/>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p:nvGrpSpPr>
        <p:grpSpPr>
          <a:xfrm rot="1440501">
            <a:off x="711563" y="-1158989"/>
            <a:ext cx="7952890" cy="7682382"/>
            <a:chOff x="6927850" y="2016125"/>
            <a:chExt cx="1400175" cy="1352550"/>
          </a:xfrm>
          <a:solidFill>
            <a:schemeClr val="bg1"/>
          </a:solidFill>
        </p:grpSpPr>
        <p:sp>
          <p:nvSpPr>
            <p:cNvPr id="51" name="Freeform 86"/>
            <p:cNvSpPr>
              <a:spLocks/>
            </p:cNvSpPr>
            <p:nvPr/>
          </p:nvSpPr>
          <p:spPr bwMode="auto">
            <a:xfrm>
              <a:off x="7035800" y="2016125"/>
              <a:ext cx="614362" cy="387350"/>
            </a:xfrm>
            <a:custGeom>
              <a:avLst/>
              <a:gdLst>
                <a:gd name="T0" fmla="*/ 348 w 368"/>
                <a:gd name="T1" fmla="*/ 0 h 231"/>
                <a:gd name="T2" fmla="*/ 206 w 368"/>
                <a:gd name="T3" fmla="*/ 26 h 231"/>
                <a:gd name="T4" fmla="*/ 0 w 368"/>
                <a:gd name="T5" fmla="*/ 198 h 231"/>
                <a:gd name="T6" fmla="*/ 56 w 368"/>
                <a:gd name="T7" fmla="*/ 231 h 231"/>
                <a:gd name="T8" fmla="*/ 228 w 368"/>
                <a:gd name="T9" fmla="*/ 86 h 231"/>
                <a:gd name="T10" fmla="*/ 348 w 368"/>
                <a:gd name="T11" fmla="*/ 64 h 231"/>
                <a:gd name="T12" fmla="*/ 365 w 368"/>
                <a:gd name="T13" fmla="*/ 65 h 231"/>
                <a:gd name="T14" fmla="*/ 368 w 368"/>
                <a:gd name="T15" fmla="*/ 0 h 231"/>
                <a:gd name="T16" fmla="*/ 348 w 368"/>
                <a:gd name="T17"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231">
                  <a:moveTo>
                    <a:pt x="348" y="0"/>
                  </a:moveTo>
                  <a:cubicBezTo>
                    <a:pt x="301" y="0"/>
                    <a:pt x="253" y="8"/>
                    <a:pt x="206" y="26"/>
                  </a:cubicBezTo>
                  <a:cubicBezTo>
                    <a:pt x="116" y="59"/>
                    <a:pt x="46" y="121"/>
                    <a:pt x="0" y="198"/>
                  </a:cubicBezTo>
                  <a:cubicBezTo>
                    <a:pt x="19" y="209"/>
                    <a:pt x="37" y="220"/>
                    <a:pt x="56" y="231"/>
                  </a:cubicBezTo>
                  <a:cubicBezTo>
                    <a:pt x="94" y="166"/>
                    <a:pt x="153" y="114"/>
                    <a:pt x="228" y="86"/>
                  </a:cubicBezTo>
                  <a:cubicBezTo>
                    <a:pt x="268" y="71"/>
                    <a:pt x="308" y="64"/>
                    <a:pt x="348" y="64"/>
                  </a:cubicBezTo>
                  <a:cubicBezTo>
                    <a:pt x="354" y="64"/>
                    <a:pt x="359" y="64"/>
                    <a:pt x="365" y="65"/>
                  </a:cubicBezTo>
                  <a:cubicBezTo>
                    <a:pt x="368" y="0"/>
                    <a:pt x="368" y="0"/>
                    <a:pt x="368" y="0"/>
                  </a:cubicBezTo>
                  <a:cubicBezTo>
                    <a:pt x="362" y="0"/>
                    <a:pt x="355" y="0"/>
                    <a:pt x="348" y="0"/>
                  </a:cubicBezTo>
                </a:path>
              </a:pathLst>
            </a:custGeom>
            <a:solidFill>
              <a:schemeClr val="bg1">
                <a:alpha val="13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7"/>
            <p:cNvSpPr>
              <a:spLocks/>
            </p:cNvSpPr>
            <p:nvPr/>
          </p:nvSpPr>
          <p:spPr bwMode="auto">
            <a:xfrm>
              <a:off x="8031163" y="2228850"/>
              <a:ext cx="296862" cy="822325"/>
            </a:xfrm>
            <a:custGeom>
              <a:avLst/>
              <a:gdLst>
                <a:gd name="T0" fmla="*/ 47 w 177"/>
                <a:gd name="T1" fmla="*/ 0 h 492"/>
                <a:gd name="T2" fmla="*/ 0 w 177"/>
                <a:gd name="T3" fmla="*/ 44 h 492"/>
                <a:gd name="T4" fmla="*/ 70 w 177"/>
                <a:gd name="T5" fmla="*/ 157 h 492"/>
                <a:gd name="T6" fmla="*/ 40 w 177"/>
                <a:gd name="T7" fmla="*/ 458 h 492"/>
                <a:gd name="T8" fmla="*/ 94 w 177"/>
                <a:gd name="T9" fmla="*/ 492 h 492"/>
                <a:gd name="T10" fmla="*/ 130 w 177"/>
                <a:gd name="T11" fmla="*/ 135 h 492"/>
                <a:gd name="T12" fmla="*/ 47 w 177"/>
                <a:gd name="T13" fmla="*/ 0 h 492"/>
              </a:gdLst>
              <a:ahLst/>
              <a:cxnLst>
                <a:cxn ang="0">
                  <a:pos x="T0" y="T1"/>
                </a:cxn>
                <a:cxn ang="0">
                  <a:pos x="T2" y="T3"/>
                </a:cxn>
                <a:cxn ang="0">
                  <a:pos x="T4" y="T5"/>
                </a:cxn>
                <a:cxn ang="0">
                  <a:pos x="T6" y="T7"/>
                </a:cxn>
                <a:cxn ang="0">
                  <a:pos x="T8" y="T9"/>
                </a:cxn>
                <a:cxn ang="0">
                  <a:pos x="T10" y="T11"/>
                </a:cxn>
                <a:cxn ang="0">
                  <a:pos x="T12" y="T13"/>
                </a:cxn>
              </a:cxnLst>
              <a:rect l="0" t="0" r="r" b="b"/>
              <a:pathLst>
                <a:path w="177" h="492">
                  <a:moveTo>
                    <a:pt x="47" y="0"/>
                  </a:moveTo>
                  <a:cubicBezTo>
                    <a:pt x="0" y="44"/>
                    <a:pt x="0" y="44"/>
                    <a:pt x="0" y="44"/>
                  </a:cubicBezTo>
                  <a:cubicBezTo>
                    <a:pt x="30" y="76"/>
                    <a:pt x="54" y="114"/>
                    <a:pt x="70" y="157"/>
                  </a:cubicBezTo>
                  <a:cubicBezTo>
                    <a:pt x="109" y="261"/>
                    <a:pt x="94" y="371"/>
                    <a:pt x="40" y="458"/>
                  </a:cubicBezTo>
                  <a:cubicBezTo>
                    <a:pt x="94" y="492"/>
                    <a:pt x="94" y="492"/>
                    <a:pt x="94" y="492"/>
                  </a:cubicBezTo>
                  <a:cubicBezTo>
                    <a:pt x="159" y="389"/>
                    <a:pt x="177" y="258"/>
                    <a:pt x="130" y="135"/>
                  </a:cubicBezTo>
                  <a:cubicBezTo>
                    <a:pt x="111" y="83"/>
                    <a:pt x="82" y="38"/>
                    <a:pt x="47" y="0"/>
                  </a:cubicBezTo>
                </a:path>
              </a:pathLst>
            </a:custGeom>
            <a:solidFill>
              <a:schemeClr val="bg1">
                <a:alpha val="18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8"/>
            <p:cNvSpPr>
              <a:spLocks/>
            </p:cNvSpPr>
            <p:nvPr/>
          </p:nvSpPr>
          <p:spPr bwMode="auto">
            <a:xfrm>
              <a:off x="7448550" y="3073400"/>
              <a:ext cx="669925" cy="295275"/>
            </a:xfrm>
            <a:custGeom>
              <a:avLst/>
              <a:gdLst>
                <a:gd name="T0" fmla="*/ 353 w 401"/>
                <a:gd name="T1" fmla="*/ 0 h 176"/>
                <a:gd name="T2" fmla="*/ 221 w 401"/>
                <a:gd name="T3" fmla="*/ 90 h 176"/>
                <a:gd name="T4" fmla="*/ 101 w 401"/>
                <a:gd name="T5" fmla="*/ 112 h 176"/>
                <a:gd name="T6" fmla="*/ 16 w 401"/>
                <a:gd name="T7" fmla="*/ 101 h 176"/>
                <a:gd name="T8" fmla="*/ 0 w 401"/>
                <a:gd name="T9" fmla="*/ 163 h 176"/>
                <a:gd name="T10" fmla="*/ 101 w 401"/>
                <a:gd name="T11" fmla="*/ 176 h 176"/>
                <a:gd name="T12" fmla="*/ 243 w 401"/>
                <a:gd name="T13" fmla="*/ 150 h 176"/>
                <a:gd name="T14" fmla="*/ 401 w 401"/>
                <a:gd name="T15" fmla="*/ 43 h 176"/>
                <a:gd name="T16" fmla="*/ 353 w 401"/>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176">
                  <a:moveTo>
                    <a:pt x="353" y="0"/>
                  </a:moveTo>
                  <a:cubicBezTo>
                    <a:pt x="318" y="39"/>
                    <a:pt x="273" y="70"/>
                    <a:pt x="221" y="90"/>
                  </a:cubicBezTo>
                  <a:cubicBezTo>
                    <a:pt x="181" y="105"/>
                    <a:pt x="141" y="112"/>
                    <a:pt x="101" y="112"/>
                  </a:cubicBezTo>
                  <a:cubicBezTo>
                    <a:pt x="72" y="112"/>
                    <a:pt x="44" y="108"/>
                    <a:pt x="16" y="101"/>
                  </a:cubicBezTo>
                  <a:cubicBezTo>
                    <a:pt x="0" y="163"/>
                    <a:pt x="0" y="163"/>
                    <a:pt x="0" y="163"/>
                  </a:cubicBezTo>
                  <a:cubicBezTo>
                    <a:pt x="33" y="172"/>
                    <a:pt x="67" y="176"/>
                    <a:pt x="101" y="176"/>
                  </a:cubicBezTo>
                  <a:cubicBezTo>
                    <a:pt x="148" y="176"/>
                    <a:pt x="196" y="168"/>
                    <a:pt x="243" y="150"/>
                  </a:cubicBezTo>
                  <a:cubicBezTo>
                    <a:pt x="306" y="127"/>
                    <a:pt x="359" y="89"/>
                    <a:pt x="401" y="43"/>
                  </a:cubicBezTo>
                  <a:cubicBezTo>
                    <a:pt x="353" y="0"/>
                    <a:pt x="353" y="0"/>
                    <a:pt x="353" y="0"/>
                  </a:cubicBezTo>
                </a:path>
              </a:pathLst>
            </a:custGeom>
            <a:solidFill>
              <a:schemeClr val="bg1">
                <a:alpha val="22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89"/>
            <p:cNvSpPr>
              <a:spLocks/>
            </p:cNvSpPr>
            <p:nvPr/>
          </p:nvSpPr>
          <p:spPr bwMode="auto">
            <a:xfrm>
              <a:off x="6927850" y="2522538"/>
              <a:ext cx="342900" cy="704850"/>
            </a:xfrm>
            <a:custGeom>
              <a:avLst/>
              <a:gdLst>
                <a:gd name="T0" fmla="*/ 21 w 205"/>
                <a:gd name="T1" fmla="*/ 0 h 422"/>
                <a:gd name="T2" fmla="*/ 34 w 205"/>
                <a:gd name="T3" fmla="*/ 244 h 422"/>
                <a:gd name="T4" fmla="*/ 165 w 205"/>
                <a:gd name="T5" fmla="*/ 422 h 422"/>
                <a:gd name="T6" fmla="*/ 205 w 205"/>
                <a:gd name="T7" fmla="*/ 371 h 422"/>
                <a:gd name="T8" fmla="*/ 94 w 205"/>
                <a:gd name="T9" fmla="*/ 222 h 422"/>
                <a:gd name="T10" fmla="*/ 83 w 205"/>
                <a:gd name="T11" fmla="*/ 16 h 422"/>
                <a:gd name="T12" fmla="*/ 21 w 205"/>
                <a:gd name="T13" fmla="*/ 0 h 422"/>
              </a:gdLst>
              <a:ahLst/>
              <a:cxnLst>
                <a:cxn ang="0">
                  <a:pos x="T0" y="T1"/>
                </a:cxn>
                <a:cxn ang="0">
                  <a:pos x="T2" y="T3"/>
                </a:cxn>
                <a:cxn ang="0">
                  <a:pos x="T4" y="T5"/>
                </a:cxn>
                <a:cxn ang="0">
                  <a:pos x="T6" y="T7"/>
                </a:cxn>
                <a:cxn ang="0">
                  <a:pos x="T8" y="T9"/>
                </a:cxn>
                <a:cxn ang="0">
                  <a:pos x="T10" y="T11"/>
                </a:cxn>
                <a:cxn ang="0">
                  <a:pos x="T12" y="T13"/>
                </a:cxn>
              </a:cxnLst>
              <a:rect l="0" t="0" r="r" b="b"/>
              <a:pathLst>
                <a:path w="205" h="422">
                  <a:moveTo>
                    <a:pt x="21" y="0"/>
                  </a:moveTo>
                  <a:cubicBezTo>
                    <a:pt x="0" y="78"/>
                    <a:pt x="3" y="163"/>
                    <a:pt x="34" y="244"/>
                  </a:cubicBezTo>
                  <a:cubicBezTo>
                    <a:pt x="61" y="317"/>
                    <a:pt x="108" y="378"/>
                    <a:pt x="165" y="422"/>
                  </a:cubicBezTo>
                  <a:cubicBezTo>
                    <a:pt x="205" y="371"/>
                    <a:pt x="205" y="371"/>
                    <a:pt x="205" y="371"/>
                  </a:cubicBezTo>
                  <a:cubicBezTo>
                    <a:pt x="156" y="334"/>
                    <a:pt x="117" y="283"/>
                    <a:pt x="94" y="222"/>
                  </a:cubicBezTo>
                  <a:cubicBezTo>
                    <a:pt x="68" y="153"/>
                    <a:pt x="66" y="82"/>
                    <a:pt x="83" y="16"/>
                  </a:cubicBezTo>
                  <a:cubicBezTo>
                    <a:pt x="21" y="0"/>
                    <a:pt x="21" y="0"/>
                    <a:pt x="21" y="0"/>
                  </a:cubicBezTo>
                </a:path>
              </a:pathLst>
            </a:custGeom>
            <a:solidFill>
              <a:schemeClr val="bg1">
                <a:alpha val="12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54"/>
          <p:cNvGrpSpPr/>
          <p:nvPr/>
        </p:nvGrpSpPr>
        <p:grpSpPr>
          <a:xfrm rot="2188620">
            <a:off x="1608496" y="-302177"/>
            <a:ext cx="6104432" cy="6005242"/>
            <a:chOff x="7077869" y="2163763"/>
            <a:chExt cx="1074738" cy="1057275"/>
          </a:xfrm>
          <a:solidFill>
            <a:schemeClr val="bg1"/>
          </a:solidFill>
        </p:grpSpPr>
        <p:sp>
          <p:nvSpPr>
            <p:cNvPr id="56" name="Freeform 55"/>
            <p:cNvSpPr>
              <a:spLocks/>
            </p:cNvSpPr>
            <p:nvPr/>
          </p:nvSpPr>
          <p:spPr bwMode="auto">
            <a:xfrm>
              <a:off x="7909719" y="2562225"/>
              <a:ext cx="242888" cy="523875"/>
            </a:xfrm>
            <a:custGeom>
              <a:avLst/>
              <a:gdLst>
                <a:gd name="T0" fmla="*/ 129 w 146"/>
                <a:gd name="T1" fmla="*/ 0 h 313"/>
                <a:gd name="T2" fmla="*/ 80 w 146"/>
                <a:gd name="T3" fmla="*/ 13 h 313"/>
                <a:gd name="T4" fmla="*/ 64 w 146"/>
                <a:gd name="T5" fmla="*/ 188 h 313"/>
                <a:gd name="T6" fmla="*/ 0 w 146"/>
                <a:gd name="T7" fmla="*/ 276 h 313"/>
                <a:gd name="T8" fmla="*/ 34 w 146"/>
                <a:gd name="T9" fmla="*/ 313 h 313"/>
                <a:gd name="T10" fmla="*/ 110 w 146"/>
                <a:gd name="T11" fmla="*/ 209 h 313"/>
                <a:gd name="T12" fmla="*/ 129 w 146"/>
                <a:gd name="T13" fmla="*/ 0 h 313"/>
              </a:gdLst>
              <a:ahLst/>
              <a:cxnLst>
                <a:cxn ang="0">
                  <a:pos x="T0" y="T1"/>
                </a:cxn>
                <a:cxn ang="0">
                  <a:pos x="T2" y="T3"/>
                </a:cxn>
                <a:cxn ang="0">
                  <a:pos x="T4" y="T5"/>
                </a:cxn>
                <a:cxn ang="0">
                  <a:pos x="T6" y="T7"/>
                </a:cxn>
                <a:cxn ang="0">
                  <a:pos x="T8" y="T9"/>
                </a:cxn>
                <a:cxn ang="0">
                  <a:pos x="T10" y="T11"/>
                </a:cxn>
                <a:cxn ang="0">
                  <a:pos x="T12" y="T13"/>
                </a:cxn>
              </a:cxnLst>
              <a:rect l="0" t="0" r="r" b="b"/>
              <a:pathLst>
                <a:path w="146" h="313">
                  <a:moveTo>
                    <a:pt x="129" y="0"/>
                  </a:moveTo>
                  <a:cubicBezTo>
                    <a:pt x="112" y="4"/>
                    <a:pt x="96" y="8"/>
                    <a:pt x="80" y="13"/>
                  </a:cubicBezTo>
                  <a:cubicBezTo>
                    <a:pt x="94" y="69"/>
                    <a:pt x="90" y="131"/>
                    <a:pt x="64" y="188"/>
                  </a:cubicBezTo>
                  <a:cubicBezTo>
                    <a:pt x="49" y="223"/>
                    <a:pt x="27" y="252"/>
                    <a:pt x="0" y="276"/>
                  </a:cubicBezTo>
                  <a:cubicBezTo>
                    <a:pt x="34" y="313"/>
                    <a:pt x="34" y="313"/>
                    <a:pt x="34" y="313"/>
                  </a:cubicBezTo>
                  <a:cubicBezTo>
                    <a:pt x="65" y="285"/>
                    <a:pt x="91" y="250"/>
                    <a:pt x="110" y="209"/>
                  </a:cubicBezTo>
                  <a:cubicBezTo>
                    <a:pt x="141" y="141"/>
                    <a:pt x="146" y="68"/>
                    <a:pt x="129" y="0"/>
                  </a:cubicBezTo>
                </a:path>
              </a:pathLst>
            </a:custGeom>
            <a:solidFill>
              <a:schemeClr val="bg1">
                <a:alpha val="1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7095331" y="2790825"/>
              <a:ext cx="501650" cy="430213"/>
            </a:xfrm>
            <a:custGeom>
              <a:avLst/>
              <a:gdLst>
                <a:gd name="T0" fmla="*/ 50 w 300"/>
                <a:gd name="T1" fmla="*/ 0 h 257"/>
                <a:gd name="T2" fmla="*/ 0 w 300"/>
                <a:gd name="T3" fmla="*/ 11 h 257"/>
                <a:gd name="T4" fmla="*/ 178 w 300"/>
                <a:gd name="T5" fmla="*/ 229 h 257"/>
                <a:gd name="T6" fmla="*/ 299 w 300"/>
                <a:gd name="T7" fmla="*/ 257 h 257"/>
                <a:gd name="T8" fmla="*/ 300 w 300"/>
                <a:gd name="T9" fmla="*/ 207 h 257"/>
                <a:gd name="T10" fmla="*/ 199 w 300"/>
                <a:gd name="T11" fmla="*/ 183 h 257"/>
                <a:gd name="T12" fmla="*/ 50 w 300"/>
                <a:gd name="T13" fmla="*/ 0 h 257"/>
              </a:gdLst>
              <a:ahLst/>
              <a:cxnLst>
                <a:cxn ang="0">
                  <a:pos x="T0" y="T1"/>
                </a:cxn>
                <a:cxn ang="0">
                  <a:pos x="T2" y="T3"/>
                </a:cxn>
                <a:cxn ang="0">
                  <a:pos x="T4" y="T5"/>
                </a:cxn>
                <a:cxn ang="0">
                  <a:pos x="T6" y="T7"/>
                </a:cxn>
                <a:cxn ang="0">
                  <a:pos x="T8" y="T9"/>
                </a:cxn>
                <a:cxn ang="0">
                  <a:pos x="T10" y="T11"/>
                </a:cxn>
                <a:cxn ang="0">
                  <a:pos x="T12" y="T13"/>
                </a:cxn>
              </a:cxnLst>
              <a:rect l="0" t="0" r="r" b="b"/>
              <a:pathLst>
                <a:path w="300" h="257">
                  <a:moveTo>
                    <a:pt x="50" y="0"/>
                  </a:moveTo>
                  <a:cubicBezTo>
                    <a:pt x="0" y="11"/>
                    <a:pt x="0" y="11"/>
                    <a:pt x="0" y="11"/>
                  </a:cubicBezTo>
                  <a:cubicBezTo>
                    <a:pt x="22" y="104"/>
                    <a:pt x="84" y="186"/>
                    <a:pt x="178" y="229"/>
                  </a:cubicBezTo>
                  <a:cubicBezTo>
                    <a:pt x="217" y="247"/>
                    <a:pt x="258" y="256"/>
                    <a:pt x="299" y="257"/>
                  </a:cubicBezTo>
                  <a:cubicBezTo>
                    <a:pt x="300" y="207"/>
                    <a:pt x="300" y="207"/>
                    <a:pt x="300" y="207"/>
                  </a:cubicBezTo>
                  <a:cubicBezTo>
                    <a:pt x="266" y="206"/>
                    <a:pt x="232" y="198"/>
                    <a:pt x="199" y="183"/>
                  </a:cubicBezTo>
                  <a:cubicBezTo>
                    <a:pt x="120" y="147"/>
                    <a:pt x="67" y="78"/>
                    <a:pt x="50" y="0"/>
                  </a:cubicBezTo>
                </a:path>
              </a:pathLst>
            </a:custGeom>
            <a:solidFill>
              <a:schemeClr val="bg1">
                <a:alpha val="1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7077869" y="2235200"/>
              <a:ext cx="307975" cy="484188"/>
            </a:xfrm>
            <a:custGeom>
              <a:avLst/>
              <a:gdLst>
                <a:gd name="T0" fmla="*/ 159 w 184"/>
                <a:gd name="T1" fmla="*/ 0 h 289"/>
                <a:gd name="T2" fmla="*/ 31 w 184"/>
                <a:gd name="T3" fmla="*/ 142 h 289"/>
                <a:gd name="T4" fmla="*/ 3 w 184"/>
                <a:gd name="T5" fmla="*/ 289 h 289"/>
                <a:gd name="T6" fmla="*/ 53 w 184"/>
                <a:gd name="T7" fmla="*/ 286 h 289"/>
                <a:gd name="T8" fmla="*/ 77 w 184"/>
                <a:gd name="T9" fmla="*/ 163 h 289"/>
                <a:gd name="T10" fmla="*/ 184 w 184"/>
                <a:gd name="T11" fmla="*/ 44 h 289"/>
                <a:gd name="T12" fmla="*/ 159 w 184"/>
                <a:gd name="T13" fmla="*/ 0 h 289"/>
              </a:gdLst>
              <a:ahLst/>
              <a:cxnLst>
                <a:cxn ang="0">
                  <a:pos x="T0" y="T1"/>
                </a:cxn>
                <a:cxn ang="0">
                  <a:pos x="T2" y="T3"/>
                </a:cxn>
                <a:cxn ang="0">
                  <a:pos x="T4" y="T5"/>
                </a:cxn>
                <a:cxn ang="0">
                  <a:pos x="T6" y="T7"/>
                </a:cxn>
                <a:cxn ang="0">
                  <a:pos x="T8" y="T9"/>
                </a:cxn>
                <a:cxn ang="0">
                  <a:pos x="T10" y="T11"/>
                </a:cxn>
                <a:cxn ang="0">
                  <a:pos x="T12" y="T13"/>
                </a:cxn>
              </a:cxnLst>
              <a:rect l="0" t="0" r="r" b="b"/>
              <a:pathLst>
                <a:path w="184" h="289">
                  <a:moveTo>
                    <a:pt x="159" y="0"/>
                  </a:moveTo>
                  <a:cubicBezTo>
                    <a:pt x="104" y="32"/>
                    <a:pt x="59" y="80"/>
                    <a:pt x="31" y="142"/>
                  </a:cubicBezTo>
                  <a:cubicBezTo>
                    <a:pt x="9" y="190"/>
                    <a:pt x="0" y="240"/>
                    <a:pt x="3" y="289"/>
                  </a:cubicBezTo>
                  <a:cubicBezTo>
                    <a:pt x="53" y="286"/>
                    <a:pt x="53" y="286"/>
                    <a:pt x="53" y="286"/>
                  </a:cubicBezTo>
                  <a:cubicBezTo>
                    <a:pt x="51" y="245"/>
                    <a:pt x="59" y="203"/>
                    <a:pt x="77" y="163"/>
                  </a:cubicBezTo>
                  <a:cubicBezTo>
                    <a:pt x="100" y="111"/>
                    <a:pt x="139" y="70"/>
                    <a:pt x="184" y="44"/>
                  </a:cubicBezTo>
                  <a:cubicBezTo>
                    <a:pt x="159" y="0"/>
                    <a:pt x="159" y="0"/>
                    <a:pt x="159" y="0"/>
                  </a:cubicBezTo>
                </a:path>
              </a:pathLst>
            </a:custGeom>
            <a:solidFill>
              <a:schemeClr val="bg1">
                <a:alpha val="4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7544594" y="2163763"/>
              <a:ext cx="523875" cy="304800"/>
            </a:xfrm>
            <a:custGeom>
              <a:avLst/>
              <a:gdLst>
                <a:gd name="T0" fmla="*/ 40 w 313"/>
                <a:gd name="T1" fmla="*/ 0 h 182"/>
                <a:gd name="T2" fmla="*/ 0 w 313"/>
                <a:gd name="T3" fmla="*/ 2 h 182"/>
                <a:gd name="T4" fmla="*/ 6 w 313"/>
                <a:gd name="T5" fmla="*/ 52 h 182"/>
                <a:gd name="T6" fmla="*/ 40 w 313"/>
                <a:gd name="T7" fmla="*/ 50 h 182"/>
                <a:gd name="T8" fmla="*/ 150 w 313"/>
                <a:gd name="T9" fmla="*/ 74 h 182"/>
                <a:gd name="T10" fmla="*/ 270 w 313"/>
                <a:gd name="T11" fmla="*/ 182 h 182"/>
                <a:gd name="T12" fmla="*/ 313 w 313"/>
                <a:gd name="T13" fmla="*/ 157 h 182"/>
                <a:gd name="T14" fmla="*/ 171 w 313"/>
                <a:gd name="T15" fmla="*/ 28 h 182"/>
                <a:gd name="T16" fmla="*/ 40 w 313"/>
                <a:gd name="T1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182">
                  <a:moveTo>
                    <a:pt x="40" y="0"/>
                  </a:moveTo>
                  <a:cubicBezTo>
                    <a:pt x="27" y="0"/>
                    <a:pt x="13" y="0"/>
                    <a:pt x="0" y="2"/>
                  </a:cubicBezTo>
                  <a:cubicBezTo>
                    <a:pt x="6" y="52"/>
                    <a:pt x="6" y="52"/>
                    <a:pt x="6" y="52"/>
                  </a:cubicBezTo>
                  <a:cubicBezTo>
                    <a:pt x="17" y="51"/>
                    <a:pt x="29" y="50"/>
                    <a:pt x="40" y="50"/>
                  </a:cubicBezTo>
                  <a:cubicBezTo>
                    <a:pt x="77" y="50"/>
                    <a:pt x="115" y="58"/>
                    <a:pt x="150" y="74"/>
                  </a:cubicBezTo>
                  <a:cubicBezTo>
                    <a:pt x="202" y="98"/>
                    <a:pt x="243" y="136"/>
                    <a:pt x="270" y="182"/>
                  </a:cubicBezTo>
                  <a:cubicBezTo>
                    <a:pt x="313" y="157"/>
                    <a:pt x="313" y="157"/>
                    <a:pt x="313" y="157"/>
                  </a:cubicBezTo>
                  <a:cubicBezTo>
                    <a:pt x="282" y="102"/>
                    <a:pt x="233" y="56"/>
                    <a:pt x="171" y="28"/>
                  </a:cubicBezTo>
                  <a:cubicBezTo>
                    <a:pt x="129" y="9"/>
                    <a:pt x="84" y="0"/>
                    <a:pt x="40" y="0"/>
                  </a:cubicBezTo>
                </a:path>
              </a:pathLst>
            </a:custGeom>
            <a:solidFill>
              <a:schemeClr val="bg1">
                <a:alpha val="33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5" name="Group 64"/>
          <p:cNvGrpSpPr/>
          <p:nvPr/>
        </p:nvGrpSpPr>
        <p:grpSpPr>
          <a:xfrm rot="7159777">
            <a:off x="-495487" y="-2263350"/>
            <a:ext cx="10134974" cy="9927588"/>
            <a:chOff x="8685213" y="1692275"/>
            <a:chExt cx="1784350" cy="1747838"/>
          </a:xfrm>
          <a:solidFill>
            <a:schemeClr val="bg1">
              <a:alpha val="6000"/>
            </a:schemeClr>
          </a:solidFill>
        </p:grpSpPr>
        <p:sp>
          <p:nvSpPr>
            <p:cNvPr id="66" name="Freeform 218"/>
            <p:cNvSpPr>
              <a:spLocks/>
            </p:cNvSpPr>
            <p:nvPr/>
          </p:nvSpPr>
          <p:spPr bwMode="auto">
            <a:xfrm>
              <a:off x="9464676" y="2998788"/>
              <a:ext cx="820738" cy="441325"/>
            </a:xfrm>
            <a:custGeom>
              <a:avLst/>
              <a:gdLst>
                <a:gd name="T0" fmla="*/ 424 w 491"/>
                <a:gd name="T1" fmla="*/ 0 h 264"/>
                <a:gd name="T2" fmla="*/ 188 w 491"/>
                <a:gd name="T3" fmla="*/ 163 h 264"/>
                <a:gd name="T4" fmla="*/ 12 w 491"/>
                <a:gd name="T5" fmla="*/ 173 h 264"/>
                <a:gd name="T6" fmla="*/ 0 w 491"/>
                <a:gd name="T7" fmla="*/ 254 h 264"/>
                <a:gd name="T8" fmla="*/ 209 w 491"/>
                <a:gd name="T9" fmla="*/ 242 h 264"/>
                <a:gd name="T10" fmla="*/ 491 w 491"/>
                <a:gd name="T11" fmla="*/ 48 h 264"/>
                <a:gd name="T12" fmla="*/ 424 w 491"/>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491" h="264">
                  <a:moveTo>
                    <a:pt x="424" y="0"/>
                  </a:moveTo>
                  <a:cubicBezTo>
                    <a:pt x="368" y="77"/>
                    <a:pt x="287" y="136"/>
                    <a:pt x="188" y="163"/>
                  </a:cubicBezTo>
                  <a:cubicBezTo>
                    <a:pt x="129" y="179"/>
                    <a:pt x="69" y="182"/>
                    <a:pt x="12" y="173"/>
                  </a:cubicBezTo>
                  <a:cubicBezTo>
                    <a:pt x="0" y="254"/>
                    <a:pt x="0" y="254"/>
                    <a:pt x="0" y="254"/>
                  </a:cubicBezTo>
                  <a:cubicBezTo>
                    <a:pt x="68" y="264"/>
                    <a:pt x="139" y="261"/>
                    <a:pt x="209" y="242"/>
                  </a:cubicBezTo>
                  <a:cubicBezTo>
                    <a:pt x="327" y="210"/>
                    <a:pt x="424" y="140"/>
                    <a:pt x="491" y="48"/>
                  </a:cubicBezTo>
                  <a:cubicBezTo>
                    <a:pt x="469" y="32"/>
                    <a:pt x="446" y="16"/>
                    <a:pt x="42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19"/>
            <p:cNvSpPr>
              <a:spLocks/>
            </p:cNvSpPr>
            <p:nvPr/>
          </p:nvSpPr>
          <p:spPr bwMode="auto">
            <a:xfrm>
              <a:off x="8685213" y="2046288"/>
              <a:ext cx="333375" cy="1052513"/>
            </a:xfrm>
            <a:custGeom>
              <a:avLst/>
              <a:gdLst>
                <a:gd name="T0" fmla="*/ 133 w 199"/>
                <a:gd name="T1" fmla="*/ 0 h 629"/>
                <a:gd name="T2" fmla="*/ 44 w 199"/>
                <a:gd name="T3" fmla="*/ 449 h 629"/>
                <a:gd name="T4" fmla="*/ 134 w 199"/>
                <a:gd name="T5" fmla="*/ 629 h 629"/>
                <a:gd name="T6" fmla="*/ 199 w 199"/>
                <a:gd name="T7" fmla="*/ 579 h 629"/>
                <a:gd name="T8" fmla="*/ 123 w 199"/>
                <a:gd name="T9" fmla="*/ 427 h 629"/>
                <a:gd name="T10" fmla="*/ 198 w 199"/>
                <a:gd name="T11" fmla="*/ 50 h 629"/>
                <a:gd name="T12" fmla="*/ 133 w 199"/>
                <a:gd name="T13" fmla="*/ 0 h 629"/>
              </a:gdLst>
              <a:ahLst/>
              <a:cxnLst>
                <a:cxn ang="0">
                  <a:pos x="T0" y="T1"/>
                </a:cxn>
                <a:cxn ang="0">
                  <a:pos x="T2" y="T3"/>
                </a:cxn>
                <a:cxn ang="0">
                  <a:pos x="T4" y="T5"/>
                </a:cxn>
                <a:cxn ang="0">
                  <a:pos x="T6" y="T7"/>
                </a:cxn>
                <a:cxn ang="0">
                  <a:pos x="T8" y="T9"/>
                </a:cxn>
                <a:cxn ang="0">
                  <a:pos x="T10" y="T11"/>
                </a:cxn>
                <a:cxn ang="0">
                  <a:pos x="T12" y="T13"/>
                </a:cxn>
              </a:cxnLst>
              <a:rect l="0" t="0" r="r" b="b"/>
              <a:pathLst>
                <a:path w="199" h="629">
                  <a:moveTo>
                    <a:pt x="133" y="0"/>
                  </a:moveTo>
                  <a:cubicBezTo>
                    <a:pt x="38" y="123"/>
                    <a:pt x="0" y="287"/>
                    <a:pt x="44" y="449"/>
                  </a:cubicBezTo>
                  <a:cubicBezTo>
                    <a:pt x="62" y="516"/>
                    <a:pt x="93" y="577"/>
                    <a:pt x="134" y="629"/>
                  </a:cubicBezTo>
                  <a:cubicBezTo>
                    <a:pt x="199" y="579"/>
                    <a:pt x="199" y="579"/>
                    <a:pt x="199" y="579"/>
                  </a:cubicBezTo>
                  <a:cubicBezTo>
                    <a:pt x="165" y="535"/>
                    <a:pt x="138" y="484"/>
                    <a:pt x="123" y="427"/>
                  </a:cubicBezTo>
                  <a:cubicBezTo>
                    <a:pt x="86" y="291"/>
                    <a:pt x="118" y="153"/>
                    <a:pt x="198" y="50"/>
                  </a:cubicBezTo>
                  <a:cubicBezTo>
                    <a:pt x="133" y="0"/>
                    <a:pt x="133" y="0"/>
                    <a:pt x="133"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20"/>
            <p:cNvSpPr>
              <a:spLocks/>
            </p:cNvSpPr>
            <p:nvPr/>
          </p:nvSpPr>
          <p:spPr bwMode="auto">
            <a:xfrm>
              <a:off x="9007476" y="1692275"/>
              <a:ext cx="874713" cy="346075"/>
            </a:xfrm>
            <a:custGeom>
              <a:avLst/>
              <a:gdLst>
                <a:gd name="T0" fmla="*/ 495 w 523"/>
                <a:gd name="T1" fmla="*/ 119 h 207"/>
                <a:gd name="T2" fmla="*/ 523 w 523"/>
                <a:gd name="T3" fmla="*/ 42 h 207"/>
                <a:gd name="T4" fmla="*/ 213 w 523"/>
                <a:gd name="T5" fmla="*/ 29 h 207"/>
                <a:gd name="T6" fmla="*/ 0 w 523"/>
                <a:gd name="T7" fmla="*/ 146 h 207"/>
                <a:gd name="T8" fmla="*/ 55 w 523"/>
                <a:gd name="T9" fmla="*/ 207 h 207"/>
                <a:gd name="T10" fmla="*/ 235 w 523"/>
                <a:gd name="T11" fmla="*/ 108 h 207"/>
                <a:gd name="T12" fmla="*/ 495 w 523"/>
                <a:gd name="T13" fmla="*/ 119 h 207"/>
              </a:gdLst>
              <a:ahLst/>
              <a:cxnLst>
                <a:cxn ang="0">
                  <a:pos x="T0" y="T1"/>
                </a:cxn>
                <a:cxn ang="0">
                  <a:pos x="T2" y="T3"/>
                </a:cxn>
                <a:cxn ang="0">
                  <a:pos x="T4" y="T5"/>
                </a:cxn>
                <a:cxn ang="0">
                  <a:pos x="T6" y="T7"/>
                </a:cxn>
                <a:cxn ang="0">
                  <a:pos x="T8" y="T9"/>
                </a:cxn>
                <a:cxn ang="0">
                  <a:pos x="T10" y="T11"/>
                </a:cxn>
                <a:cxn ang="0">
                  <a:pos x="T12" y="T13"/>
                </a:cxn>
              </a:cxnLst>
              <a:rect l="0" t="0" r="r" b="b"/>
              <a:pathLst>
                <a:path w="523" h="207">
                  <a:moveTo>
                    <a:pt x="495" y="119"/>
                  </a:moveTo>
                  <a:cubicBezTo>
                    <a:pt x="523" y="42"/>
                    <a:pt x="523" y="42"/>
                    <a:pt x="523" y="42"/>
                  </a:cubicBezTo>
                  <a:cubicBezTo>
                    <a:pt x="427" y="7"/>
                    <a:pt x="320" y="0"/>
                    <a:pt x="213" y="29"/>
                  </a:cubicBezTo>
                  <a:cubicBezTo>
                    <a:pt x="131" y="51"/>
                    <a:pt x="59" y="92"/>
                    <a:pt x="0" y="146"/>
                  </a:cubicBezTo>
                  <a:cubicBezTo>
                    <a:pt x="55" y="207"/>
                    <a:pt x="55" y="207"/>
                    <a:pt x="55" y="207"/>
                  </a:cubicBezTo>
                  <a:cubicBezTo>
                    <a:pt x="105" y="162"/>
                    <a:pt x="165" y="127"/>
                    <a:pt x="235" y="108"/>
                  </a:cubicBezTo>
                  <a:cubicBezTo>
                    <a:pt x="324" y="84"/>
                    <a:pt x="414" y="90"/>
                    <a:pt x="495" y="1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221"/>
            <p:cNvSpPr>
              <a:spLocks/>
            </p:cNvSpPr>
            <p:nvPr/>
          </p:nvSpPr>
          <p:spPr bwMode="auto">
            <a:xfrm>
              <a:off x="10082213" y="1943100"/>
              <a:ext cx="387350" cy="923925"/>
            </a:xfrm>
            <a:custGeom>
              <a:avLst/>
              <a:gdLst>
                <a:gd name="T0" fmla="*/ 56 w 231"/>
                <a:gd name="T1" fmla="*/ 0 h 553"/>
                <a:gd name="T2" fmla="*/ 0 w 231"/>
                <a:gd name="T3" fmla="*/ 60 h 553"/>
                <a:gd name="T4" fmla="*/ 123 w 231"/>
                <a:gd name="T5" fmla="*/ 263 h 553"/>
                <a:gd name="T6" fmla="*/ 111 w 231"/>
                <a:gd name="T7" fmla="*/ 525 h 553"/>
                <a:gd name="T8" fmla="*/ 188 w 231"/>
                <a:gd name="T9" fmla="*/ 553 h 553"/>
                <a:gd name="T10" fmla="*/ 202 w 231"/>
                <a:gd name="T11" fmla="*/ 241 h 553"/>
                <a:gd name="T12" fmla="*/ 56 w 231"/>
                <a:gd name="T13" fmla="*/ 0 h 553"/>
              </a:gdLst>
              <a:ahLst/>
              <a:cxnLst>
                <a:cxn ang="0">
                  <a:pos x="T0" y="T1"/>
                </a:cxn>
                <a:cxn ang="0">
                  <a:pos x="T2" y="T3"/>
                </a:cxn>
                <a:cxn ang="0">
                  <a:pos x="T4" y="T5"/>
                </a:cxn>
                <a:cxn ang="0">
                  <a:pos x="T6" y="T7"/>
                </a:cxn>
                <a:cxn ang="0">
                  <a:pos x="T8" y="T9"/>
                </a:cxn>
                <a:cxn ang="0">
                  <a:pos x="T10" y="T11"/>
                </a:cxn>
                <a:cxn ang="0">
                  <a:pos x="T12" y="T13"/>
                </a:cxn>
              </a:cxnLst>
              <a:rect l="0" t="0" r="r" b="b"/>
              <a:pathLst>
                <a:path w="231" h="553">
                  <a:moveTo>
                    <a:pt x="56" y="0"/>
                  </a:moveTo>
                  <a:cubicBezTo>
                    <a:pt x="0" y="60"/>
                    <a:pt x="0" y="60"/>
                    <a:pt x="0" y="60"/>
                  </a:cubicBezTo>
                  <a:cubicBezTo>
                    <a:pt x="57" y="113"/>
                    <a:pt x="101" y="182"/>
                    <a:pt x="123" y="263"/>
                  </a:cubicBezTo>
                  <a:cubicBezTo>
                    <a:pt x="147" y="353"/>
                    <a:pt x="141" y="444"/>
                    <a:pt x="111" y="525"/>
                  </a:cubicBezTo>
                  <a:cubicBezTo>
                    <a:pt x="188" y="553"/>
                    <a:pt x="188" y="553"/>
                    <a:pt x="188" y="553"/>
                  </a:cubicBezTo>
                  <a:cubicBezTo>
                    <a:pt x="224" y="457"/>
                    <a:pt x="231" y="348"/>
                    <a:pt x="202" y="241"/>
                  </a:cubicBezTo>
                  <a:cubicBezTo>
                    <a:pt x="176" y="145"/>
                    <a:pt x="124" y="63"/>
                    <a:pt x="56"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0" name="Picture 69"/>
          <p:cNvPicPr>
            <a:picLocks noChangeAspect="1"/>
          </p:cNvPicPr>
          <p:nvPr/>
        </p:nvPicPr>
        <p:blipFill>
          <a:blip r:embed="rId3"/>
          <a:stretch>
            <a:fillRect/>
          </a:stretch>
        </p:blipFill>
        <p:spPr>
          <a:xfrm>
            <a:off x="3102255" y="1948863"/>
            <a:ext cx="2812978" cy="1270056"/>
          </a:xfrm>
          <a:prstGeom prst="rect">
            <a:avLst/>
          </a:prstGeom>
          <a:effectLst/>
        </p:spPr>
      </p:pic>
      <p:grpSp>
        <p:nvGrpSpPr>
          <p:cNvPr id="71" name="Group 70"/>
          <p:cNvGrpSpPr/>
          <p:nvPr/>
        </p:nvGrpSpPr>
        <p:grpSpPr>
          <a:xfrm rot="2876623">
            <a:off x="2287204" y="392123"/>
            <a:ext cx="4787960" cy="4616643"/>
            <a:chOff x="7213600" y="2286000"/>
            <a:chExt cx="842962" cy="812800"/>
          </a:xfrm>
        </p:grpSpPr>
        <p:sp>
          <p:nvSpPr>
            <p:cNvPr id="72" name="Freeform 174"/>
            <p:cNvSpPr>
              <a:spLocks/>
            </p:cNvSpPr>
            <p:nvPr/>
          </p:nvSpPr>
          <p:spPr bwMode="auto">
            <a:xfrm>
              <a:off x="7289800" y="2286000"/>
              <a:ext cx="381000" cy="215900"/>
            </a:xfrm>
            <a:custGeom>
              <a:avLst/>
              <a:gdLst>
                <a:gd name="T0" fmla="*/ 202 w 228"/>
                <a:gd name="T1" fmla="*/ 0 h 129"/>
                <a:gd name="T2" fmla="*/ 130 w 228"/>
                <a:gd name="T3" fmla="*/ 11 h 129"/>
                <a:gd name="T4" fmla="*/ 0 w 228"/>
                <a:gd name="T5" fmla="*/ 107 h 129"/>
                <a:gd name="T6" fmla="*/ 32 w 228"/>
                <a:gd name="T7" fmla="*/ 129 h 129"/>
                <a:gd name="T8" fmla="*/ 141 w 228"/>
                <a:gd name="T9" fmla="*/ 48 h 129"/>
                <a:gd name="T10" fmla="*/ 202 w 228"/>
                <a:gd name="T11" fmla="*/ 38 h 129"/>
                <a:gd name="T12" fmla="*/ 224 w 228"/>
                <a:gd name="T13" fmla="*/ 40 h 129"/>
                <a:gd name="T14" fmla="*/ 228 w 228"/>
                <a:gd name="T15" fmla="*/ 1 h 129"/>
                <a:gd name="T16" fmla="*/ 202 w 228"/>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129">
                  <a:moveTo>
                    <a:pt x="202" y="0"/>
                  </a:moveTo>
                  <a:cubicBezTo>
                    <a:pt x="178" y="0"/>
                    <a:pt x="154" y="3"/>
                    <a:pt x="130" y="11"/>
                  </a:cubicBezTo>
                  <a:cubicBezTo>
                    <a:pt x="75" y="28"/>
                    <a:pt x="30" y="63"/>
                    <a:pt x="0" y="107"/>
                  </a:cubicBezTo>
                  <a:cubicBezTo>
                    <a:pt x="11" y="114"/>
                    <a:pt x="22" y="121"/>
                    <a:pt x="32" y="129"/>
                  </a:cubicBezTo>
                  <a:cubicBezTo>
                    <a:pt x="58" y="91"/>
                    <a:pt x="95" y="62"/>
                    <a:pt x="141" y="48"/>
                  </a:cubicBezTo>
                  <a:cubicBezTo>
                    <a:pt x="162" y="41"/>
                    <a:pt x="182" y="38"/>
                    <a:pt x="202" y="38"/>
                  </a:cubicBezTo>
                  <a:cubicBezTo>
                    <a:pt x="209" y="38"/>
                    <a:pt x="217" y="39"/>
                    <a:pt x="224" y="40"/>
                  </a:cubicBezTo>
                  <a:cubicBezTo>
                    <a:pt x="228" y="1"/>
                    <a:pt x="228" y="1"/>
                    <a:pt x="228" y="1"/>
                  </a:cubicBezTo>
                  <a:cubicBezTo>
                    <a:pt x="220" y="0"/>
                    <a:pt x="211" y="0"/>
                    <a:pt x="202" y="0"/>
                  </a:cubicBezTo>
                </a:path>
              </a:pathLst>
            </a:custGeom>
            <a:solidFill>
              <a:schemeClr val="bg1">
                <a:alpha val="1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1C5576"/>
                </a:solidFill>
              </a:endParaRPr>
            </a:p>
          </p:txBody>
        </p:sp>
        <p:sp>
          <p:nvSpPr>
            <p:cNvPr id="73" name="Freeform 175"/>
            <p:cNvSpPr>
              <a:spLocks/>
            </p:cNvSpPr>
            <p:nvPr/>
          </p:nvSpPr>
          <p:spPr bwMode="auto">
            <a:xfrm>
              <a:off x="7889875" y="2432050"/>
              <a:ext cx="166687" cy="496888"/>
            </a:xfrm>
            <a:custGeom>
              <a:avLst/>
              <a:gdLst>
                <a:gd name="T0" fmla="*/ 30 w 99"/>
                <a:gd name="T1" fmla="*/ 0 h 297"/>
                <a:gd name="T2" fmla="*/ 0 w 99"/>
                <a:gd name="T3" fmla="*/ 25 h 297"/>
                <a:gd name="T4" fmla="*/ 38 w 99"/>
                <a:gd name="T5" fmla="*/ 95 h 297"/>
                <a:gd name="T6" fmla="*/ 10 w 99"/>
                <a:gd name="T7" fmla="*/ 275 h 297"/>
                <a:gd name="T8" fmla="*/ 41 w 99"/>
                <a:gd name="T9" fmla="*/ 297 h 297"/>
                <a:gd name="T10" fmla="*/ 75 w 99"/>
                <a:gd name="T11" fmla="*/ 84 h 297"/>
                <a:gd name="T12" fmla="*/ 30 w 99"/>
                <a:gd name="T13" fmla="*/ 0 h 297"/>
              </a:gdLst>
              <a:ahLst/>
              <a:cxnLst>
                <a:cxn ang="0">
                  <a:pos x="T0" y="T1"/>
                </a:cxn>
                <a:cxn ang="0">
                  <a:pos x="T2" y="T3"/>
                </a:cxn>
                <a:cxn ang="0">
                  <a:pos x="T4" y="T5"/>
                </a:cxn>
                <a:cxn ang="0">
                  <a:pos x="T6" y="T7"/>
                </a:cxn>
                <a:cxn ang="0">
                  <a:pos x="T8" y="T9"/>
                </a:cxn>
                <a:cxn ang="0">
                  <a:pos x="T10" y="T11"/>
                </a:cxn>
                <a:cxn ang="0">
                  <a:pos x="T12" y="T13"/>
                </a:cxn>
              </a:cxnLst>
              <a:rect l="0" t="0" r="r" b="b"/>
              <a:pathLst>
                <a:path w="99" h="297">
                  <a:moveTo>
                    <a:pt x="30" y="0"/>
                  </a:moveTo>
                  <a:cubicBezTo>
                    <a:pt x="0" y="25"/>
                    <a:pt x="0" y="25"/>
                    <a:pt x="0" y="25"/>
                  </a:cubicBezTo>
                  <a:cubicBezTo>
                    <a:pt x="17" y="45"/>
                    <a:pt x="30" y="69"/>
                    <a:pt x="38" y="95"/>
                  </a:cubicBezTo>
                  <a:cubicBezTo>
                    <a:pt x="58" y="159"/>
                    <a:pt x="45" y="225"/>
                    <a:pt x="10" y="275"/>
                  </a:cubicBezTo>
                  <a:cubicBezTo>
                    <a:pt x="41" y="297"/>
                    <a:pt x="41" y="297"/>
                    <a:pt x="41" y="297"/>
                  </a:cubicBezTo>
                  <a:cubicBezTo>
                    <a:pt x="84" y="238"/>
                    <a:pt x="99" y="159"/>
                    <a:pt x="75" y="84"/>
                  </a:cubicBezTo>
                  <a:cubicBezTo>
                    <a:pt x="66" y="52"/>
                    <a:pt x="50" y="24"/>
                    <a:pt x="30" y="0"/>
                  </a:cubicBezTo>
                </a:path>
              </a:pathLst>
            </a:custGeom>
            <a:solidFill>
              <a:schemeClr val="bg1">
                <a:alpha val="11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76"/>
            <p:cNvSpPr>
              <a:spLocks/>
            </p:cNvSpPr>
            <p:nvPr/>
          </p:nvSpPr>
          <p:spPr bwMode="auto">
            <a:xfrm>
              <a:off x="7504112" y="2936875"/>
              <a:ext cx="409575" cy="161925"/>
            </a:xfrm>
            <a:custGeom>
              <a:avLst/>
              <a:gdLst>
                <a:gd name="T0" fmla="*/ 218 w 245"/>
                <a:gd name="T1" fmla="*/ 0 h 97"/>
                <a:gd name="T2" fmla="*/ 135 w 245"/>
                <a:gd name="T3" fmla="*/ 49 h 97"/>
                <a:gd name="T4" fmla="*/ 74 w 245"/>
                <a:gd name="T5" fmla="*/ 59 h 97"/>
                <a:gd name="T6" fmla="*/ 11 w 245"/>
                <a:gd name="T7" fmla="*/ 49 h 97"/>
                <a:gd name="T8" fmla="*/ 0 w 245"/>
                <a:gd name="T9" fmla="*/ 86 h 97"/>
                <a:gd name="T10" fmla="*/ 74 w 245"/>
                <a:gd name="T11" fmla="*/ 97 h 97"/>
                <a:gd name="T12" fmla="*/ 146 w 245"/>
                <a:gd name="T13" fmla="*/ 86 h 97"/>
                <a:gd name="T14" fmla="*/ 245 w 245"/>
                <a:gd name="T15" fmla="*/ 27 h 97"/>
                <a:gd name="T16" fmla="*/ 218 w 245"/>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97">
                  <a:moveTo>
                    <a:pt x="218" y="0"/>
                  </a:moveTo>
                  <a:cubicBezTo>
                    <a:pt x="195" y="22"/>
                    <a:pt x="167" y="39"/>
                    <a:pt x="135" y="49"/>
                  </a:cubicBezTo>
                  <a:cubicBezTo>
                    <a:pt x="115" y="56"/>
                    <a:pt x="94" y="59"/>
                    <a:pt x="74" y="59"/>
                  </a:cubicBezTo>
                  <a:cubicBezTo>
                    <a:pt x="53" y="59"/>
                    <a:pt x="31" y="55"/>
                    <a:pt x="11" y="49"/>
                  </a:cubicBezTo>
                  <a:cubicBezTo>
                    <a:pt x="0" y="86"/>
                    <a:pt x="0" y="86"/>
                    <a:pt x="0" y="86"/>
                  </a:cubicBezTo>
                  <a:cubicBezTo>
                    <a:pt x="23" y="93"/>
                    <a:pt x="48" y="97"/>
                    <a:pt x="74" y="97"/>
                  </a:cubicBezTo>
                  <a:cubicBezTo>
                    <a:pt x="98" y="97"/>
                    <a:pt x="122" y="94"/>
                    <a:pt x="146" y="86"/>
                  </a:cubicBezTo>
                  <a:cubicBezTo>
                    <a:pt x="185" y="74"/>
                    <a:pt x="218" y="54"/>
                    <a:pt x="245" y="27"/>
                  </a:cubicBezTo>
                  <a:cubicBezTo>
                    <a:pt x="218" y="0"/>
                    <a:pt x="218" y="0"/>
                    <a:pt x="218" y="0"/>
                  </a:cubicBezTo>
                </a:path>
              </a:pathLst>
            </a:custGeom>
            <a:solidFill>
              <a:schemeClr val="bg1">
                <a:alpha val="7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77"/>
            <p:cNvSpPr>
              <a:spLocks/>
            </p:cNvSpPr>
            <p:nvPr/>
          </p:nvSpPr>
          <p:spPr bwMode="auto">
            <a:xfrm>
              <a:off x="7213600" y="2566988"/>
              <a:ext cx="190500" cy="433388"/>
            </a:xfrm>
            <a:custGeom>
              <a:avLst/>
              <a:gdLst>
                <a:gd name="T0" fmla="*/ 17 w 114"/>
                <a:gd name="T1" fmla="*/ 0 h 259"/>
                <a:gd name="T2" fmla="*/ 16 w 114"/>
                <a:gd name="T3" fmla="*/ 147 h 259"/>
                <a:gd name="T4" fmla="*/ 89 w 114"/>
                <a:gd name="T5" fmla="*/ 259 h 259"/>
                <a:gd name="T6" fmla="*/ 114 w 114"/>
                <a:gd name="T7" fmla="*/ 230 h 259"/>
                <a:gd name="T8" fmla="*/ 53 w 114"/>
                <a:gd name="T9" fmla="*/ 136 h 259"/>
                <a:gd name="T10" fmla="*/ 53 w 114"/>
                <a:gd name="T11" fmla="*/ 12 h 259"/>
                <a:gd name="T12" fmla="*/ 17 w 114"/>
                <a:gd name="T13" fmla="*/ 0 h 259"/>
              </a:gdLst>
              <a:ahLst/>
              <a:cxnLst>
                <a:cxn ang="0">
                  <a:pos x="T0" y="T1"/>
                </a:cxn>
                <a:cxn ang="0">
                  <a:pos x="T2" y="T3"/>
                </a:cxn>
                <a:cxn ang="0">
                  <a:pos x="T4" y="T5"/>
                </a:cxn>
                <a:cxn ang="0">
                  <a:pos x="T6" y="T7"/>
                </a:cxn>
                <a:cxn ang="0">
                  <a:pos x="T8" y="T9"/>
                </a:cxn>
                <a:cxn ang="0">
                  <a:pos x="T10" y="T11"/>
                </a:cxn>
                <a:cxn ang="0">
                  <a:pos x="T12" y="T13"/>
                </a:cxn>
              </a:cxnLst>
              <a:rect l="0" t="0" r="r" b="b"/>
              <a:pathLst>
                <a:path w="114" h="259">
                  <a:moveTo>
                    <a:pt x="17" y="0"/>
                  </a:moveTo>
                  <a:cubicBezTo>
                    <a:pt x="2" y="46"/>
                    <a:pt x="0" y="97"/>
                    <a:pt x="16" y="147"/>
                  </a:cubicBezTo>
                  <a:cubicBezTo>
                    <a:pt x="30" y="192"/>
                    <a:pt x="55" y="230"/>
                    <a:pt x="89" y="259"/>
                  </a:cubicBezTo>
                  <a:cubicBezTo>
                    <a:pt x="114" y="230"/>
                    <a:pt x="114" y="230"/>
                    <a:pt x="114" y="230"/>
                  </a:cubicBezTo>
                  <a:cubicBezTo>
                    <a:pt x="86" y="205"/>
                    <a:pt x="64" y="174"/>
                    <a:pt x="53" y="136"/>
                  </a:cubicBezTo>
                  <a:cubicBezTo>
                    <a:pt x="40" y="94"/>
                    <a:pt x="41" y="51"/>
                    <a:pt x="53" y="12"/>
                  </a:cubicBezTo>
                  <a:cubicBezTo>
                    <a:pt x="17" y="0"/>
                    <a:pt x="17" y="0"/>
                    <a:pt x="17" y="0"/>
                  </a:cubicBezTo>
                </a:path>
              </a:pathLst>
            </a:custGeom>
            <a:solidFill>
              <a:schemeClr val="bg1">
                <a:alpha val="41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73491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10646</TotalTime>
  <Words>250</Words>
  <Application>Microsoft Office PowerPoint</Application>
  <PresentationFormat>On-screen Show (16:9)</PresentationFormat>
  <Paragraphs>67</Paragraphs>
  <Slides>8</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Century Gothic</vt:lpstr>
      <vt:lpstr>Copperplate Gothic Light</vt:lpstr>
      <vt:lpstr>Impact</vt:lpstr>
      <vt:lpstr>Office Theme</vt:lpstr>
      <vt:lpstr>PowerPoint Presentation</vt:lpstr>
      <vt:lpstr>Our Heritage</vt:lpstr>
      <vt:lpstr>PowerPoint Presentation</vt:lpstr>
      <vt:lpstr>PowerPoint Presentation</vt:lpstr>
      <vt:lpstr>PowerPoint Presentation</vt:lpstr>
      <vt:lpstr>PowerPoint Presentation</vt:lpstr>
      <vt:lpstr>PowerPoint Presentation</vt:lpstr>
      <vt:lpstr>PowerPoint Presentation</vt:lpstr>
    </vt:vector>
  </TitlesOfParts>
  <Company>LaBov &amp; Beyond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Josh Tuck</dc:creator>
  <cp:lastModifiedBy>Mask, Keith (CEI-Atlanta)</cp:lastModifiedBy>
  <cp:revision>711</cp:revision>
  <cp:lastPrinted>2016-05-16T17:41:55Z</cp:lastPrinted>
  <dcterms:created xsi:type="dcterms:W3CDTF">2016-03-23T15:41:45Z</dcterms:created>
  <dcterms:modified xsi:type="dcterms:W3CDTF">2017-11-14T16:06:36Z</dcterms:modified>
</cp:coreProperties>
</file>