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22" r:id="rId3"/>
    <p:sldMasterId id="2147483745" r:id="rId4"/>
    <p:sldMasterId id="2147483769" r:id="rId5"/>
    <p:sldMasterId id="2147483809" r:id="rId6"/>
    <p:sldMasterId id="2147483866" r:id="rId7"/>
    <p:sldMasterId id="2147483889" r:id="rId8"/>
    <p:sldMasterId id="2147483938" r:id="rId9"/>
    <p:sldMasterId id="2147484009" r:id="rId10"/>
    <p:sldMasterId id="2147484038" r:id="rId11"/>
    <p:sldMasterId id="2147484051" r:id="rId12"/>
    <p:sldMasterId id="2147484064" r:id="rId13"/>
    <p:sldMasterId id="2147484101" r:id="rId14"/>
    <p:sldMasterId id="2147484111" r:id="rId15"/>
    <p:sldMasterId id="2147484135" r:id="rId16"/>
  </p:sldMasterIdLst>
  <p:notesMasterIdLst>
    <p:notesMasterId r:id="rId39"/>
  </p:notesMasterIdLst>
  <p:sldIdLst>
    <p:sldId id="279" r:id="rId17"/>
    <p:sldId id="404" r:id="rId18"/>
    <p:sldId id="393" r:id="rId19"/>
    <p:sldId id="392" r:id="rId20"/>
    <p:sldId id="396" r:id="rId21"/>
    <p:sldId id="395" r:id="rId22"/>
    <p:sldId id="389" r:id="rId23"/>
    <p:sldId id="336" r:id="rId24"/>
    <p:sldId id="369" r:id="rId25"/>
    <p:sldId id="410" r:id="rId26"/>
    <p:sldId id="381" r:id="rId27"/>
    <p:sldId id="408" r:id="rId28"/>
    <p:sldId id="371" r:id="rId29"/>
    <p:sldId id="365" r:id="rId30"/>
    <p:sldId id="374" r:id="rId31"/>
    <p:sldId id="352" r:id="rId32"/>
    <p:sldId id="358" r:id="rId33"/>
    <p:sldId id="390" r:id="rId34"/>
    <p:sldId id="322" r:id="rId35"/>
    <p:sldId id="409" r:id="rId36"/>
    <p:sldId id="406" r:id="rId37"/>
    <p:sldId id="407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3399"/>
    <a:srgbClr val="F2F2F2"/>
    <a:srgbClr val="723019"/>
    <a:srgbClr val="66FFCC"/>
    <a:srgbClr val="66FF99"/>
    <a:srgbClr val="EAEAEA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2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467CE9-2876-49D6-9051-717D4CA4906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D01ECC-721B-402A-B092-BE22AADF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1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B1F0C-8C78-934F-90D4-3DE2610FF89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8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GM’s Chevrolet</a:t>
            </a:r>
            <a:r>
              <a:rPr lang="en-US" baseline="0" dirty="0"/>
              <a:t> Volt and Cadillac ELR occupy a unique place in the PEV market – with their approximately 40-mile EV range, they are the only 2 PHEVs/EREVs in the market that can satisfy most Americans’ daily driving with electricity.  See DOE’s EV Project results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A0F13-CEF1-4D5D-9E6C-50A3AD5593F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4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A0F13-CEF1-4D5D-9E6C-50A3AD5593F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01ECC-721B-402A-B092-BE22AADFA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E221D-CF96-4EAD-965F-5AE5E484DA5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8/11/09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B. Gross, Plug-in 2009</a:t>
            </a:r>
          </a:p>
        </p:txBody>
      </p:sp>
    </p:spTree>
    <p:extLst>
      <p:ext uri="{BB962C8B-B14F-4D97-AF65-F5344CB8AC3E}">
        <p14:creationId xmlns:p14="http://schemas.microsoft.com/office/powerpoint/2010/main" val="287779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AIT DA-DOE Workshop 07/18/11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Revised 06/27/11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774F-7F65-491A-BA31-129D144B21D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64674" y="773644"/>
            <a:ext cx="1088532" cy="2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26" tIns="46513" rIns="93026" bIns="4651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GM Sans Regular" pitchFamily="2" charset="0"/>
                <a:ea typeface="ＭＳ Ｐゴシック" pitchFamily="34" charset="-128"/>
                <a:cs typeface="Arial" pitchFamily="34" charset="0"/>
              </a:rPr>
              <a:t>USDRIVE36</a:t>
            </a:r>
            <a:endParaRPr lang="en-US" sz="2400" dirty="0">
              <a:solidFill>
                <a:prstClr val="black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M Sans Regular"/>
                <a:ea typeface="+mn-ea"/>
                <a:cs typeface="Arial"/>
              </a:rPr>
              <a:t>2017 ACT Expo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44D6F-FC31-4D3C-8010-315AD418E0C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M Sans Regular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M Sans Regular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M Sans Regular"/>
                <a:ea typeface="+mn-ea"/>
                <a:cs typeface="Arial"/>
              </a:rPr>
              <a:t>A. Keros, MAVEN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M Sans Regular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6BAC8-0C82-48E6-AB2F-41922BDC43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M Sans Regular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M Sans Regular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68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6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3" name="Shape 162"/>
          <p:cNvSpPr txBox="1"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89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6.jpeg"/><Relationship Id="rId3" Type="http://schemas.openxmlformats.org/officeDocument/2006/relationships/image" Target="../media/image27.w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9.jpg"/><Relationship Id="rId3" Type="http://schemas.openxmlformats.org/officeDocument/2006/relationships/image" Target="../media/image30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1.jpg"/><Relationship Id="rId3" Type="http://schemas.openxmlformats.org/officeDocument/2006/relationships/image" Target="../media/image30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2.jpg"/><Relationship Id="rId3" Type="http://schemas.openxmlformats.org/officeDocument/2006/relationships/image" Target="../media/image30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0.jpeg"/><Relationship Id="rId3" Type="http://schemas.openxmlformats.org/officeDocument/2006/relationships/image" Target="../media/image33.jp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4.jpg"/><Relationship Id="rId3" Type="http://schemas.openxmlformats.org/officeDocument/2006/relationships/image" Target="../media/image30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5.jpe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6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6.jpe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7.jpeg"/><Relationship Id="rId3" Type="http://schemas.openxmlformats.org/officeDocument/2006/relationships/image" Target="../media/image24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8.jpe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6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tiff"/><Relationship Id="rId3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AE Box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_sae_vrt_blk_rgb_pos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2" y="5681666"/>
            <a:ext cx="122766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6" name="Rectangle 5"/>
            <p:cNvSpPr/>
            <p:nvPr userDrawn="1"/>
          </p:nvSpPr>
          <p:spPr bwMode="hidden">
            <a:xfrm>
              <a:off x="0" y="0"/>
              <a:ext cx="4572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hidden">
            <a:xfrm>
              <a:off x="8686800" y="0"/>
              <a:ext cx="4572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hidden">
            <a:xfrm>
              <a:off x="0" y="5054600"/>
              <a:ext cx="9144000" cy="180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hidden">
            <a:xfrm rot="18060000">
              <a:off x="8390732" y="4710906"/>
              <a:ext cx="747712" cy="473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12" descr="int_sae_vrt_dbl_rgb_pos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560917" y="5681666"/>
            <a:ext cx="122766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9102"/>
            <a:ext cx="10314432" cy="1676401"/>
          </a:xfrm>
        </p:spPr>
        <p:txBody>
          <a:bodyPr anchor="b"/>
          <a:lstStyle>
            <a:lvl1pPr>
              <a:defRPr sz="1575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914403" y="2171699"/>
            <a:ext cx="10308167" cy="2578100"/>
          </a:xfrm>
        </p:spPr>
        <p:txBody>
          <a:bodyPr/>
          <a:lstStyle>
            <a:lvl1pPr marL="0" indent="0">
              <a:buFont typeface="Arial" pitchFamily="34" charset="0"/>
              <a:buNone/>
              <a:defRPr sz="1575" b="0">
                <a:solidFill>
                  <a:srgbClr val="FFFFFF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575" b="0">
                <a:latin typeface="+mn-lt"/>
              </a:defRPr>
            </a:lvl2pPr>
            <a:lvl3pPr marL="0" indent="0">
              <a:buNone/>
              <a:defRPr sz="1575" b="0">
                <a:latin typeface="+mn-lt"/>
              </a:defRPr>
            </a:lvl3pPr>
            <a:lvl4pPr marL="0" indent="0">
              <a:buNone/>
              <a:defRPr sz="1575" b="0">
                <a:latin typeface="+mn-lt"/>
              </a:defRPr>
            </a:lvl4pPr>
            <a:lvl5pPr marL="0" indent="0">
              <a:buFont typeface="Arial" pitchFamily="34" charset="0"/>
              <a:buNone/>
              <a:defRPr sz="1575" b="0"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575"/>
            </a:lvl6pPr>
            <a:lvl7pPr marL="0" indent="0">
              <a:spcBef>
                <a:spcPts val="0"/>
              </a:spcBef>
              <a:buNone/>
              <a:defRPr sz="1575"/>
            </a:lvl7pPr>
            <a:lvl8pPr marL="0" indent="0">
              <a:spcBef>
                <a:spcPts val="0"/>
              </a:spcBef>
              <a:buNone/>
              <a:defRPr sz="1575"/>
            </a:lvl8pPr>
            <a:lvl9pPr marL="0" indent="0">
              <a:spcBef>
                <a:spcPts val="0"/>
              </a:spcBef>
              <a:buNone/>
              <a:defRPr sz="15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90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353568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28160" y="1219200"/>
            <a:ext cx="353568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46720" y="1219200"/>
            <a:ext cx="353568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D69E1-C7AC-462F-8ACD-CD867EE8A86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37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600201"/>
            <a:ext cx="10922000" cy="3124200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sz="2700"/>
            </a:lvl1pPr>
            <a:lvl2pPr>
              <a:spcBef>
                <a:spcPts val="600"/>
              </a:spcBef>
              <a:spcAft>
                <a:spcPts val="0"/>
              </a:spcAft>
              <a:defRPr sz="2300"/>
            </a:lvl2pPr>
            <a:lvl3pPr>
              <a:spcBef>
                <a:spcPts val="400"/>
              </a:spcBef>
              <a:spcAft>
                <a:spcPts val="0"/>
              </a:spcAft>
              <a:defRPr sz="2000"/>
            </a:lvl3pPr>
            <a:lvl4pPr>
              <a:spcBef>
                <a:spcPts val="200"/>
              </a:spcBef>
              <a:spcAft>
                <a:spcPts val="0"/>
              </a:spcAft>
              <a:defRPr sz="1800"/>
            </a:lvl4pPr>
            <a:lvl5pPr>
              <a:spcBef>
                <a:spcPts val="2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3930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603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ig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67" y="5791201"/>
            <a:ext cx="11430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899" y="-18288"/>
            <a:ext cx="107569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35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7493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igh 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899" y="-18288"/>
            <a:ext cx="107569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829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6197" y="6495867"/>
            <a:ext cx="1193443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5EBF09-415E-4232-BB65-7C39CD114016}" type="datetime1">
              <a:rPr lang="en-US" sz="2400" smtClean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11/14/17</a:t>
            </a:fld>
            <a:endParaRPr lang="en-US" sz="2400" dirty="0">
              <a:solidFill>
                <a:prstClr val="black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3881" y="6171972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5843" y="6348648"/>
            <a:ext cx="4808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2400" smtClean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prstClr val="black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89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51968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/Bowtie &amp;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93605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391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4965"/>
            <a:ext cx="10972800" cy="4876800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13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4971"/>
            <a:ext cx="10972800" cy="16745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3048000"/>
            <a:ext cx="5401056" cy="30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6181344" y="3048000"/>
            <a:ext cx="5401056" cy="30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2B2159-77E3-4C7D-92C0-DD6160DC966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016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304800" y="228600"/>
            <a:ext cx="11582400" cy="5715000"/>
          </a:xfrm>
          <a:prstGeom prst="rect">
            <a:avLst/>
          </a:prstGeom>
          <a:solidFill>
            <a:srgbClr val="1D17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1D1757"/>
              </a:solidFill>
            </a:endParaRPr>
          </a:p>
        </p:txBody>
      </p:sp>
      <p:pic>
        <p:nvPicPr>
          <p:cNvPr id="5" name="Picture 49" descr="PPT_b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57901"/>
            <a:ext cx="118872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5" descr="NG_HWHFY_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93725"/>
            <a:ext cx="2400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914400" y="2938463"/>
            <a:ext cx="2895600" cy="1714500"/>
            <a:chOff x="432" y="1872"/>
            <a:chExt cx="1368" cy="1080"/>
          </a:xfrm>
        </p:grpSpPr>
        <p:sp>
          <p:nvSpPr>
            <p:cNvPr id="8" name="Line 78"/>
            <p:cNvSpPr>
              <a:spLocks noChangeShapeType="1"/>
            </p:cNvSpPr>
            <p:nvPr/>
          </p:nvSpPr>
          <p:spPr bwMode="auto">
            <a:xfrm flipH="1" flipV="1">
              <a:off x="432" y="1872"/>
              <a:ext cx="288" cy="2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0079C1"/>
                </a:buClr>
                <a:buFont typeface="Wingdings 2" pitchFamily="18" charset="2"/>
                <a:buChar char="¾"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9" name="Line 79"/>
            <p:cNvSpPr>
              <a:spLocks noChangeShapeType="1"/>
            </p:cNvSpPr>
            <p:nvPr/>
          </p:nvSpPr>
          <p:spPr bwMode="auto">
            <a:xfrm>
              <a:off x="1512" y="2736"/>
              <a:ext cx="288" cy="2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0079C1"/>
                </a:buClr>
                <a:buFont typeface="Wingdings 2" pitchFamily="18" charset="2"/>
                <a:buChar char="¾"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 flipH="1">
              <a:off x="432" y="2736"/>
              <a:ext cx="288" cy="2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0079C1"/>
                </a:buClr>
                <a:buFont typeface="Wingdings 2" pitchFamily="18" charset="2"/>
                <a:buChar char="¾"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 flipV="1">
              <a:off x="1512" y="1872"/>
              <a:ext cx="288" cy="2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0079C1"/>
                </a:buClr>
                <a:buFont typeface="Wingdings 2" pitchFamily="18" charset="2"/>
                <a:buChar char="¾"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48" y="2026"/>
              <a:ext cx="907" cy="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79C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>
                  <a:solidFill>
                    <a:srgbClr val="000000"/>
                  </a:solidFill>
                </a:rPr>
                <a:t>Place your chosen image here. The four corners must just cover the arrow tips. For covers, the three pictures should be the same size and in a straight line.   </a:t>
              </a:r>
              <a:endParaRPr lang="en-US" sz="2800"/>
            </a:p>
          </p:txBody>
        </p:sp>
      </p:grpSp>
      <p:sp>
        <p:nvSpPr>
          <p:cNvPr id="43054" name="Rectangle 46"/>
          <p:cNvSpPr>
            <a:spLocks noGrp="1" noChangeArrowheads="1"/>
          </p:cNvSpPr>
          <p:nvPr>
            <p:ph type="ctrTitle" sz="quarter"/>
          </p:nvPr>
        </p:nvSpPr>
        <p:spPr>
          <a:xfrm>
            <a:off x="791634" y="1820863"/>
            <a:ext cx="10587567" cy="5191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3084" name="Rectangle 7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87400" y="5029201"/>
            <a:ext cx="10591800" cy="3968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0" inden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5254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6CBE-1DF7-4F0B-AA13-784D67E10257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68123-5DDB-4B2F-BF87-39EFBBF99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413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E56E-E333-4EE1-B6CB-D4CC9B207B08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A627-3E1F-4671-9F49-2B95807D7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13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905000"/>
            <a:ext cx="5291667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905000"/>
            <a:ext cx="5291667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C498E-CC73-4AB1-A384-F5D3922F03C3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1CC80-0950-4ABD-94FB-FA741140D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7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539EC-358B-4961-B976-95E5BC951365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B9EFD-15D0-47A9-BC4E-857408F1B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701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49CA5-FC92-4341-B824-DB3F38324379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99E9A-0882-49D6-BE6C-1916C6C8E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091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5DE90-67C3-4B12-B5EF-DCE3AB3E16DB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E1CC-32E7-4EBD-98E3-BA5502912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426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30F03-BDD0-4908-8D27-29653854DE69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4F8FC-ED61-4DD1-877D-11955521C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05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EE066-CA42-4D30-995B-7895976A7CA7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41A46-C31F-4FFD-8852-86F40A976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14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4CB90-BF46-4483-96D1-0CF900AE6164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C167C-E136-4399-B64F-89CD0B969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85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4971"/>
            <a:ext cx="10972800" cy="2112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609600" y="3474720"/>
            <a:ext cx="3535680" cy="2621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28160" y="3474720"/>
            <a:ext cx="3535680" cy="2621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46720" y="3474720"/>
            <a:ext cx="3535680" cy="2621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665F3-5879-4ECE-A4C2-4B57767C9E9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872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5185" y="800100"/>
            <a:ext cx="2702983" cy="4991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800100"/>
            <a:ext cx="7909984" cy="4991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E60FF-F5FF-479A-9F15-FAFD57D53345}" type="datetime1">
              <a:rPr lang="en-US"/>
              <a:pPr>
                <a:defRPr/>
              </a:pPr>
              <a:t>11/14/17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5983C-B182-4549-BEE7-8740EA3F5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297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188720"/>
            <a:ext cx="5608320" cy="2587752"/>
          </a:xfrm>
          <a:prstGeom prst="rect">
            <a:avLst/>
          </a:prstGeom>
          <a:effectLst>
            <a:reflection blurRad="6350" stA="35000" endPos="35000" dir="5400000" sy="-100000" algn="bl" rotWithShape="0"/>
          </a:effectLst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" y="3931920"/>
            <a:ext cx="6096000" cy="2743200"/>
          </a:xfrm>
          <a:ln>
            <a:noFill/>
          </a:ln>
        </p:spPr>
        <p:txBody>
          <a:bodyPr>
            <a:normAutofit/>
          </a:bodyPr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365760" y="1097280"/>
            <a:ext cx="6096000" cy="2651760"/>
          </a:xfrm>
          <a:ln>
            <a:noFill/>
          </a:ln>
        </p:spPr>
        <p:txBody>
          <a:bodyPr anchor="ctr">
            <a:normAutofit/>
          </a:bodyPr>
          <a:lstStyle>
            <a:lvl1pPr algn="r"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PRI logo 2014_RGB_PPT-Lar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65761"/>
            <a:ext cx="3048000" cy="372289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 userDrawn="1"/>
        </p:nvSpPr>
        <p:spPr bwMode="auto">
          <a:xfrm>
            <a:off x="9308052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599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V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188720"/>
            <a:ext cx="5608320" cy="2587752"/>
          </a:xfrm>
          <a:prstGeom prst="rect">
            <a:avLst/>
          </a:prstGeom>
          <a:effectLst>
            <a:reflection blurRad="6350" stA="35000" endPos="35000" dir="5400000" sy="-100000" algn="bl" rotWithShape="0"/>
          </a:effectLst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" y="3931920"/>
            <a:ext cx="6096000" cy="2743200"/>
          </a:xfrm>
        </p:spPr>
        <p:txBody>
          <a:bodyPr>
            <a:normAutofit/>
          </a:bodyPr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365760" y="1097280"/>
            <a:ext cx="6096000" cy="2651760"/>
          </a:xfrm>
        </p:spPr>
        <p:txBody>
          <a:bodyPr anchor="ctr">
            <a:normAutofit/>
          </a:bodyPr>
          <a:lstStyle>
            <a:lvl1pPr algn="r"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PRI logo 2014_RGB_PPT-Lar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65761"/>
            <a:ext cx="3048000" cy="372289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 userDrawn="1"/>
        </p:nvSpPr>
        <p:spPr bwMode="auto">
          <a:xfrm>
            <a:off x="9308052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053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188720"/>
            <a:ext cx="5608320" cy="2587752"/>
          </a:xfrm>
          <a:prstGeom prst="rect">
            <a:avLst/>
          </a:prstGeom>
          <a:effectLst>
            <a:reflection blurRad="6350" stA="35000" endPos="35000" dir="5400000" sy="-100000" algn="bl" rotWithShape="0"/>
          </a:effectLst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" y="3931920"/>
            <a:ext cx="6096000" cy="2743200"/>
          </a:xfrm>
        </p:spPr>
        <p:txBody>
          <a:bodyPr>
            <a:normAutofit/>
          </a:bodyPr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365760" y="1097280"/>
            <a:ext cx="6096000" cy="2651760"/>
          </a:xfrm>
        </p:spPr>
        <p:txBody>
          <a:bodyPr anchor="ctr">
            <a:normAutofit/>
          </a:bodyPr>
          <a:lstStyle>
            <a:lvl1pPr algn="r"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PRI logo 2014_RGB_PPT-Lar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65761"/>
            <a:ext cx="3048000" cy="372289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 userDrawn="1"/>
        </p:nvSpPr>
        <p:spPr bwMode="auto">
          <a:xfrm>
            <a:off x="9308052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098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8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" y="3931920"/>
            <a:ext cx="6096000" cy="2743200"/>
          </a:xfrm>
        </p:spPr>
        <p:txBody>
          <a:bodyPr>
            <a:normAutofit/>
          </a:bodyPr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365760" y="1097280"/>
            <a:ext cx="6096000" cy="2651760"/>
          </a:xfrm>
        </p:spPr>
        <p:txBody>
          <a:bodyPr anchor="ctr">
            <a:normAutofit/>
          </a:bodyPr>
          <a:lstStyle>
            <a:lvl1pPr algn="r"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PRI logo 2014_RGB_PPT-Larg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65761"/>
            <a:ext cx="3048000" cy="372289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 userDrawn="1"/>
        </p:nvSpPr>
        <p:spPr bwMode="auto">
          <a:xfrm>
            <a:off x="9308052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188720"/>
            <a:ext cx="5608320" cy="2587752"/>
          </a:xfrm>
          <a:prstGeom prst="rect">
            <a:avLst/>
          </a:prstGeom>
          <a:effectLst>
            <a:reflection blurRad="6350" stA="35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11208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D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188720"/>
            <a:ext cx="5608320" cy="2587752"/>
          </a:xfrm>
          <a:prstGeom prst="rect">
            <a:avLst/>
          </a:prstGeom>
          <a:effectLst>
            <a:reflection blurRad="6350" stA="35000" endPos="35000" dir="5400000" sy="-100000" algn="bl" rotWithShape="0"/>
          </a:effectLst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" y="3931920"/>
            <a:ext cx="6096000" cy="2743200"/>
          </a:xfrm>
        </p:spPr>
        <p:txBody>
          <a:bodyPr>
            <a:normAutofit/>
          </a:bodyPr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365760" y="1097280"/>
            <a:ext cx="6096000" cy="2651760"/>
          </a:xfrm>
        </p:spPr>
        <p:txBody>
          <a:bodyPr anchor="ctr">
            <a:normAutofit/>
          </a:bodyPr>
          <a:lstStyle>
            <a:lvl1pPr algn="r"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PRI logo 2014_RGB_PPT-Lar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65761"/>
            <a:ext cx="3048000" cy="372289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 userDrawn="1"/>
        </p:nvSpPr>
        <p:spPr bwMode="auto">
          <a:xfrm>
            <a:off x="9308052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759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60480" cy="7315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60480" cy="5394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725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1920240"/>
            <a:ext cx="11216640" cy="1371600"/>
          </a:xfrm>
        </p:spPr>
        <p:txBody>
          <a:bodyPr anchor="t"/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3383280"/>
            <a:ext cx="11216640" cy="155448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8605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608320" cy="53949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608320" cy="53949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4018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6048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608320" cy="639762"/>
          </a:xfrm>
        </p:spPr>
        <p:txBody>
          <a:bodyPr anchor="b"/>
          <a:lstStyle>
            <a:lvl1pPr marL="0" indent="0">
              <a:buNone/>
              <a:defRPr sz="20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608320" cy="4663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608320" cy="639762"/>
          </a:xfrm>
        </p:spPr>
        <p:txBody>
          <a:bodyPr anchor="b"/>
          <a:lstStyle>
            <a:lvl1pPr marL="0" indent="0">
              <a:buNone/>
              <a:defRPr sz="20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608320" cy="4663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7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s with Captio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28160" y="1219200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46720" y="1219200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" y="3022600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4328160" y="3022600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8046720" y="3022600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19"/>
          </p:nvPr>
        </p:nvSpPr>
        <p:spPr>
          <a:xfrm>
            <a:off x="609600" y="3805519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20"/>
          </p:nvPr>
        </p:nvSpPr>
        <p:spPr>
          <a:xfrm>
            <a:off x="4328160" y="3805519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0"/>
          <p:cNvSpPr>
            <a:spLocks noGrp="1"/>
          </p:cNvSpPr>
          <p:nvPr>
            <p:ph sz="quarter" idx="21"/>
          </p:nvPr>
        </p:nvSpPr>
        <p:spPr>
          <a:xfrm>
            <a:off x="8046720" y="3805519"/>
            <a:ext cx="3535680" cy="1706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609600" y="5608919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4328160" y="5608919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8046720" y="5608919"/>
            <a:ext cx="3535680" cy="487680"/>
          </a:xfrm>
        </p:spPr>
        <p:txBody>
          <a:bodyPr/>
          <a:lstStyle>
            <a:lvl1pPr marL="0" indent="0">
              <a:buFont typeface="Arial" pitchFamily="34" charset="0"/>
              <a:buNone/>
              <a:defRPr sz="750" b="0"/>
            </a:lvl1pPr>
            <a:lvl2pPr marL="0" indent="0">
              <a:buFont typeface="Arial" pitchFamily="34" charset="0"/>
              <a:buNone/>
              <a:defRPr sz="750" b="0"/>
            </a:lvl2pPr>
            <a:lvl3pPr marL="0" indent="0">
              <a:buNone/>
              <a:defRPr sz="750" b="0"/>
            </a:lvl3pPr>
            <a:lvl4pPr marL="0" indent="0">
              <a:buNone/>
              <a:defRPr sz="750" b="0"/>
            </a:lvl4pPr>
            <a:lvl5pPr marL="0" indent="0">
              <a:buNone/>
              <a:defRPr sz="750" b="0"/>
            </a:lvl5pPr>
            <a:lvl6pPr marL="0" indent="0">
              <a:buNone/>
              <a:defRPr sz="750"/>
            </a:lvl6pPr>
            <a:lvl8pPr marL="0" indent="0">
              <a:buNone/>
              <a:defRPr sz="750"/>
            </a:lvl8pPr>
            <a:lvl9pPr marL="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44EC22-AF78-4B52-B0F0-0CC2180E4BC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74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6048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50953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7124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822961"/>
            <a:ext cx="4632960" cy="2137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87680" y="3200400"/>
            <a:ext cx="11216640" cy="13716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000" b="1" dirty="0">
                <a:solidFill>
                  <a:srgbClr val="000099"/>
                </a:solidFill>
              </a:rPr>
              <a:t>Together…Shaping the Future of Electricity</a:t>
            </a:r>
          </a:p>
        </p:txBody>
      </p:sp>
    </p:spTree>
    <p:extLst>
      <p:ext uri="{BB962C8B-B14F-4D97-AF65-F5344CB8AC3E}">
        <p14:creationId xmlns:p14="http://schemas.microsoft.com/office/powerpoint/2010/main" val="3497074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907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048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2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437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38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925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3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638"/>
            <a:ext cx="9059333" cy="933012"/>
          </a:xfrm>
          <a:solidFill>
            <a:srgbClr val="E5B334"/>
          </a:solidFill>
        </p:spPr>
        <p:txBody>
          <a:bodyPr wrap="square" lIns="365760" tIns="228600" rIns="365760" bIns="228600">
            <a:spAutoFit/>
          </a:bodyPr>
          <a:lstStyle>
            <a:lvl1pPr algn="l">
              <a:defRPr sz="3063" b="0" i="0" cap="all">
                <a:solidFill>
                  <a:srgbClr val="393C40"/>
                </a:solidFill>
                <a:latin typeface="Louis Bold Italic" panose="02000000000000000000" pitchFamily="2" charset="0"/>
                <a:cs typeface="Louis Bold Italic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621" y="1569394"/>
            <a:ext cx="11613888" cy="4525963"/>
          </a:xfrm>
        </p:spPr>
        <p:txBody>
          <a:bodyPr vert="horz" lIns="130577" tIns="65289" rIns="130577" bIns="65289" rtlCol="0">
            <a:norm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</a:lstStyle>
          <a:p>
            <a:pPr lvl="0"/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93C40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Click to edit Master text styles</a:t>
            </a:r>
          </a:p>
          <a:p>
            <a:pPr lvl="1"/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Second level</a:t>
            </a:r>
          </a:p>
          <a:p>
            <a:pPr lvl="2"/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Third level</a:t>
            </a:r>
          </a:p>
        </p:txBody>
      </p:sp>
      <p:pic>
        <p:nvPicPr>
          <p:cNvPr id="9" name="Picture 8" descr="Bowtie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60" y="401687"/>
            <a:ext cx="1136651" cy="501650"/>
          </a:xfrm>
          <a:prstGeom prst="rect">
            <a:avLst/>
          </a:prstGeom>
        </p:spPr>
      </p:pic>
      <p:pic>
        <p:nvPicPr>
          <p:cNvPr id="10" name="Picture 9" descr="FNR_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511" y="6405443"/>
            <a:ext cx="1397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786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125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59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266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451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600201"/>
            <a:ext cx="10922000" cy="3124200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sz="2700"/>
            </a:lvl1pPr>
            <a:lvl2pPr>
              <a:spcBef>
                <a:spcPts val="600"/>
              </a:spcBef>
              <a:spcAft>
                <a:spcPts val="0"/>
              </a:spcAft>
              <a:defRPr sz="2300"/>
            </a:lvl2pPr>
            <a:lvl3pPr>
              <a:spcBef>
                <a:spcPts val="400"/>
              </a:spcBef>
              <a:spcAft>
                <a:spcPts val="0"/>
              </a:spcAft>
              <a:defRPr sz="2000"/>
            </a:lvl3pPr>
            <a:lvl4pPr>
              <a:spcBef>
                <a:spcPts val="200"/>
              </a:spcBef>
              <a:spcAft>
                <a:spcPts val="0"/>
              </a:spcAft>
              <a:defRPr sz="1800"/>
            </a:lvl4pPr>
            <a:lvl5pPr>
              <a:spcBef>
                <a:spcPts val="2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5826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9328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ig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67" y="5791201"/>
            <a:ext cx="11430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899" y="-18288"/>
            <a:ext cx="107569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592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3892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70560" y="1254135"/>
            <a:ext cx="10838688" cy="47000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6541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igh 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899" y="-18288"/>
            <a:ext cx="107569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9648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24" y="336769"/>
            <a:ext cx="10174968" cy="635044"/>
          </a:xfrm>
        </p:spPr>
        <p:txBody>
          <a:bodyPr>
            <a:noAutofit/>
          </a:bodyPr>
          <a:lstStyle>
            <a:lvl1pPr algn="l">
              <a:defRPr sz="3063" b="1" i="1" cap="all">
                <a:solidFill>
                  <a:srgbClr val="393C40"/>
                </a:solidFill>
                <a:latin typeface="Louis Bold"/>
                <a:cs typeface="Louis Bol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621" y="1273060"/>
            <a:ext cx="11613888" cy="4525963"/>
          </a:xfrm>
        </p:spPr>
        <p:txBody>
          <a:bodyPr/>
          <a:lstStyle>
            <a:lvl1pPr marL="217237" marR="0" indent="-217237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1B334"/>
              </a:buClr>
              <a:buSzTx/>
              <a:buFont typeface="Lucida Grande"/>
              <a:buChar char="■"/>
              <a:tabLst/>
              <a:defRPr sz="2250" i="1">
                <a:solidFill>
                  <a:srgbClr val="393C40"/>
                </a:solidFill>
                <a:latin typeface="Louis Bold"/>
                <a:cs typeface="Louis Bold"/>
              </a:defRPr>
            </a:lvl1pPr>
            <a:lvl2pPr marL="425545" marR="0" indent="-141848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13" i="1">
                <a:solidFill>
                  <a:srgbClr val="71747A"/>
                </a:solidFill>
                <a:latin typeface="Louis Bold"/>
                <a:cs typeface="Louis Bold"/>
              </a:defRPr>
            </a:lvl2pPr>
            <a:lvl3pPr marL="610048" marR="0" indent="-184502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563" i="1">
                <a:solidFill>
                  <a:srgbClr val="71747A"/>
                </a:solidFill>
                <a:latin typeface="Louis Bold"/>
                <a:cs typeface="Louis Bold"/>
              </a:defRPr>
            </a:lvl3pPr>
            <a:lvl4pPr>
              <a:defRPr i="1">
                <a:solidFill>
                  <a:srgbClr val="393C40"/>
                </a:solidFill>
                <a:latin typeface="Louis Bold"/>
                <a:cs typeface="Louis Bold"/>
              </a:defRPr>
            </a:lvl4pPr>
            <a:lvl5pPr>
              <a:defRPr i="1">
                <a:solidFill>
                  <a:srgbClr val="393C40"/>
                </a:solidFill>
                <a:latin typeface="Louis Bold"/>
                <a:cs typeface="Louis Bold"/>
              </a:defRPr>
            </a:lvl5pPr>
          </a:lstStyle>
          <a:p>
            <a:pPr marL="217237" marR="0" lvl="0" indent="-217237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1B334"/>
              </a:buClr>
              <a:buSzTx/>
              <a:buFont typeface="Lucida Grande"/>
              <a:buChar char="■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93C40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Click to edit Master text styles</a:t>
            </a:r>
          </a:p>
          <a:p>
            <a:pPr marL="425545" marR="0" lvl="1" indent="-141848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Second level</a:t>
            </a:r>
          </a:p>
          <a:p>
            <a:pPr marL="610048" marR="0" lvl="2" indent="-184502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60" y="401687"/>
            <a:ext cx="1136651" cy="50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511" y="6405443"/>
            <a:ext cx="1397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094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KGD-LIN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37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76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5118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4A9D9923-49FD-5C43-98AB-36325ECA7AA1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381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DE5D7FB6-AB0B-0348-973E-69147AE09A45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510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8833F646-61DF-9445-9D03-7FF6BD0BB283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58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5" y="1920875"/>
            <a:ext cx="8676216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1" y="1920875"/>
            <a:ext cx="8676218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73542A79-1060-0C4C-8FE6-2F92410F34EA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539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A8023CCB-9660-284E-82A8-E590BF6A6415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425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C3066647-0794-1547-BBA4-92EC191BFAEC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310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59E03BA1-D332-3C49-87C0-4EB504645D4C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2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24" y="336769"/>
            <a:ext cx="10174968" cy="635044"/>
          </a:xfrm>
        </p:spPr>
        <p:txBody>
          <a:bodyPr>
            <a:noAutofit/>
          </a:bodyPr>
          <a:lstStyle>
            <a:lvl1pPr algn="l">
              <a:defRPr sz="3063" b="1" i="1" cap="all">
                <a:solidFill>
                  <a:srgbClr val="393C40"/>
                </a:solidFill>
                <a:latin typeface="Louis Bold"/>
                <a:cs typeface="Louis Bol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621" y="1273060"/>
            <a:ext cx="11613888" cy="4525963"/>
          </a:xfrm>
        </p:spPr>
        <p:txBody>
          <a:bodyPr/>
          <a:lstStyle>
            <a:lvl1pPr marL="217237" marR="0" indent="-217237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1B334"/>
              </a:buClr>
              <a:buSzTx/>
              <a:buFont typeface="Lucida Grande"/>
              <a:buChar char="■"/>
              <a:tabLst/>
              <a:defRPr sz="2250" i="1">
                <a:solidFill>
                  <a:srgbClr val="393C40"/>
                </a:solidFill>
                <a:latin typeface="Louis Bold"/>
                <a:cs typeface="Louis Bold"/>
              </a:defRPr>
            </a:lvl1pPr>
            <a:lvl2pPr marL="425545" marR="0" indent="-141848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13" i="1">
                <a:solidFill>
                  <a:srgbClr val="71747A"/>
                </a:solidFill>
                <a:latin typeface="Louis Bold"/>
                <a:cs typeface="Louis Bold"/>
              </a:defRPr>
            </a:lvl2pPr>
            <a:lvl3pPr marL="610048" marR="0" indent="-184502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563" i="1">
                <a:solidFill>
                  <a:srgbClr val="71747A"/>
                </a:solidFill>
                <a:latin typeface="Louis Bold"/>
                <a:cs typeface="Louis Bold"/>
              </a:defRPr>
            </a:lvl3pPr>
            <a:lvl4pPr>
              <a:defRPr i="1">
                <a:solidFill>
                  <a:srgbClr val="393C40"/>
                </a:solidFill>
                <a:latin typeface="Louis Bold"/>
                <a:cs typeface="Louis Bold"/>
              </a:defRPr>
            </a:lvl4pPr>
            <a:lvl5pPr>
              <a:defRPr i="1">
                <a:solidFill>
                  <a:srgbClr val="393C40"/>
                </a:solidFill>
                <a:latin typeface="Louis Bold"/>
                <a:cs typeface="Louis Bold"/>
              </a:defRPr>
            </a:lvl5pPr>
          </a:lstStyle>
          <a:p>
            <a:pPr marL="217237" marR="0" lvl="0" indent="-217237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1B334"/>
              </a:buClr>
              <a:buSzTx/>
              <a:buFont typeface="Lucida Grande"/>
              <a:buChar char="■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93C40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Click to edit Master text styles</a:t>
            </a:r>
          </a:p>
          <a:p>
            <a:pPr marL="425545" marR="0" lvl="1" indent="-141848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Second level</a:t>
            </a:r>
          </a:p>
          <a:p>
            <a:pPr marL="610048" marR="0" lvl="2" indent="-184502" algn="l" defTabSz="4080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71747A"/>
                </a:solidFill>
                <a:effectLst/>
                <a:uLnTx/>
                <a:uFillTx/>
                <a:latin typeface="Louis Bold"/>
                <a:ea typeface="+mn-ea"/>
                <a:cs typeface="Louis Bold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06885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6AE67F11-3C36-4740-B1C2-9B61F4B33116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27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078F56A5-5618-C74C-9B25-D1B4011D259B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950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BBEF514F-4ABB-C24B-9A00-CE4561870EBD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554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7" y="330200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5" y="330200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16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544237"/>
            <a:fld id="{EA4E1907-C8FE-994F-A6E1-0C55B705F214}" type="datetime1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28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46304" tIns="73152" rIns="146304" bIns="73152"/>
          <a:lstStyle/>
          <a:p>
            <a:pPr defTabSz="544237"/>
            <a:fld id="{F886E87D-9199-A843-BA37-CA2D8B2829F3}" type="datetimeFigureOut">
              <a:rPr lang="en-US" sz="2167" smtClean="0">
                <a:solidFill>
                  <a:prstClr val="black"/>
                </a:solidFill>
              </a:rPr>
              <a:pPr defTabSz="544237"/>
              <a:t>11/14/17</a:t>
            </a:fld>
            <a:endParaRPr lang="en-US" sz="2167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06CB2B-3031-964F-9C0A-95CF44E0D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544237"/>
            <a:endParaRPr lang="en-US" sz="2167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67" y="3862882"/>
            <a:ext cx="2217812" cy="391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88" y="2726814"/>
            <a:ext cx="4097689" cy="9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264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6"/>
            <a:ext cx="11360800" cy="273672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6240"/>
            </a:lvl1pPr>
            <a:lvl2pPr lvl="1" algn="ctr">
              <a:spcBef>
                <a:spcPts val="0"/>
              </a:spcBef>
              <a:buSzPct val="100000"/>
              <a:defRPr sz="6240"/>
            </a:lvl2pPr>
            <a:lvl3pPr lvl="2" algn="ctr">
              <a:spcBef>
                <a:spcPts val="0"/>
              </a:spcBef>
              <a:buSzPct val="100000"/>
              <a:defRPr sz="6240"/>
            </a:lvl3pPr>
            <a:lvl4pPr lvl="3" algn="ctr">
              <a:spcBef>
                <a:spcPts val="0"/>
              </a:spcBef>
              <a:buSzPct val="100000"/>
              <a:defRPr sz="6240"/>
            </a:lvl4pPr>
            <a:lvl5pPr lvl="4" algn="ctr">
              <a:spcBef>
                <a:spcPts val="0"/>
              </a:spcBef>
              <a:buSzPct val="100000"/>
              <a:defRPr sz="6240"/>
            </a:lvl5pPr>
            <a:lvl6pPr lvl="5" algn="ctr">
              <a:spcBef>
                <a:spcPts val="0"/>
              </a:spcBef>
              <a:buSzPct val="100000"/>
              <a:defRPr sz="6240"/>
            </a:lvl6pPr>
            <a:lvl7pPr lvl="6" algn="ctr">
              <a:spcBef>
                <a:spcPts val="0"/>
              </a:spcBef>
              <a:buSzPct val="100000"/>
              <a:defRPr sz="6240"/>
            </a:lvl7pPr>
            <a:lvl8pPr lvl="7" algn="ctr">
              <a:spcBef>
                <a:spcPts val="0"/>
              </a:spcBef>
              <a:buSzPct val="100000"/>
              <a:defRPr sz="6240"/>
            </a:lvl8pPr>
            <a:lvl9pPr lvl="8" algn="ctr">
              <a:spcBef>
                <a:spcPts val="0"/>
              </a:spcBef>
              <a:buSzPct val="100000"/>
              <a:defRPr sz="624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59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36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7C71EB3-BFB4-42DF-8CF1-2486EB858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3878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80"/>
          </a:xfrm>
          <a:prstGeom prst="rect">
            <a:avLst/>
          </a:prstGeom>
        </p:spPr>
        <p:txBody>
          <a:bodyPr anchor="ctr"/>
          <a:lstStyle>
            <a:lvl1pPr lvl="0" algn="ctr">
              <a:spcBef>
                <a:spcPts val="0"/>
              </a:spcBef>
              <a:buSzPct val="100000"/>
              <a:defRPr sz="4320"/>
            </a:lvl1pPr>
            <a:lvl2pPr lvl="1" algn="ctr">
              <a:spcBef>
                <a:spcPts val="0"/>
              </a:spcBef>
              <a:buSzPct val="100000"/>
              <a:defRPr sz="4320"/>
            </a:lvl2pPr>
            <a:lvl3pPr lvl="2" algn="ctr">
              <a:spcBef>
                <a:spcPts val="0"/>
              </a:spcBef>
              <a:buSzPct val="100000"/>
              <a:defRPr sz="4320"/>
            </a:lvl3pPr>
            <a:lvl4pPr lvl="3" algn="ctr">
              <a:spcBef>
                <a:spcPts val="0"/>
              </a:spcBef>
              <a:buSzPct val="100000"/>
              <a:defRPr sz="4320"/>
            </a:lvl4pPr>
            <a:lvl5pPr lvl="4" algn="ctr">
              <a:spcBef>
                <a:spcPts val="0"/>
              </a:spcBef>
              <a:buSzPct val="100000"/>
              <a:defRPr sz="4320"/>
            </a:lvl5pPr>
            <a:lvl6pPr lvl="5" algn="ctr">
              <a:spcBef>
                <a:spcPts val="0"/>
              </a:spcBef>
              <a:buSzPct val="100000"/>
              <a:defRPr sz="4320"/>
            </a:lvl6pPr>
            <a:lvl7pPr lvl="6" algn="ctr">
              <a:spcBef>
                <a:spcPts val="0"/>
              </a:spcBef>
              <a:buSzPct val="100000"/>
              <a:defRPr sz="4320"/>
            </a:lvl7pPr>
            <a:lvl8pPr lvl="7" algn="ctr">
              <a:spcBef>
                <a:spcPts val="0"/>
              </a:spcBef>
              <a:buSzPct val="100000"/>
              <a:defRPr sz="4320"/>
            </a:lvl8pPr>
            <a:lvl9pPr lvl="8" algn="ctr">
              <a:spcBef>
                <a:spcPts val="0"/>
              </a:spcBef>
              <a:buSzPct val="100000"/>
              <a:defRPr sz="4320"/>
            </a:lvl9pPr>
          </a:lstStyle>
          <a:p>
            <a:endParaRPr/>
          </a:p>
        </p:txBody>
      </p:sp>
      <p:sp>
        <p:nvSpPr>
          <p:cNvPr id="3" name="Shape 1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A0B58C-9250-4277-9370-E102CF048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9125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6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08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96D389-F47C-4E89-AAED-D44403B0B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7244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6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08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680"/>
            </a:lvl1pPr>
            <a:lvl2pPr lvl="1">
              <a:spcBef>
                <a:spcPts val="0"/>
              </a:spcBef>
              <a:buSzPct val="100000"/>
              <a:defRPr sz="1440"/>
            </a:lvl2pPr>
            <a:lvl3pPr lvl="2">
              <a:spcBef>
                <a:spcPts val="0"/>
              </a:spcBef>
              <a:buSzPct val="100000"/>
              <a:defRPr sz="1440"/>
            </a:lvl3pPr>
            <a:lvl4pPr lvl="3">
              <a:spcBef>
                <a:spcPts val="0"/>
              </a:spcBef>
              <a:buSzPct val="100000"/>
              <a:defRPr sz="1440"/>
            </a:lvl4pPr>
            <a:lvl5pPr lvl="4">
              <a:spcBef>
                <a:spcPts val="0"/>
              </a:spcBef>
              <a:buSzPct val="100000"/>
              <a:defRPr sz="1440"/>
            </a:lvl5pPr>
            <a:lvl6pPr lvl="5">
              <a:spcBef>
                <a:spcPts val="0"/>
              </a:spcBef>
              <a:buSzPct val="100000"/>
              <a:defRPr sz="1440"/>
            </a:lvl6pPr>
            <a:lvl7pPr lvl="6">
              <a:spcBef>
                <a:spcPts val="0"/>
              </a:spcBef>
              <a:buSzPct val="100000"/>
              <a:defRPr sz="1440"/>
            </a:lvl7pPr>
            <a:lvl8pPr lvl="7">
              <a:spcBef>
                <a:spcPts val="0"/>
              </a:spcBef>
              <a:buSzPct val="100000"/>
              <a:defRPr sz="1440"/>
            </a:lvl8pPr>
            <a:lvl9pPr lvl="8">
              <a:spcBef>
                <a:spcPts val="0"/>
              </a:spcBef>
              <a:buSzPct val="100000"/>
              <a:defRPr sz="144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08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680"/>
            </a:lvl1pPr>
            <a:lvl2pPr lvl="1">
              <a:spcBef>
                <a:spcPts val="0"/>
              </a:spcBef>
              <a:buSzPct val="100000"/>
              <a:defRPr sz="1440"/>
            </a:lvl2pPr>
            <a:lvl3pPr lvl="2">
              <a:spcBef>
                <a:spcPts val="0"/>
              </a:spcBef>
              <a:buSzPct val="100000"/>
              <a:defRPr sz="1440"/>
            </a:lvl3pPr>
            <a:lvl4pPr lvl="3">
              <a:spcBef>
                <a:spcPts val="0"/>
              </a:spcBef>
              <a:buSzPct val="100000"/>
              <a:defRPr sz="1440"/>
            </a:lvl4pPr>
            <a:lvl5pPr lvl="4">
              <a:spcBef>
                <a:spcPts val="0"/>
              </a:spcBef>
              <a:buSzPct val="100000"/>
              <a:defRPr sz="1440"/>
            </a:lvl5pPr>
            <a:lvl6pPr lvl="5">
              <a:spcBef>
                <a:spcPts val="0"/>
              </a:spcBef>
              <a:buSzPct val="100000"/>
              <a:defRPr sz="1440"/>
            </a:lvl6pPr>
            <a:lvl7pPr lvl="6">
              <a:spcBef>
                <a:spcPts val="0"/>
              </a:spcBef>
              <a:buSzPct val="100000"/>
              <a:defRPr sz="1440"/>
            </a:lvl7pPr>
            <a:lvl8pPr lvl="7">
              <a:spcBef>
                <a:spcPts val="0"/>
              </a:spcBef>
              <a:buSzPct val="100000"/>
              <a:defRPr sz="1440"/>
            </a:lvl8pPr>
            <a:lvl9pPr lvl="8">
              <a:spcBef>
                <a:spcPts val="0"/>
              </a:spcBef>
              <a:buSzPct val="100000"/>
              <a:defRPr sz="1440"/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FA68D21-F61A-470A-9C3E-1D02958C2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873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6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2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93EEE3-4AC1-4BBD-80CB-259ABCBB4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7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150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4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2880"/>
            </a:lvl1pPr>
            <a:lvl2pPr lvl="1">
              <a:spcBef>
                <a:spcPts val="0"/>
              </a:spcBef>
              <a:buSzPct val="100000"/>
              <a:defRPr sz="2880"/>
            </a:lvl2pPr>
            <a:lvl3pPr lvl="2">
              <a:spcBef>
                <a:spcPts val="0"/>
              </a:spcBef>
              <a:buSzPct val="100000"/>
              <a:defRPr sz="2880"/>
            </a:lvl3pPr>
            <a:lvl4pPr lvl="3">
              <a:spcBef>
                <a:spcPts val="0"/>
              </a:spcBef>
              <a:buSzPct val="100000"/>
              <a:defRPr sz="2880"/>
            </a:lvl4pPr>
            <a:lvl5pPr lvl="4">
              <a:spcBef>
                <a:spcPts val="0"/>
              </a:spcBef>
              <a:buSzPct val="100000"/>
              <a:defRPr sz="2880"/>
            </a:lvl5pPr>
            <a:lvl6pPr lvl="5">
              <a:spcBef>
                <a:spcPts val="0"/>
              </a:spcBef>
              <a:buSzPct val="100000"/>
              <a:defRPr sz="2880"/>
            </a:lvl6pPr>
            <a:lvl7pPr lvl="6">
              <a:spcBef>
                <a:spcPts val="0"/>
              </a:spcBef>
              <a:buSzPct val="100000"/>
              <a:defRPr sz="2880"/>
            </a:lvl7pPr>
            <a:lvl8pPr lvl="7">
              <a:spcBef>
                <a:spcPts val="0"/>
              </a:spcBef>
              <a:buSzPct val="100000"/>
              <a:defRPr sz="2880"/>
            </a:lvl8pPr>
            <a:lvl9pPr lvl="8">
              <a:spcBef>
                <a:spcPts val="0"/>
              </a:spcBef>
              <a:buSzPct val="100000"/>
              <a:defRPr sz="288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6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40"/>
            </a:lvl1pPr>
            <a:lvl2pPr lvl="1">
              <a:spcBef>
                <a:spcPts val="0"/>
              </a:spcBef>
              <a:buSzPct val="100000"/>
              <a:defRPr sz="1440"/>
            </a:lvl2pPr>
            <a:lvl3pPr lvl="2">
              <a:spcBef>
                <a:spcPts val="0"/>
              </a:spcBef>
              <a:buSzPct val="100000"/>
              <a:defRPr sz="1440"/>
            </a:lvl3pPr>
            <a:lvl4pPr lvl="3">
              <a:spcBef>
                <a:spcPts val="0"/>
              </a:spcBef>
              <a:buSzPct val="100000"/>
              <a:defRPr sz="1440"/>
            </a:lvl4pPr>
            <a:lvl5pPr lvl="4">
              <a:spcBef>
                <a:spcPts val="0"/>
              </a:spcBef>
              <a:buSzPct val="100000"/>
              <a:defRPr sz="1440"/>
            </a:lvl5pPr>
            <a:lvl6pPr lvl="5">
              <a:spcBef>
                <a:spcPts val="0"/>
              </a:spcBef>
              <a:buSzPct val="100000"/>
              <a:defRPr sz="1440"/>
            </a:lvl6pPr>
            <a:lvl7pPr lvl="6">
              <a:spcBef>
                <a:spcPts val="0"/>
              </a:spcBef>
              <a:buSzPct val="100000"/>
              <a:defRPr sz="1440"/>
            </a:lvl7pPr>
            <a:lvl8pPr lvl="7">
              <a:spcBef>
                <a:spcPts val="0"/>
              </a:spcBef>
              <a:buSzPct val="100000"/>
              <a:defRPr sz="1440"/>
            </a:lvl8pPr>
            <a:lvl9pPr lvl="8">
              <a:spcBef>
                <a:spcPts val="0"/>
              </a:spcBef>
              <a:buSzPct val="100000"/>
              <a:defRPr sz="1440"/>
            </a:lvl9pPr>
          </a:lstStyle>
          <a:p>
            <a:endParaRPr/>
          </a:p>
        </p:txBody>
      </p:sp>
      <p:sp>
        <p:nvSpPr>
          <p:cNvPr id="4" name="Shape 31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EA6337-8EBA-4F42-A2BE-E97183B01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0061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199"/>
            <a:ext cx="8490400" cy="545436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SzPct val="100000"/>
              <a:defRPr sz="5760"/>
            </a:lvl1pPr>
            <a:lvl2pPr lvl="1">
              <a:spcBef>
                <a:spcPts val="0"/>
              </a:spcBef>
              <a:buSzPct val="100000"/>
              <a:defRPr sz="5760"/>
            </a:lvl2pPr>
            <a:lvl3pPr lvl="2">
              <a:spcBef>
                <a:spcPts val="0"/>
              </a:spcBef>
              <a:buSzPct val="100000"/>
              <a:defRPr sz="5760"/>
            </a:lvl3pPr>
            <a:lvl4pPr lvl="3">
              <a:spcBef>
                <a:spcPts val="0"/>
              </a:spcBef>
              <a:buSzPct val="100000"/>
              <a:defRPr sz="5760"/>
            </a:lvl4pPr>
            <a:lvl5pPr lvl="4">
              <a:spcBef>
                <a:spcPts val="0"/>
              </a:spcBef>
              <a:buSzPct val="100000"/>
              <a:defRPr sz="5760"/>
            </a:lvl5pPr>
            <a:lvl6pPr lvl="5">
              <a:spcBef>
                <a:spcPts val="0"/>
              </a:spcBef>
              <a:buSzPct val="100000"/>
              <a:defRPr sz="5760"/>
            </a:lvl6pPr>
            <a:lvl7pPr lvl="6">
              <a:spcBef>
                <a:spcPts val="0"/>
              </a:spcBef>
              <a:buSzPct val="100000"/>
              <a:defRPr sz="5760"/>
            </a:lvl7pPr>
            <a:lvl8pPr lvl="7">
              <a:spcBef>
                <a:spcPts val="0"/>
              </a:spcBef>
              <a:buSzPct val="100000"/>
              <a:defRPr sz="5760"/>
            </a:lvl8pPr>
            <a:lvl9pPr lvl="8">
              <a:spcBef>
                <a:spcPts val="0"/>
              </a:spcBef>
              <a:buSzPct val="100000"/>
              <a:defRPr sz="5760"/>
            </a:lvl9pPr>
          </a:lstStyle>
          <a:p>
            <a:endParaRPr/>
          </a:p>
        </p:txBody>
      </p:sp>
      <p:sp>
        <p:nvSpPr>
          <p:cNvPr id="3" name="Shape 3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FB39C00-E9C4-4664-BA5D-916B14EED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127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6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10" tIns="109710" rIns="109710" bIns="10971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09723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8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5040"/>
            </a:lvl1pPr>
            <a:lvl2pPr lvl="1" algn="ctr">
              <a:spcBef>
                <a:spcPts val="0"/>
              </a:spcBef>
              <a:buSzPct val="100000"/>
              <a:defRPr sz="5040"/>
            </a:lvl2pPr>
            <a:lvl3pPr lvl="2" algn="ctr">
              <a:spcBef>
                <a:spcPts val="0"/>
              </a:spcBef>
              <a:buSzPct val="100000"/>
              <a:defRPr sz="5040"/>
            </a:lvl3pPr>
            <a:lvl4pPr lvl="3" algn="ctr">
              <a:spcBef>
                <a:spcPts val="0"/>
              </a:spcBef>
              <a:buSzPct val="100000"/>
              <a:defRPr sz="5040"/>
            </a:lvl4pPr>
            <a:lvl5pPr lvl="4" algn="ctr">
              <a:spcBef>
                <a:spcPts val="0"/>
              </a:spcBef>
              <a:buSzPct val="100000"/>
              <a:defRPr sz="5040"/>
            </a:lvl5pPr>
            <a:lvl6pPr lvl="5" algn="ctr">
              <a:spcBef>
                <a:spcPts val="0"/>
              </a:spcBef>
              <a:buSzPct val="100000"/>
              <a:defRPr sz="5040"/>
            </a:lvl6pPr>
            <a:lvl7pPr lvl="6" algn="ctr">
              <a:spcBef>
                <a:spcPts val="0"/>
              </a:spcBef>
              <a:buSzPct val="100000"/>
              <a:defRPr sz="5040"/>
            </a:lvl7pPr>
            <a:lvl8pPr lvl="7" algn="ctr">
              <a:spcBef>
                <a:spcPts val="0"/>
              </a:spcBef>
              <a:buSzPct val="100000"/>
              <a:defRPr sz="5040"/>
            </a:lvl8pPr>
            <a:lvl9pPr lvl="8" algn="ctr">
              <a:spcBef>
                <a:spcPts val="0"/>
              </a:spcBef>
              <a:buSzPct val="100000"/>
              <a:defRPr sz="504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639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2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6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4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0237F1-1CB7-45E5-95BC-907E7CFD7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3400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6"/>
            <a:ext cx="7998400" cy="806760"/>
          </a:xfrm>
          <a:prstGeom prst="rect">
            <a:avLst/>
          </a:prstGeom>
        </p:spPr>
        <p:txBody>
          <a:bodyPr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" name="Shape 4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E1F363E-6FEA-4FE0-A081-6E73AA546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9942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792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14399"/>
            </a:lvl1pPr>
            <a:lvl2pPr lvl="1" algn="ctr">
              <a:spcBef>
                <a:spcPts val="0"/>
              </a:spcBef>
              <a:buSzPct val="100000"/>
              <a:defRPr sz="14399"/>
            </a:lvl2pPr>
            <a:lvl3pPr lvl="2" algn="ctr">
              <a:spcBef>
                <a:spcPts val="0"/>
              </a:spcBef>
              <a:buSzPct val="100000"/>
              <a:defRPr sz="14399"/>
            </a:lvl3pPr>
            <a:lvl4pPr lvl="3" algn="ctr">
              <a:spcBef>
                <a:spcPts val="0"/>
              </a:spcBef>
              <a:buSzPct val="100000"/>
              <a:defRPr sz="14399"/>
            </a:lvl4pPr>
            <a:lvl5pPr lvl="4" algn="ctr">
              <a:spcBef>
                <a:spcPts val="0"/>
              </a:spcBef>
              <a:buSzPct val="100000"/>
              <a:defRPr sz="14399"/>
            </a:lvl5pPr>
            <a:lvl6pPr lvl="5" algn="ctr">
              <a:spcBef>
                <a:spcPts val="0"/>
              </a:spcBef>
              <a:buSzPct val="100000"/>
              <a:defRPr sz="14399"/>
            </a:lvl6pPr>
            <a:lvl7pPr lvl="6" algn="ctr">
              <a:spcBef>
                <a:spcPts val="0"/>
              </a:spcBef>
              <a:buSzPct val="100000"/>
              <a:defRPr sz="14399"/>
            </a:lvl7pPr>
            <a:lvl8pPr lvl="7" algn="ctr">
              <a:spcBef>
                <a:spcPts val="0"/>
              </a:spcBef>
              <a:buSzPct val="100000"/>
              <a:defRPr sz="14399"/>
            </a:lvl8pPr>
            <a:lvl9pPr lvl="8" algn="ctr">
              <a:spcBef>
                <a:spcPts val="0"/>
              </a:spcBef>
              <a:buSzPct val="100000"/>
              <a:defRPr sz="14399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80"/>
          </a:xfrm>
          <a:prstGeom prst="rect">
            <a:avLst/>
          </a:prstGeom>
        </p:spPr>
        <p:txBody>
          <a:bodyPr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68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7DB18B5-4585-4EA9-B9DB-604C89FA6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79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9524" y="3260449"/>
            <a:ext cx="5766128" cy="635044"/>
          </a:xfrm>
        </p:spPr>
        <p:txBody>
          <a:bodyPr wrap="square" lIns="0" tIns="0" rIns="0" bIns="0" anchor="b" anchorCtr="0">
            <a:normAutofit/>
          </a:bodyPr>
          <a:lstStyle>
            <a:lvl1pPr algn="r">
              <a:defRPr sz="3688" b="1" i="0" cap="all" baseline="0">
                <a:solidFill>
                  <a:schemeClr val="bg1"/>
                </a:solidFill>
                <a:latin typeface="Louis Bold Italic" panose="02000000000000000000" pitchFamily="2" charset="0"/>
                <a:cs typeface="Louis Bold Italic" panose="02000000000000000000" pitchFamily="2" charset="0"/>
              </a:defRPr>
            </a:lvl1pPr>
          </a:lstStyle>
          <a:p>
            <a:r>
              <a:rPr lang="en-US" dirty="0"/>
              <a:t>FIRST, LAST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45092" y="4097950"/>
            <a:ext cx="5970561" cy="442212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2000" b="0" i="0" cap="all">
                <a:solidFill>
                  <a:srgbClr val="DDDDDF"/>
                </a:solidFill>
                <a:latin typeface="Louis Italic" panose="02000000000000000000" pitchFamily="2" charset="0"/>
                <a:cs typeface="Louis Italic" panose="02000000000000000000" pitchFamily="2" charset="0"/>
              </a:defRPr>
            </a:lvl1pPr>
            <a:lvl2pPr marL="408055" indent="0">
              <a:buNone/>
              <a:defRPr/>
            </a:lvl2pPr>
            <a:lvl3pPr marL="816109" indent="0">
              <a:buNone/>
              <a:defRPr/>
            </a:lvl3pPr>
            <a:lvl4pPr marL="1224164" indent="0">
              <a:buNone/>
              <a:defRPr/>
            </a:lvl4pPr>
            <a:lvl5pPr marL="1632218" indent="0">
              <a:buNone/>
              <a:defRPr/>
            </a:lvl5pPr>
          </a:lstStyle>
          <a:p>
            <a:pPr lvl="0"/>
            <a:r>
              <a:rPr lang="en-US" dirty="0"/>
              <a:t>PROFESSIONAL TITLE</a:t>
            </a:r>
          </a:p>
        </p:txBody>
      </p:sp>
      <p:pic>
        <p:nvPicPr>
          <p:cNvPr id="9" name="Picture 8" descr="Bowtie_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60" y="401687"/>
            <a:ext cx="1136651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1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08055"/>
            <a:fld id="{9AAE9F15-130E-49C3-B6E0-55B0643F8000}" type="datetimeFigureOut">
              <a:rPr lang="en-US" sz="1625" smtClean="0">
                <a:solidFill>
                  <a:prstClr val="black"/>
                </a:solidFill>
                <a:cs typeface="Times New Roman" pitchFamily="18" charset="0"/>
              </a:rPr>
              <a:pPr defTabSz="408055"/>
              <a:t>11/14/17</a:t>
            </a:fld>
            <a:endParaRPr lang="en-US" sz="1625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08055"/>
            <a:endParaRPr lang="en-US" sz="1625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08055"/>
            <a:fld id="{E57EB4FD-CE6F-4301-809B-75D33C484CF4}" type="slidenum">
              <a:rPr lang="en-US" sz="1625" smtClean="0">
                <a:solidFill>
                  <a:prstClr val="black"/>
                </a:solidFill>
                <a:cs typeface="Times New Roman" pitchFamily="18" charset="0"/>
              </a:rPr>
              <a:pPr defTabSz="408055"/>
              <a:t>‹#›</a:t>
            </a:fld>
            <a:endParaRPr lang="en-US" sz="1625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6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mage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09600" y="6497641"/>
            <a:ext cx="284056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prstClr val="white"/>
                </a:solidFill>
              </a:rPr>
              <a:t>SAE INTERNATIONAL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613833" y="576266"/>
            <a:ext cx="10972800" cy="5519737"/>
          </a:xfrm>
          <a:custGeom>
            <a:avLst/>
            <a:gdLst>
              <a:gd name="connsiteX0" fmla="*/ 7950394 w 8229600"/>
              <a:gd name="connsiteY0" fmla="*/ 4139231 h 4139231"/>
              <a:gd name="connsiteX1" fmla="*/ 8229600 w 8229600"/>
              <a:gd name="connsiteY1" fmla="*/ 369250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4139231">
                <a:moveTo>
                  <a:pt x="7950394" y="4139231"/>
                </a:moveTo>
                <a:lnTo>
                  <a:pt x="8229600" y="3863951"/>
                </a:lnTo>
                <a:cubicBezTo>
                  <a:pt x="8227273" y="2633117"/>
                  <a:pt x="8224947" y="1230834"/>
                  <a:pt x="8222620" y="0"/>
                </a:cubicBezTo>
                <a:lnTo>
                  <a:pt x="0" y="0"/>
                </a:lnTo>
                <a:lnTo>
                  <a:pt x="0" y="4139231"/>
                </a:lnTo>
                <a:lnTo>
                  <a:pt x="7950394" y="413923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877824"/>
            <a:ext cx="10160000" cy="731520"/>
          </a:xfrm>
        </p:spPr>
        <p:txBody>
          <a:bodyPr>
            <a:noAutofit/>
          </a:bodyPr>
          <a:lstStyle>
            <a:lvl1pPr>
              <a:defRPr sz="2775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6000" y="1905000"/>
            <a:ext cx="10160000" cy="377952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lvl1pPr>
            <a:lvl2pPr marL="129779" marR="0" indent="-129779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 b="0">
                <a:solidFill>
                  <a:srgbClr val="FFFFFF"/>
                </a:solidFill>
              </a:defRPr>
            </a:lvl2pPr>
            <a:lvl3pPr marL="345281" indent="-17264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–"/>
              <a:defRPr b="0"/>
            </a:lvl3pPr>
            <a:lvl4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4pPr>
            <a:lvl5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5pPr>
            <a:lvl6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6pPr>
            <a:lvl7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7pPr>
            <a:lvl8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8pPr>
            <a:lvl9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Paper # (if applicable)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06B764F-AD82-435D-AAB6-1CDBA2C06F3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1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0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54" y="1074059"/>
            <a:ext cx="11055053" cy="2076460"/>
          </a:xfrm>
        </p:spPr>
        <p:txBody>
          <a:bodyPr anchor="b" anchorCtr="0">
            <a:noAutofit/>
          </a:bodyPr>
          <a:lstStyle>
            <a:lvl1pPr>
              <a:defRPr sz="6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52" y="3073401"/>
            <a:ext cx="11055055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5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2046520"/>
            <a:ext cx="11069506" cy="4274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16097" y="1404260"/>
            <a:ext cx="11063007" cy="408640"/>
          </a:xfrm>
        </p:spPr>
        <p:txBody>
          <a:bodyPr/>
          <a:lstStyle>
            <a:lvl1pPr marL="0" indent="0" algn="l">
              <a:buNone/>
              <a:defRPr cap="all" baseline="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936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3" y="4406906"/>
            <a:ext cx="107022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45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304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64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687"/>
            <a:ext cx="5395199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19219"/>
            <a:ext cx="5386917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18" y="1409687"/>
            <a:ext cx="5389033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2118" y="2119219"/>
            <a:ext cx="5389033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423418"/>
            <a:ext cx="3591232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17831"/>
            <a:ext cx="3591232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575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3575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08581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8108581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449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34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owtie+Chevrolet_Stacked_SM_2in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7" y="2921001"/>
            <a:ext cx="1914048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3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Color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 userDrawn="1"/>
        </p:nvSpPr>
        <p:spPr>
          <a:xfrm>
            <a:off x="613833" y="576266"/>
            <a:ext cx="10972800" cy="5519737"/>
          </a:xfrm>
          <a:custGeom>
            <a:avLst/>
            <a:gdLst>
              <a:gd name="connsiteX0" fmla="*/ 7950394 w 8229600"/>
              <a:gd name="connsiteY0" fmla="*/ 4139231 h 4139231"/>
              <a:gd name="connsiteX1" fmla="*/ 8229600 w 8229600"/>
              <a:gd name="connsiteY1" fmla="*/ 369250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4139231">
                <a:moveTo>
                  <a:pt x="7950394" y="4139231"/>
                </a:moveTo>
                <a:lnTo>
                  <a:pt x="8229600" y="3863951"/>
                </a:lnTo>
                <a:cubicBezTo>
                  <a:pt x="8227273" y="2633117"/>
                  <a:pt x="8224947" y="1230834"/>
                  <a:pt x="8222620" y="0"/>
                </a:cubicBezTo>
                <a:lnTo>
                  <a:pt x="0" y="0"/>
                </a:lnTo>
                <a:lnTo>
                  <a:pt x="0" y="4139231"/>
                </a:lnTo>
                <a:lnTo>
                  <a:pt x="7950394" y="413923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white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877824"/>
            <a:ext cx="10160000" cy="731520"/>
          </a:xfrm>
        </p:spPr>
        <p:txBody>
          <a:bodyPr>
            <a:noAutofit/>
          </a:bodyPr>
          <a:lstStyle>
            <a:lvl1pPr>
              <a:defRPr sz="2775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6000" y="1905000"/>
            <a:ext cx="10160000" cy="37795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  <a:lvl2pPr marL="129779" indent="-129779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345281" indent="-17264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–"/>
              <a:defRPr b="0">
                <a:solidFill>
                  <a:schemeClr val="bg1"/>
                </a:solidFill>
              </a:defRPr>
            </a:lvl3pPr>
            <a:lvl4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4pPr>
            <a:lvl5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5pPr>
            <a:lvl6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6pPr>
            <a:lvl7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7pPr>
            <a:lvl8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8pPr>
            <a:lvl9pPr marL="598885" indent="-1285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Paper # (if applicable)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C6C15A-3A3D-4344-BA87-9EDAF492137D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1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06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54" y="1074059"/>
            <a:ext cx="11055053" cy="2076460"/>
          </a:xfrm>
        </p:spPr>
        <p:txBody>
          <a:bodyPr anchor="b" anchorCtr="0">
            <a:noAutofit/>
          </a:bodyPr>
          <a:lstStyle>
            <a:lvl1pPr>
              <a:defRPr sz="6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52" y="3073401"/>
            <a:ext cx="11055055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85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2046520"/>
            <a:ext cx="11069506" cy="4274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16097" y="1404260"/>
            <a:ext cx="11063007" cy="408640"/>
          </a:xfrm>
        </p:spPr>
        <p:txBody>
          <a:bodyPr/>
          <a:lstStyle>
            <a:lvl1pPr marL="0" indent="0" algn="l">
              <a:buNone/>
              <a:defRPr cap="all" baseline="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54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3" y="4406906"/>
            <a:ext cx="107022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72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304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67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687"/>
            <a:ext cx="5395199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19219"/>
            <a:ext cx="5386917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18" y="1409687"/>
            <a:ext cx="5389033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2118" y="2119219"/>
            <a:ext cx="5389033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61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423418"/>
            <a:ext cx="3591232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17831"/>
            <a:ext cx="3591232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575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3575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08581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8108581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681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51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94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owtie+Chevrolet_Stacked_SM_2in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7" y="2921001"/>
            <a:ext cx="1914048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Color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white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613833" y="576266"/>
            <a:ext cx="10972800" cy="5519737"/>
          </a:xfrm>
          <a:custGeom>
            <a:avLst/>
            <a:gdLst>
              <a:gd name="connsiteX0" fmla="*/ 7950394 w 8229600"/>
              <a:gd name="connsiteY0" fmla="*/ 4139231 h 4139231"/>
              <a:gd name="connsiteX1" fmla="*/ 8229600 w 8229600"/>
              <a:gd name="connsiteY1" fmla="*/ 369250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  <a:gd name="connsiteX0" fmla="*/ 7950394 w 8229600"/>
              <a:gd name="connsiteY0" fmla="*/ 4139231 h 4139231"/>
              <a:gd name="connsiteX1" fmla="*/ 8229600 w 8229600"/>
              <a:gd name="connsiteY1" fmla="*/ 3863951 h 4139231"/>
              <a:gd name="connsiteX2" fmla="*/ 8222620 w 8229600"/>
              <a:gd name="connsiteY2" fmla="*/ 0 h 4139231"/>
              <a:gd name="connsiteX3" fmla="*/ 0 w 8229600"/>
              <a:gd name="connsiteY3" fmla="*/ 0 h 4139231"/>
              <a:gd name="connsiteX4" fmla="*/ 0 w 8229600"/>
              <a:gd name="connsiteY4" fmla="*/ 4139231 h 4139231"/>
              <a:gd name="connsiteX5" fmla="*/ 7950394 w 8229600"/>
              <a:gd name="connsiteY5" fmla="*/ 4139231 h 413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4139231">
                <a:moveTo>
                  <a:pt x="7950394" y="4139231"/>
                </a:moveTo>
                <a:lnTo>
                  <a:pt x="8229600" y="3863951"/>
                </a:lnTo>
                <a:cubicBezTo>
                  <a:pt x="8227273" y="2633117"/>
                  <a:pt x="8224947" y="1230834"/>
                  <a:pt x="8222620" y="0"/>
                </a:cubicBezTo>
                <a:lnTo>
                  <a:pt x="0" y="0"/>
                </a:lnTo>
                <a:lnTo>
                  <a:pt x="0" y="4139231"/>
                </a:lnTo>
                <a:lnTo>
                  <a:pt x="7950394" y="413923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6000" y="876299"/>
            <a:ext cx="10160000" cy="457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775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775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Paper # (if applicable)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6398A9-9463-4449-9AE3-1353D29C5CF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36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92559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2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 b="0" i="0">
                <a:solidFill>
                  <a:srgbClr val="7F7F7F"/>
                </a:solidFill>
                <a:latin typeface="Arial"/>
                <a:cs typeface="Arial"/>
              </a:defRPr>
            </a:lvl1pPr>
            <a:lvl2pPr marL="609204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40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761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816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02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522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42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363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65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70560" y="1254135"/>
            <a:ext cx="10838688" cy="4700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656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179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096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zz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70560" y="3598985"/>
            <a:ext cx="10838688" cy="2308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544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ug-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784" y="6015039"/>
            <a:ext cx="87206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0560" y="1289304"/>
            <a:ext cx="10838688" cy="4700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315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323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784" y="6015039"/>
            <a:ext cx="87206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784" y="6015039"/>
            <a:ext cx="87206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2709864"/>
            <a:ext cx="10363200" cy="1495425"/>
          </a:xfrm>
        </p:spPr>
        <p:txBody>
          <a:bodyPr anchor="ctr" anchorCtr="1"/>
          <a:lstStyle>
            <a:lvl1pPr algn="ctr">
              <a:defRPr sz="5400" smtClean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D7353B-7AE5-44C4-AB71-508F8AFE0327}" type="datetime1">
              <a:rPr lang="en-US" sz="2400">
                <a:solidFill>
                  <a:srgbClr val="000000"/>
                </a:solidFill>
                <a:latin typeface="GM Sans Regular" pitchFamily="2" charset="0"/>
                <a:ea typeface="ＭＳ Ｐゴシック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11/14/17</a:t>
            </a:fld>
            <a:endParaRPr lang="en-US" sz="2400" dirty="0">
              <a:solidFill>
                <a:srgbClr val="000000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16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Vol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4" y="6391276"/>
            <a:ext cx="148801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4800" y="1076144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82387"/>
            <a:ext cx="11277600" cy="61264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0746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4965"/>
            <a:ext cx="10972800" cy="48768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585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/Bowtie &amp;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lt 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28601"/>
            <a:ext cx="2844800" cy="38749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2549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72352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Bow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lt 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28601"/>
            <a:ext cx="2844800" cy="38749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61573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8054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E664B-D16A-435E-9837-7A80D270AD79}" type="datetimeFigureOut">
              <a:rPr lang="en-US" sz="2400" smtClean="0">
                <a:solidFill>
                  <a:srgbClr val="000000"/>
                </a:solidFill>
                <a:latin typeface="GM Sans Regular" pitchFamily="2" charset="0"/>
                <a:ea typeface="ＭＳ Ｐゴシック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11/14/17</a:t>
            </a:fld>
            <a:endParaRPr lang="en-US" sz="2400">
              <a:solidFill>
                <a:srgbClr val="000000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58F3DE-AB18-4655-A5CF-28E859B1749B}" type="slidenum">
              <a:rPr lang="en-US" sz="2400" smtClean="0">
                <a:solidFill>
                  <a:srgbClr val="000000"/>
                </a:solidFill>
                <a:latin typeface="GM Sans Regular" pitchFamily="2" charset="0"/>
                <a:ea typeface="ＭＳ Ｐゴシック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GM Sans Regular" pitchFamily="2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70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670269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54" y="1074059"/>
            <a:ext cx="11055053" cy="2076460"/>
          </a:xfrm>
        </p:spPr>
        <p:txBody>
          <a:bodyPr anchor="b" anchorCtr="0">
            <a:noAutofit/>
          </a:bodyPr>
          <a:lstStyle>
            <a:lvl1pPr>
              <a:defRPr sz="6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52" y="3073401"/>
            <a:ext cx="11055055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58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2046520"/>
            <a:ext cx="11069506" cy="4274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16097" y="1404260"/>
            <a:ext cx="11063007" cy="408640"/>
          </a:xfrm>
        </p:spPr>
        <p:txBody>
          <a:bodyPr/>
          <a:lstStyle>
            <a:lvl1pPr marL="0" indent="0" algn="l">
              <a:buNone/>
              <a:defRPr cap="all" baseline="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8331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3" y="4406906"/>
            <a:ext cx="107022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304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461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 bwMode="hidden">
          <a:xfrm>
            <a:off x="0" y="634182"/>
            <a:ext cx="12192000" cy="6223818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9265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687"/>
            <a:ext cx="5395199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19219"/>
            <a:ext cx="5386917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18" y="1409687"/>
            <a:ext cx="5389033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2118" y="2119219"/>
            <a:ext cx="5389033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5659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423418"/>
            <a:ext cx="3591232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17831"/>
            <a:ext cx="3591232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575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3575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08581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8108581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2303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47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201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owtie+Chevrolet_Stacked_SM_2in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7" y="2921001"/>
            <a:ext cx="1914048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2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No Bottom Bar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342836" rtl="0" eaLnBrk="1" latinLnBrk="0" hangingPunct="1">
              <a:spcBef>
                <a:spcPct val="0"/>
              </a:spcBef>
              <a:buNone/>
              <a:defRPr lang="en-US" sz="2700" b="1" i="0" kern="1200" cap="all" dirty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GMC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2" y="320041"/>
            <a:ext cx="2070081" cy="49602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38667" y="1199673"/>
            <a:ext cx="5655736" cy="5150136"/>
          </a:xfrm>
        </p:spPr>
        <p:txBody>
          <a:bodyPr/>
          <a:lstStyle>
            <a:lvl1pPr>
              <a:defRPr sz="2100">
                <a:latin typeface="Calibri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500">
                <a:latin typeface="Calibri"/>
                <a:cs typeface="Calibri"/>
              </a:defRPr>
            </a:lvl3pPr>
            <a:lvl4pPr>
              <a:defRPr sz="1400">
                <a:latin typeface="Calibri"/>
                <a:cs typeface="Calibri"/>
              </a:defRPr>
            </a:lvl4pPr>
            <a:lvl5pPr>
              <a:defRPr sz="1400">
                <a:latin typeface="Calibri"/>
                <a:cs typeface="Calibri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199673"/>
            <a:ext cx="5700755" cy="5150136"/>
          </a:xfrm>
        </p:spPr>
        <p:txBody>
          <a:bodyPr/>
          <a:lstStyle>
            <a:lvl1pPr>
              <a:defRPr sz="2100">
                <a:latin typeface="Calibri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500">
                <a:latin typeface="Calibri"/>
                <a:cs typeface="Calibri"/>
              </a:defRPr>
            </a:lvl3pPr>
            <a:lvl4pPr>
              <a:defRPr sz="1400">
                <a:latin typeface="Calibri"/>
                <a:cs typeface="Calibri"/>
              </a:defRPr>
            </a:lvl4pPr>
            <a:lvl5pPr>
              <a:defRPr sz="1400">
                <a:latin typeface="Calibri"/>
                <a:cs typeface="Calibri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7023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73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0"/>
          <p:cNvSpPr>
            <a:spLocks noChangeArrowheads="1"/>
          </p:cNvSpPr>
          <p:nvPr userDrawn="1"/>
        </p:nvSpPr>
        <p:spPr bwMode="auto">
          <a:xfrm>
            <a:off x="9332385" y="6537326"/>
            <a:ext cx="2747433" cy="3206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09177">
              <a:defRPr/>
            </a:pPr>
            <a:endParaRPr lang="en-US" sz="2400" dirty="0">
              <a:solidFill>
                <a:srgbClr val="4A4D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89"/>
          <p:cNvSpPr txBox="1">
            <a:spLocks noChangeArrowheads="1"/>
          </p:cNvSpPr>
          <p:nvPr userDrawn="1"/>
        </p:nvSpPr>
        <p:spPr bwMode="auto">
          <a:xfrm>
            <a:off x="9043734" y="6586593"/>
            <a:ext cx="934871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09177">
              <a:defRPr/>
            </a:pPr>
            <a:r>
              <a:rPr lang="en-US" sz="900" b="1" i="1" dirty="0">
                <a:solidFill>
                  <a:srgbClr val="4A4D52"/>
                </a:solidFill>
                <a:latin typeface="Arial" pitchFamily="34" charset="0"/>
                <a:cs typeface="Arial" pitchFamily="34" charset="0"/>
              </a:rPr>
              <a:t>Date Printed: </a:t>
            </a:r>
          </a:p>
        </p:txBody>
      </p:sp>
      <p:sp>
        <p:nvSpPr>
          <p:cNvPr id="21" name="Text Box 95"/>
          <p:cNvSpPr txBox="1">
            <a:spLocks noChangeArrowheads="1"/>
          </p:cNvSpPr>
          <p:nvPr userDrawn="1"/>
        </p:nvSpPr>
        <p:spPr bwMode="auto">
          <a:xfrm>
            <a:off x="10144400" y="6586593"/>
            <a:ext cx="1032933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09177">
              <a:defRPr/>
            </a:pPr>
            <a:fld id="{4327EC0A-4C9A-46D7-AF30-7FEF91FC2263}" type="datetime1">
              <a:rPr lang="en-US" sz="900" b="1" i="1">
                <a:solidFill>
                  <a:srgbClr val="4A4D52"/>
                </a:solidFill>
                <a:latin typeface="Arial" pitchFamily="34" charset="0"/>
                <a:cs typeface="Arial" pitchFamily="34" charset="0"/>
              </a:rPr>
              <a:pPr defTabSz="609177">
                <a:defRPr/>
              </a:pPr>
              <a:t>11/14/17</a:t>
            </a:fld>
            <a:endParaRPr lang="en-US" sz="900" b="1" i="1" dirty="0">
              <a:solidFill>
                <a:srgbClr val="4A4D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 userDrawn="1"/>
        </p:nvSpPr>
        <p:spPr bwMode="auto">
          <a:xfrm>
            <a:off x="11150051" y="6585588"/>
            <a:ext cx="7328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09177">
              <a:defRPr/>
            </a:pPr>
            <a:r>
              <a:rPr lang="en-US" sz="1100" b="1" dirty="0">
                <a:solidFill>
                  <a:srgbClr val="4A4D52"/>
                </a:solidFill>
                <a:latin typeface="Arial" pitchFamily="34" charset="0"/>
                <a:cs typeface="Arial" pitchFamily="34" charset="0"/>
              </a:rPr>
              <a:t>Page </a:t>
            </a:r>
            <a:fld id="{F374B039-3B03-4EB5-B3A6-AE8A02950C33}" type="slidenum">
              <a:rPr lang="en-US" sz="1100" b="1">
                <a:solidFill>
                  <a:srgbClr val="4A4D52"/>
                </a:solidFill>
                <a:latin typeface="Arial" pitchFamily="34" charset="0"/>
                <a:cs typeface="Arial" pitchFamily="34" charset="0"/>
              </a:rPr>
              <a:pPr defTabSz="609177">
                <a:defRPr/>
              </a:pPr>
              <a:t>‹#›</a:t>
            </a:fld>
            <a:endParaRPr lang="en-US" sz="1100" b="1" dirty="0">
              <a:solidFill>
                <a:srgbClr val="4A4D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1"/>
          <p:cNvSpPr txBox="1">
            <a:spLocks noChangeArrowheads="1"/>
          </p:cNvSpPr>
          <p:nvPr userDrawn="1"/>
        </p:nvSpPr>
        <p:spPr bwMode="auto">
          <a:xfrm>
            <a:off x="5115628" y="6584515"/>
            <a:ext cx="16846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09177">
              <a:defRPr/>
            </a:pPr>
            <a:r>
              <a:rPr lang="en-US" sz="1100" b="1" dirty="0">
                <a:solidFill>
                  <a:srgbClr val="4A4D52"/>
                </a:solidFill>
                <a:latin typeface="Arial" pitchFamily="34" charset="0"/>
                <a:cs typeface="Arial" pitchFamily="34" charset="0"/>
              </a:rPr>
              <a:t>GM Confidential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9293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23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54" y="1074059"/>
            <a:ext cx="11055053" cy="2076460"/>
          </a:xfrm>
        </p:spPr>
        <p:txBody>
          <a:bodyPr anchor="b" anchorCtr="0">
            <a:noAutofit/>
          </a:bodyPr>
          <a:lstStyle>
            <a:lvl1pPr>
              <a:defRPr sz="6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52" y="3073401"/>
            <a:ext cx="11055055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71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09600" y="6497641"/>
            <a:ext cx="284056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prstClr val="black"/>
                </a:solidFill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214965"/>
            <a:ext cx="353568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328160" y="1214965"/>
            <a:ext cx="725424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5507C1-C67D-4A1B-9875-1B9DD4740E5F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8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2046520"/>
            <a:ext cx="11069506" cy="4274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16097" y="1404260"/>
            <a:ext cx="11063007" cy="408640"/>
          </a:xfrm>
        </p:spPr>
        <p:txBody>
          <a:bodyPr/>
          <a:lstStyle>
            <a:lvl1pPr marL="0" indent="0" algn="l">
              <a:buNone/>
              <a:defRPr cap="all" baseline="0">
                <a:solidFill>
                  <a:schemeClr val="bg2"/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63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3" y="4406906"/>
            <a:ext cx="107022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29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304" y="1409698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87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687"/>
            <a:ext cx="5395199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19219"/>
            <a:ext cx="5386917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18" y="1409687"/>
            <a:ext cx="5389033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2118" y="2119219"/>
            <a:ext cx="5389033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2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423418"/>
            <a:ext cx="3591232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17831"/>
            <a:ext cx="3591232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575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3575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08581" y="1423418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57" indent="0">
              <a:buNone/>
              <a:defRPr sz="2000" b="1"/>
            </a:lvl2pPr>
            <a:lvl3pPr marL="913921" indent="0">
              <a:buNone/>
              <a:defRPr sz="1900" b="1"/>
            </a:lvl3pPr>
            <a:lvl4pPr marL="1370880" indent="0">
              <a:buNone/>
              <a:defRPr sz="1600" b="1"/>
            </a:lvl4pPr>
            <a:lvl5pPr marL="1827845" indent="0">
              <a:buNone/>
              <a:defRPr sz="1600" b="1"/>
            </a:lvl5pPr>
            <a:lvl6pPr marL="2284805" indent="0">
              <a:buNone/>
              <a:defRPr sz="1600" b="1"/>
            </a:lvl6pPr>
            <a:lvl7pPr marL="2741764" indent="0">
              <a:buNone/>
              <a:defRPr sz="1600" b="1"/>
            </a:lvl7pPr>
            <a:lvl8pPr marL="3198724" indent="0">
              <a:buNone/>
              <a:defRPr sz="1600" b="1"/>
            </a:lvl8pPr>
            <a:lvl9pPr marL="36556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8108581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371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04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owtie+Chevrolet_Stacked_SM_2in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7" y="2921001"/>
            <a:ext cx="1914048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3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2119" y="6140450"/>
            <a:ext cx="12187767" cy="717550"/>
            <a:chOff x="0" y="3868"/>
            <a:chExt cx="5763" cy="45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4010"/>
              <a:ext cx="5763" cy="310"/>
            </a:xfrm>
            <a:prstGeom prst="rect">
              <a:avLst/>
            </a:prstGeom>
            <a:solidFill>
              <a:srgbClr val="5482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3868"/>
              <a:ext cx="5760" cy="140"/>
            </a:xfrm>
            <a:prstGeom prst="rect">
              <a:avLst/>
            </a:prstGeom>
            <a:solidFill>
              <a:srgbClr val="5482BE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422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0536" y="1133475"/>
            <a:ext cx="10418233" cy="911788"/>
          </a:xfrm>
        </p:spPr>
        <p:txBody>
          <a:bodyPr tIns="91440"/>
          <a:lstStyle>
            <a:lvl1pPr>
              <a:defRPr sz="4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74186" y="3138488"/>
            <a:ext cx="6286500" cy="5770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954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98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214965"/>
            <a:ext cx="5401056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81344" y="1214965"/>
            <a:ext cx="5401056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C00F91-926A-482F-A548-B6DD74DA5B41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59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553998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991404"/>
            <a:ext cx="10363200" cy="41549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314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969" y="1417639"/>
            <a:ext cx="4993217" cy="173124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4384" y="1417639"/>
            <a:ext cx="4993216" cy="173124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603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309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3211"/>
            <a:ext cx="5386917" cy="46166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152926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13211"/>
            <a:ext cx="5389033" cy="46166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152926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851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7969" y="571500"/>
            <a:ext cx="10189633" cy="438582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dirty="0"/>
              <a:t>Click to gen</a:t>
            </a:r>
          </a:p>
        </p:txBody>
      </p:sp>
    </p:spTree>
    <p:extLst>
      <p:ext uri="{BB962C8B-B14F-4D97-AF65-F5344CB8AC3E}">
        <p14:creationId xmlns:p14="http://schemas.microsoft.com/office/powerpoint/2010/main" val="2603935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384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11936"/>
            <a:ext cx="4011084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19620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3462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8351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44174"/>
            <a:ext cx="73152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5539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3462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785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99945" y="1417640"/>
            <a:ext cx="2677656" cy="3108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1208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8104" y="571500"/>
            <a:ext cx="969496" cy="3924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50396" y="571500"/>
            <a:ext cx="2677656" cy="3924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929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1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 bwMode="hidden">
          <a:xfrm>
            <a:off x="0" y="546100"/>
            <a:ext cx="12192000" cy="6311900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6437316"/>
            <a:ext cx="109728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09600" y="6497641"/>
            <a:ext cx="2840567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" b="1" cap="all" dirty="0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t>SAE INTERNATIONAL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214965"/>
            <a:ext cx="725424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046720" y="1214965"/>
            <a:ext cx="3535680" cy="487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031E5E-9D2D-49BE-BC61-CC790BD97AE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66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08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55" y="1074059"/>
            <a:ext cx="11055053" cy="2076460"/>
          </a:xfrm>
        </p:spPr>
        <p:txBody>
          <a:bodyPr anchor="b" anchorCtr="0">
            <a:noAutofit/>
          </a:bodyPr>
          <a:lstStyle>
            <a:lvl1pPr>
              <a:defRPr sz="6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55" y="3073401"/>
            <a:ext cx="11055055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6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166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9" y="2046522"/>
            <a:ext cx="11069505" cy="4274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16099" y="1404260"/>
            <a:ext cx="11063007" cy="408640"/>
          </a:xfrm>
        </p:spPr>
        <p:txBody>
          <a:bodyPr/>
          <a:lstStyle>
            <a:lvl1pPr marL="0" indent="0" algn="l">
              <a:buNone/>
              <a:defRPr cap="all" baseline="0">
                <a:solidFill>
                  <a:schemeClr val="bg2"/>
                </a:solidFill>
              </a:defRPr>
            </a:lvl1pPr>
            <a:lvl2pPr marL="456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642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6" y="4406908"/>
            <a:ext cx="1070223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349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700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304" y="1409700"/>
            <a:ext cx="5384800" cy="4922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896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409689"/>
            <a:ext cx="5395199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46" indent="0">
              <a:buNone/>
              <a:defRPr sz="2000" b="1"/>
            </a:lvl2pPr>
            <a:lvl3pPr marL="913898" indent="0">
              <a:buNone/>
              <a:defRPr sz="1900" b="1"/>
            </a:lvl3pPr>
            <a:lvl4pPr marL="1370846" indent="0">
              <a:buNone/>
              <a:defRPr sz="1600" b="1"/>
            </a:lvl4pPr>
            <a:lvl5pPr marL="1827800" indent="0">
              <a:buNone/>
              <a:defRPr sz="1600" b="1"/>
            </a:lvl5pPr>
            <a:lvl6pPr marL="2284748" indent="0">
              <a:buNone/>
              <a:defRPr sz="1600" b="1"/>
            </a:lvl6pPr>
            <a:lvl7pPr marL="2741695" indent="0">
              <a:buNone/>
              <a:defRPr sz="1600" b="1"/>
            </a:lvl7pPr>
            <a:lvl8pPr marL="3198644" indent="0">
              <a:buNone/>
              <a:defRPr sz="1600" b="1"/>
            </a:lvl8pPr>
            <a:lvl9pPr marL="3655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19219"/>
            <a:ext cx="5386917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20" y="1409689"/>
            <a:ext cx="5389033" cy="70158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46" indent="0">
              <a:buNone/>
              <a:defRPr sz="2000" b="1"/>
            </a:lvl2pPr>
            <a:lvl3pPr marL="913898" indent="0">
              <a:buNone/>
              <a:defRPr sz="1900" b="1"/>
            </a:lvl3pPr>
            <a:lvl4pPr marL="1370846" indent="0">
              <a:buNone/>
              <a:defRPr sz="1600" b="1"/>
            </a:lvl4pPr>
            <a:lvl5pPr marL="1827800" indent="0">
              <a:buNone/>
              <a:defRPr sz="1600" b="1"/>
            </a:lvl5pPr>
            <a:lvl6pPr marL="2284748" indent="0">
              <a:buNone/>
              <a:defRPr sz="1600" b="1"/>
            </a:lvl6pPr>
            <a:lvl7pPr marL="2741695" indent="0">
              <a:buNone/>
              <a:defRPr sz="1600" b="1"/>
            </a:lvl7pPr>
            <a:lvl8pPr marL="3198644" indent="0">
              <a:buNone/>
              <a:defRPr sz="1600" b="1"/>
            </a:lvl8pPr>
            <a:lvl9pPr marL="3655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2120" y="2119219"/>
            <a:ext cx="5389033" cy="42133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72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423420"/>
            <a:ext cx="3591232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46" indent="0">
              <a:buNone/>
              <a:defRPr sz="2000" b="1"/>
            </a:lvl2pPr>
            <a:lvl3pPr marL="913898" indent="0">
              <a:buNone/>
              <a:defRPr sz="1900" b="1"/>
            </a:lvl3pPr>
            <a:lvl4pPr marL="1370846" indent="0">
              <a:buNone/>
              <a:defRPr sz="1600" b="1"/>
            </a:lvl4pPr>
            <a:lvl5pPr marL="1827800" indent="0">
              <a:buNone/>
              <a:defRPr sz="1600" b="1"/>
            </a:lvl5pPr>
            <a:lvl6pPr marL="2284748" indent="0">
              <a:buNone/>
              <a:defRPr sz="1600" b="1"/>
            </a:lvl6pPr>
            <a:lvl7pPr marL="2741695" indent="0">
              <a:buNone/>
              <a:defRPr sz="1600" b="1"/>
            </a:lvl7pPr>
            <a:lvl8pPr marL="3198644" indent="0">
              <a:buNone/>
              <a:defRPr sz="1600" b="1"/>
            </a:lvl8pPr>
            <a:lvl9pPr marL="3655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17831"/>
            <a:ext cx="3591232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576" y="1423420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46" indent="0">
              <a:buNone/>
              <a:defRPr sz="2000" b="1"/>
            </a:lvl2pPr>
            <a:lvl3pPr marL="913898" indent="0">
              <a:buNone/>
              <a:defRPr sz="1900" b="1"/>
            </a:lvl3pPr>
            <a:lvl4pPr marL="1370846" indent="0">
              <a:buNone/>
              <a:defRPr sz="1600" b="1"/>
            </a:lvl4pPr>
            <a:lvl5pPr marL="1827800" indent="0">
              <a:buNone/>
              <a:defRPr sz="1600" b="1"/>
            </a:lvl5pPr>
            <a:lvl6pPr marL="2284748" indent="0">
              <a:buNone/>
              <a:defRPr sz="1600" b="1"/>
            </a:lvl6pPr>
            <a:lvl7pPr marL="2741695" indent="0">
              <a:buNone/>
              <a:defRPr sz="1600" b="1"/>
            </a:lvl7pPr>
            <a:lvl8pPr marL="3198644" indent="0">
              <a:buNone/>
              <a:defRPr sz="1600" b="1"/>
            </a:lvl8pPr>
            <a:lvl9pPr marL="3655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3576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08583" y="1423420"/>
            <a:ext cx="3562264" cy="694419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chemeClr val="bg2"/>
                </a:solidFill>
              </a:defRPr>
            </a:lvl1pPr>
            <a:lvl2pPr marL="456946" indent="0">
              <a:buNone/>
              <a:defRPr sz="2000" b="1"/>
            </a:lvl2pPr>
            <a:lvl3pPr marL="913898" indent="0">
              <a:buNone/>
              <a:defRPr sz="1900" b="1"/>
            </a:lvl3pPr>
            <a:lvl4pPr marL="1370846" indent="0">
              <a:buNone/>
              <a:defRPr sz="1600" b="1"/>
            </a:lvl4pPr>
            <a:lvl5pPr marL="1827800" indent="0">
              <a:buNone/>
              <a:defRPr sz="1600" b="1"/>
            </a:lvl5pPr>
            <a:lvl6pPr marL="2284748" indent="0">
              <a:buNone/>
              <a:defRPr sz="1600" b="1"/>
            </a:lvl6pPr>
            <a:lvl7pPr marL="2741695" indent="0">
              <a:buNone/>
              <a:defRPr sz="1600" b="1"/>
            </a:lvl7pPr>
            <a:lvl8pPr marL="3198644" indent="0">
              <a:buNone/>
              <a:defRPr sz="1600" b="1"/>
            </a:lvl8pPr>
            <a:lvl9pPr marL="3655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8108583" y="2117831"/>
            <a:ext cx="3562264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230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495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5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owtie+Chevrolet_Stacked_SM_2in_CMY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76" y="2921001"/>
            <a:ext cx="1914048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0.xml"/><Relationship Id="rId12" Type="http://schemas.openxmlformats.org/officeDocument/2006/relationships/image" Target="../media/image2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13" Type="http://schemas.openxmlformats.org/officeDocument/2006/relationships/image" Target="../media/image26.jpeg"/><Relationship Id="rId14" Type="http://schemas.openxmlformats.org/officeDocument/2006/relationships/image" Target="../media/image27.wmf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14" Type="http://schemas.openxmlformats.org/officeDocument/2006/relationships/image" Target="../media/image28.jpeg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theme" Target="../theme/theme14.xml"/><Relationship Id="rId11" Type="http://schemas.openxmlformats.org/officeDocument/2006/relationships/image" Target="../media/image36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14" Type="http://schemas.openxmlformats.org/officeDocument/2006/relationships/image" Target="../media/image39.emf"/><Relationship Id="rId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Relationship Id="rId11" Type="http://schemas.openxmlformats.org/officeDocument/2006/relationships/theme" Target="../theme/theme16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9.jpg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14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theme" Target="../theme/theme5.xml"/><Relationship Id="rId15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theme" Target="../theme/theme6.xml"/><Relationship Id="rId15" Type="http://schemas.openxmlformats.org/officeDocument/2006/relationships/image" Target="../media/image16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theme" Target="../theme/theme7.xml"/><Relationship Id="rId12" Type="http://schemas.openxmlformats.org/officeDocument/2006/relationships/image" Target="../media/image16.jpeg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14" Type="http://schemas.openxmlformats.org/officeDocument/2006/relationships/image" Target="../media/image19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theme" Target="../theme/theme9.xml"/><Relationship Id="rId12" Type="http://schemas.openxmlformats.org/officeDocument/2006/relationships/image" Target="../media/image20.jpg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82563"/>
            <a:ext cx="10972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4438"/>
            <a:ext cx="1097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8584" y="6497638"/>
            <a:ext cx="3860800" cy="171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Paper #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7638"/>
            <a:ext cx="2844800" cy="1714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6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78552-6B97-4352-81F3-8EF621C2BD71}" type="slidenum">
              <a:rPr lang="en-US" altLang="en-US">
                <a:solidFill>
                  <a:prstClr val="black"/>
                </a:solidFill>
                <a:ea typeface="MS PGothic" panose="020B0600070205080204" pitchFamily="34" charset="-128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  <a:ea typeface="MS PGothic" panose="020B0600070205080204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ts val="300"/>
        </a:spcAft>
        <a:buFont typeface="Arial" panose="020B0604020202020204" pitchFamily="34" charset="0"/>
        <a:defRPr sz="1050" b="1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0"/>
        </a:spcBef>
        <a:spcAft>
          <a:spcPts val="300"/>
        </a:spcAft>
        <a:buFont typeface="Arial" panose="020B0604020202020204" pitchFamily="34" charset="0"/>
        <a:defRPr sz="105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30969" indent="-130969" algn="l" rtl="0" eaLnBrk="0" fontAlgn="base" hangingPunct="0"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348854" indent="-175022" algn="l" rtl="0" eaLnBrk="0" fontAlgn="base" hangingPunct="0">
        <a:spcBef>
          <a:spcPct val="0"/>
        </a:spcBef>
        <a:spcAft>
          <a:spcPts val="30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511969" indent="-128588" algn="l" rtl="0" eaLnBrk="0" fontAlgn="base" hangingPunct="0"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732235" indent="-173831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732235" indent="-173831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731044" indent="-172641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732235" indent="-173831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KGD-LINE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0899" y="334772"/>
            <a:ext cx="10756900" cy="1143000"/>
          </a:xfrm>
          <a:prstGeom prst="rect">
            <a:avLst/>
          </a:prstGeom>
        </p:spPr>
        <p:txBody>
          <a:bodyPr vert="horz" lIns="45720" tIns="45720" rIns="4572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10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700" b="1" kern="1200" baseline="0">
          <a:solidFill>
            <a:srgbClr val="FFFFFF"/>
          </a:solidFill>
          <a:effectLst>
            <a:outerShdw blurRad="38100" dist="38100" dir="2700000" algn="tl">
              <a:srgbClr val="000000"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000"/>
        </a:spcBef>
        <a:buClr>
          <a:srgbClr val="C0D6FF"/>
        </a:buClr>
        <a:buSzPct val="85000"/>
        <a:buFont typeface="GM Sans Regular" pitchFamily="2" charset="0"/>
        <a:buChar char="¶"/>
        <a:defRPr sz="25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79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buClrTx/>
              <a:buFontTx/>
              <a:buNone/>
              <a:defRPr sz="1400" b="1">
                <a:solidFill>
                  <a:srgbClr val="0079C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2AFBC293-72A3-4BCD-AE6C-0AF8186AC993}" type="datetime1">
              <a:rPr lang="en-US"/>
              <a:pPr fontAlgn="base">
                <a:spcBef>
                  <a:spcPct val="0"/>
                </a:spcBef>
                <a:defRPr/>
              </a:pPr>
              <a:t>11/14/17</a:t>
            </a:fld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795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buClrTx/>
              <a:buFontTx/>
              <a:buNone/>
              <a:defRPr sz="1400" b="1">
                <a:solidFill>
                  <a:srgbClr val="0079C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96050"/>
            <a:ext cx="2844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buClrTx/>
              <a:buFontTx/>
              <a:buNone/>
              <a:defRPr sz="1200" b="1">
                <a:solidFill>
                  <a:srgbClr val="0079C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169D3B2F-6334-4C25-A747-146D223087ED}" type="slidenum">
              <a:rPr lang="en-US"/>
              <a:pPr fontAlgn="base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1634" y="1905000"/>
            <a:ext cx="1078653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28"/>
          <p:cNvSpPr>
            <a:spLocks noChangeArrowheads="1"/>
          </p:cNvSpPr>
          <p:nvPr/>
        </p:nvSpPr>
        <p:spPr bwMode="auto">
          <a:xfrm>
            <a:off x="304800" y="228600"/>
            <a:ext cx="11582400" cy="1371600"/>
          </a:xfrm>
          <a:prstGeom prst="rect">
            <a:avLst/>
          </a:prstGeom>
          <a:solidFill>
            <a:srgbClr val="1D175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79C1"/>
              </a:solidFill>
            </a:endParaRPr>
          </a:p>
        </p:txBody>
      </p:sp>
      <p:sp>
        <p:nvSpPr>
          <p:cNvPr id="103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800101"/>
            <a:ext cx="797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1032" name="Picture 31" descr="PPT_ba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18201"/>
            <a:ext cx="118872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4" descr="NG_HWHFY_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93725"/>
            <a:ext cx="2400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9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22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6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6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6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243841" y="6473711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Aft>
                <a:spcPct val="0"/>
              </a:spcAft>
            </a:pPr>
            <a:fld id="{324FBA8B-C479-4BF9-A515-8ED623D42A4A}" type="slidenum">
              <a:rPr lang="en-US" sz="80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EPRI logo 2014_RGB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492241"/>
            <a:ext cx="2072640" cy="28768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365760" y="6446520"/>
            <a:ext cx="114604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1D1D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 Box 47"/>
          <p:cNvSpPr txBox="1">
            <a:spLocks noChangeArrowheads="1"/>
          </p:cNvSpPr>
          <p:nvPr userDrawn="1"/>
        </p:nvSpPr>
        <p:spPr bwMode="auto">
          <a:xfrm>
            <a:off x="5149014" y="6583680"/>
            <a:ext cx="278954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fontAlgn="base" hangingPunct="0"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© 2017 Electric Power Research Institute, Inc. All rights reserved.</a:t>
            </a:r>
            <a:endParaRPr lang="en-US" sz="7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9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173038" indent="-1730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15938" indent="-2286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798513" indent="-16668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1196975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1487488" indent="-1746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0495-46A6-4861-8DF4-F06675AB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CF4D-9D33-48EA-B636-35910E74C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7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KGD-LINE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0899" y="334772"/>
            <a:ext cx="10756900" cy="1143000"/>
          </a:xfrm>
          <a:prstGeom prst="rect">
            <a:avLst/>
          </a:prstGeom>
        </p:spPr>
        <p:txBody>
          <a:bodyPr vert="horz" lIns="45720" tIns="45720" rIns="4572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02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700" b="1" kern="1200" baseline="0">
          <a:solidFill>
            <a:srgbClr val="FFFFFF"/>
          </a:solidFill>
          <a:effectLst>
            <a:outerShdw blurRad="38100" dist="38100" dir="2700000" algn="tl">
              <a:srgbClr val="000000"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000"/>
        </a:spcBef>
        <a:buClr>
          <a:srgbClr val="C0D6FF"/>
        </a:buClr>
        <a:buSzPct val="85000"/>
        <a:buFont typeface="GM Sans Regular" pitchFamily="2" charset="0"/>
        <a:buChar char="¶"/>
        <a:defRPr sz="25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ts val="0"/>
        </a:spcBef>
        <a:spcAft>
          <a:spcPts val="200"/>
        </a:spcAft>
        <a:buClr>
          <a:srgbClr val="FFFFFF"/>
        </a:buClr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6356351"/>
            <a:ext cx="12192001" cy="501649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37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675" y="257069"/>
            <a:ext cx="11640650" cy="609883"/>
          </a:xfrm>
          <a:prstGeom prst="rect">
            <a:avLst/>
          </a:prstGeom>
        </p:spPr>
        <p:txBody>
          <a:bodyPr vert="horz" lIns="0" tIns="65311" rIns="130622" bIns="65311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675" y="1600200"/>
            <a:ext cx="11640650" cy="4525963"/>
          </a:xfrm>
          <a:prstGeom prst="rect">
            <a:avLst/>
          </a:prstGeom>
        </p:spPr>
        <p:txBody>
          <a:bodyPr vert="horz" lIns="0" tIns="65311" rIns="130622" bIns="653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0353" y="6356351"/>
            <a:ext cx="3860800" cy="501648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DINOT-Light"/>
                <a:cs typeface="DINOT-Light"/>
              </a:defRPr>
            </a:lvl1pPr>
          </a:lstStyle>
          <a:p>
            <a:pPr defTabSz="544237"/>
            <a:r>
              <a:rPr lang="en-US">
                <a:solidFill>
                  <a:prstClr val="black">
                    <a:tint val="75000"/>
                  </a:prstClr>
                </a:solidFill>
              </a:rPr>
              <a:t>Regional Presidents Review | August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675" y="6356351"/>
            <a:ext cx="1372213" cy="501648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DINOT-Light"/>
                <a:cs typeface="DINOT-Light"/>
              </a:defRPr>
            </a:lvl1pPr>
          </a:lstStyle>
          <a:p>
            <a:pPr defTabSz="544237"/>
            <a:fld id="{2A4BBFBE-D9D9-6649-B253-80A09DEE3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423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10" y="6494207"/>
            <a:ext cx="931915" cy="2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hf hdr="0" dt="0"/>
  <p:txStyles>
    <p:titleStyle>
      <a:lvl1pPr algn="l" defTabSz="544237" rtl="0" eaLnBrk="1" latinLnBrk="0" hangingPunct="1">
        <a:spcBef>
          <a:spcPct val="0"/>
        </a:spcBef>
        <a:buNone/>
        <a:defRPr sz="3167" b="0" i="0" kern="1200">
          <a:solidFill>
            <a:srgbClr val="333333"/>
          </a:solidFill>
          <a:latin typeface="DINOT-Light"/>
          <a:ea typeface="+mj-ea"/>
          <a:cs typeface="DINOT-Light"/>
        </a:defRPr>
      </a:lvl1pPr>
    </p:titleStyle>
    <p:bodyStyle>
      <a:lvl1pPr marL="236793" indent="-236793" algn="l" defTabSz="544237" rtl="0" eaLnBrk="1" latinLnBrk="0" hangingPunct="1">
        <a:spcBef>
          <a:spcPct val="20000"/>
        </a:spcBef>
        <a:buClr>
          <a:srgbClr val="FFCD34"/>
        </a:buClr>
        <a:buSzPct val="100000"/>
        <a:buFont typeface="Arial"/>
        <a:buChar char="•"/>
        <a:defRPr sz="2333" b="0" i="0" kern="1200">
          <a:solidFill>
            <a:srgbClr val="333333"/>
          </a:solidFill>
          <a:latin typeface="DINOT-Light"/>
          <a:ea typeface="+mn-ea"/>
          <a:cs typeface="DINOT-Light"/>
        </a:defRPr>
      </a:lvl1pPr>
      <a:lvl2pPr marL="521208" indent="-236793" algn="l" defTabSz="544237" rtl="0" eaLnBrk="1" latinLnBrk="0" hangingPunct="1">
        <a:spcBef>
          <a:spcPct val="20000"/>
        </a:spcBef>
        <a:buFont typeface="Arial"/>
        <a:buChar char="–"/>
        <a:defRPr sz="1667" b="0" i="0" kern="1200">
          <a:solidFill>
            <a:srgbClr val="333333"/>
          </a:solidFill>
          <a:latin typeface="DINOT-Light"/>
          <a:ea typeface="+mn-ea"/>
          <a:cs typeface="DINOT-Light"/>
        </a:defRPr>
      </a:lvl2pPr>
      <a:lvl3pPr marL="710378" indent="-189170" algn="l" defTabSz="544237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333333"/>
          </a:solidFill>
          <a:latin typeface="DINOT-Light"/>
          <a:ea typeface="+mn-ea"/>
          <a:cs typeface="DINOT-Light"/>
        </a:defRPr>
      </a:lvl3pPr>
      <a:lvl4pPr marL="955108" indent="-244730" algn="l" defTabSz="544237" rtl="0" eaLnBrk="1" latinLnBrk="0" hangingPunct="1">
        <a:spcBef>
          <a:spcPct val="20000"/>
        </a:spcBef>
        <a:buFont typeface="Arial"/>
        <a:buChar char="–"/>
        <a:defRPr sz="1333" b="0" i="0" kern="1200">
          <a:solidFill>
            <a:srgbClr val="333333"/>
          </a:solidFill>
          <a:latin typeface="DINOT-Light"/>
          <a:ea typeface="+mn-ea"/>
          <a:cs typeface="DINOT-Light"/>
        </a:defRPr>
      </a:lvl4pPr>
      <a:lvl5pPr marL="2449065" indent="-272118" algn="l" defTabSz="544237" rtl="0" eaLnBrk="1" latinLnBrk="0" hangingPunct="1">
        <a:spcBef>
          <a:spcPct val="20000"/>
        </a:spcBef>
        <a:buFont typeface="Arial"/>
        <a:buChar char="»"/>
        <a:defRPr sz="1333" b="0" i="0" kern="1200">
          <a:solidFill>
            <a:srgbClr val="333333"/>
          </a:solidFill>
          <a:latin typeface="DINOT-Light"/>
          <a:ea typeface="+mn-ea"/>
          <a:cs typeface="DINOT-Light"/>
        </a:defRPr>
      </a:lvl5pPr>
      <a:lvl6pPr marL="299330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414867" y="592457"/>
            <a:ext cx="11362267" cy="7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414867" y="1537336"/>
            <a:ext cx="11362267" cy="45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11296652" y="6217921"/>
            <a:ext cx="732367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</a:defRPr>
            </a:lvl1pPr>
          </a:lstStyle>
          <a:p>
            <a:pPr defTabSz="1097236" fontAlgn="base">
              <a:spcBef>
                <a:spcPct val="0"/>
              </a:spcBef>
              <a:spcAft>
                <a:spcPct val="0"/>
              </a:spcAft>
              <a:defRPr/>
            </a:pPr>
            <a:fld id="{93EA110F-4339-4193-918A-B8E588EB2DBC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defTabSz="109723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52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548618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097236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645854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194472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68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083" y="336767"/>
            <a:ext cx="10108124" cy="7681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081" y="1355126"/>
            <a:ext cx="11511840" cy="4525963"/>
          </a:xfrm>
          <a:prstGeom prst="rect">
            <a:avLst/>
          </a:prstGeom>
        </p:spPr>
        <p:txBody>
          <a:bodyPr vert="horz" lIns="130577" tIns="65289" rIns="130577" bIns="65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371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p:txStyles>
    <p:titleStyle>
      <a:lvl1pPr algn="l" defTabSz="408055" rtl="0" eaLnBrk="1" latinLnBrk="0" hangingPunct="1">
        <a:spcBef>
          <a:spcPct val="0"/>
        </a:spcBef>
        <a:buNone/>
        <a:defRPr sz="3063" b="0" i="0" kern="1200">
          <a:solidFill>
            <a:srgbClr val="393C40"/>
          </a:solidFill>
          <a:latin typeface="Louis Bold Italic" panose="02000000000000000000" pitchFamily="2" charset="0"/>
          <a:ea typeface="+mj-ea"/>
          <a:cs typeface="Louis Bold Italic" panose="02000000000000000000" pitchFamily="2" charset="0"/>
        </a:defRPr>
      </a:lvl1pPr>
    </p:titleStyle>
    <p:bodyStyle>
      <a:lvl1pPr marL="217237" indent="-217237" algn="l" defTabSz="408055" rtl="0" eaLnBrk="1" latinLnBrk="0" hangingPunct="1">
        <a:spcBef>
          <a:spcPct val="20000"/>
        </a:spcBef>
        <a:buClr>
          <a:srgbClr val="E1B334"/>
        </a:buClr>
        <a:buFont typeface="Lucida Grande"/>
        <a:buChar char="■"/>
        <a:defRPr sz="2000" i="0" kern="1200">
          <a:solidFill>
            <a:srgbClr val="393C40"/>
          </a:solidFill>
          <a:latin typeface="Louis Bold Italic" panose="02000000000000000000" pitchFamily="2" charset="0"/>
          <a:ea typeface="+mn-ea"/>
          <a:cs typeface="Louis Bold Italic" panose="02000000000000000000" pitchFamily="2" charset="0"/>
        </a:defRPr>
      </a:lvl1pPr>
      <a:lvl2pPr marL="425545" indent="-141848" algn="l" defTabSz="408055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71747A"/>
          </a:solidFill>
          <a:latin typeface="Louis Bold"/>
          <a:ea typeface="+mn-ea"/>
          <a:cs typeface="Louis Bold"/>
        </a:defRPr>
      </a:lvl2pPr>
      <a:lvl3pPr marL="610048" indent="-184502" algn="l" defTabSz="408055" rtl="0" eaLnBrk="1" latinLnBrk="0" hangingPunct="1">
        <a:spcBef>
          <a:spcPct val="20000"/>
        </a:spcBef>
        <a:buFont typeface="Lucida Grande"/>
        <a:buChar char="-"/>
        <a:defRPr sz="1250" kern="1200">
          <a:solidFill>
            <a:srgbClr val="71747A"/>
          </a:solidFill>
          <a:latin typeface="Louis Bold"/>
          <a:ea typeface="+mn-ea"/>
          <a:cs typeface="Louis Bold"/>
        </a:defRPr>
      </a:lvl3pPr>
      <a:lvl4pPr marL="1428191" indent="-204027" algn="l" defTabSz="408055" rtl="0" eaLnBrk="1" latinLnBrk="0" hangingPunct="1">
        <a:spcBef>
          <a:spcPct val="20000"/>
        </a:spcBef>
        <a:buFont typeface="Arial"/>
        <a:buChar char="–"/>
        <a:defRPr sz="1125" kern="1200">
          <a:solidFill>
            <a:srgbClr val="393C40"/>
          </a:solidFill>
          <a:latin typeface="Louis Bold"/>
          <a:ea typeface="+mn-ea"/>
          <a:cs typeface="Louis Bold"/>
        </a:defRPr>
      </a:lvl4pPr>
      <a:lvl5pPr marL="1836245" indent="-204027" algn="l" defTabSz="408055" rtl="0" eaLnBrk="1" latinLnBrk="0" hangingPunct="1">
        <a:spcBef>
          <a:spcPct val="20000"/>
        </a:spcBef>
        <a:buFont typeface="Arial"/>
        <a:buChar char="»"/>
        <a:defRPr sz="1125" kern="1200">
          <a:solidFill>
            <a:srgbClr val="393C40"/>
          </a:solidFill>
          <a:latin typeface="Louis Bold"/>
          <a:ea typeface="+mn-ea"/>
          <a:cs typeface="Louis Bold"/>
        </a:defRPr>
      </a:lvl5pPr>
      <a:lvl6pPr marL="2244300" indent="-204027" algn="l" defTabSz="408055" rtl="0" eaLnBrk="1" latinLnBrk="0" hangingPunct="1">
        <a:spcBef>
          <a:spcPct val="20000"/>
        </a:spcBef>
        <a:buFont typeface="Arial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652355" indent="-204027" algn="l" defTabSz="408055" rtl="0" eaLnBrk="1" latinLnBrk="0" hangingPunct="1">
        <a:spcBef>
          <a:spcPct val="20000"/>
        </a:spcBef>
        <a:buFont typeface="Arial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060409" indent="-204027" algn="l" defTabSz="408055" rtl="0" eaLnBrk="1" latinLnBrk="0" hangingPunct="1">
        <a:spcBef>
          <a:spcPct val="20000"/>
        </a:spcBef>
        <a:buFont typeface="Arial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468463" indent="-204027" algn="l" defTabSz="408055" rtl="0" eaLnBrk="1" latinLnBrk="0" hangingPunct="1">
        <a:spcBef>
          <a:spcPct val="20000"/>
        </a:spcBef>
        <a:buFont typeface="Arial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1pPr>
      <a:lvl2pPr marL="408055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816109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24164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32218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0274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48327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856382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264437" algn="l" defTabSz="408055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3"/>
            <a:ext cx="12192000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28157"/>
            <a:ext cx="8656082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383"/>
            <a:ext cx="11058002" cy="4911911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9936" y="6356361"/>
            <a:ext cx="399395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7"/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 defTabSz="609177"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581002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177"/>
            <a:r>
              <a:rPr lang="en-US" sz="1200" dirty="0">
                <a:solidFill>
                  <a:srgbClr val="84878D"/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928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hdr="0" ftr="0" dt="0"/>
  <p:txStyles>
    <p:titleStyle>
      <a:lvl1pPr algn="l" defTabSz="913921" rtl="0" eaLnBrk="1" latinLnBrk="0" hangingPunct="1">
        <a:lnSpc>
          <a:spcPct val="8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66" indent="-230066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2" indent="-285602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0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3" indent="-228480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3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7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1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6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8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28157"/>
            <a:ext cx="8656082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383"/>
            <a:ext cx="11058002" cy="4911911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9936" y="6356361"/>
            <a:ext cx="399395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7"/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 defTabSz="609177"/>
              <a:t>‹#›</a:t>
            </a:fld>
            <a:endParaRPr lang="en-US" dirty="0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 ftr="0" dt="0"/>
  <p:txStyles>
    <p:titleStyle>
      <a:lvl1pPr algn="l" defTabSz="913921" rtl="0" eaLnBrk="1" latinLnBrk="0" hangingPunct="1">
        <a:lnSpc>
          <a:spcPct val="8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66" indent="-230066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2" indent="-285602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0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4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3" indent="-228480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3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7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1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6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8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5218" y="659076"/>
            <a:ext cx="10841567" cy="53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70560" y="1254715"/>
            <a:ext cx="10838688" cy="4700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3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3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800" b="1">
          <a:solidFill>
            <a:srgbClr val="195A7A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400" b="1">
          <a:solidFill>
            <a:srgbClr val="142D48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400" b="1">
          <a:solidFill>
            <a:srgbClr val="142D48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400" b="1">
          <a:solidFill>
            <a:srgbClr val="142D48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400" b="1">
          <a:solidFill>
            <a:srgbClr val="142D48"/>
          </a:solidFill>
          <a:latin typeface="Arial" charset="0"/>
          <a:ea typeface="ＭＳ Ｐゴシック" pitchFamily="34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142D48"/>
          </a:solidFill>
          <a:latin typeface="Arial" charset="0"/>
          <a:ea typeface="MS PGothic" pitchFamily="34" charset="-128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142D48"/>
          </a:solidFill>
          <a:latin typeface="Arial" charset="0"/>
          <a:ea typeface="MS PGothic" pitchFamily="34" charset="-128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142D48"/>
          </a:solidFill>
          <a:latin typeface="Arial" charset="0"/>
          <a:ea typeface="MS PGothic" pitchFamily="34" charset="-128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142D48"/>
          </a:solidFill>
          <a:latin typeface="Arial" charset="0"/>
          <a:ea typeface="MS PGothic" pitchFamily="34" charset="-128"/>
        </a:defRPr>
      </a:lvl9pPr>
    </p:titleStyle>
    <p:bodyStyle>
      <a:lvl1pPr marL="280988" indent="-280988" algn="l" rtl="0" eaLnBrk="0" fontAlgn="base" hangingPunct="0">
        <a:spcBef>
          <a:spcPts val="1400"/>
        </a:spcBef>
        <a:spcAft>
          <a:spcPct val="0"/>
        </a:spcAft>
        <a:buClr>
          <a:srgbClr val="698F00"/>
        </a:buClr>
        <a:buSzPct val="125000"/>
        <a:buFont typeface="Times" pitchFamily="18" charset="0"/>
        <a:buChar char="•"/>
        <a:defRPr sz="2800">
          <a:solidFill>
            <a:srgbClr val="142D48"/>
          </a:solidFill>
          <a:latin typeface="Arial" pitchFamily="34" charset="0"/>
          <a:ea typeface="+mn-ea"/>
          <a:cs typeface="+mn-cs"/>
        </a:defRPr>
      </a:lvl1pPr>
      <a:lvl2pPr marL="633413" indent="-293688" algn="l" rtl="0" eaLnBrk="0" fontAlgn="base" hangingPunct="0">
        <a:spcBef>
          <a:spcPts val="900"/>
        </a:spcBef>
        <a:spcAft>
          <a:spcPct val="0"/>
        </a:spcAft>
        <a:buChar char="–"/>
        <a:defRPr sz="2500">
          <a:solidFill>
            <a:srgbClr val="142D48"/>
          </a:solidFill>
          <a:latin typeface="Arial" pitchFamily="34" charset="0"/>
          <a:ea typeface="+mn-ea"/>
        </a:defRPr>
      </a:lvl2pPr>
      <a:lvl3pPr marL="914400" indent="-280988" algn="l" rtl="0" eaLnBrk="0" fontAlgn="base" hangingPunct="0">
        <a:spcBef>
          <a:spcPts val="500"/>
        </a:spcBef>
        <a:spcAft>
          <a:spcPct val="0"/>
        </a:spcAft>
        <a:buChar char="–"/>
        <a:defRPr sz="2200">
          <a:solidFill>
            <a:srgbClr val="142D48"/>
          </a:solidFill>
          <a:latin typeface="Arial" pitchFamily="34" charset="0"/>
          <a:ea typeface="+mn-ea"/>
        </a:defRPr>
      </a:lvl3pPr>
      <a:lvl4pPr marL="1149350" indent="-234950" algn="l" rtl="0" eaLnBrk="0" fontAlgn="base" hangingPunct="0">
        <a:spcBef>
          <a:spcPts val="500"/>
        </a:spcBef>
        <a:spcAft>
          <a:spcPct val="0"/>
        </a:spcAft>
        <a:buChar char="–"/>
        <a:defRPr sz="2000">
          <a:solidFill>
            <a:srgbClr val="142D48"/>
          </a:solidFill>
          <a:latin typeface="Arial" pitchFamily="34" charset="0"/>
          <a:ea typeface="+mn-ea"/>
        </a:defRPr>
      </a:lvl4pPr>
      <a:lvl5pPr marL="1371600" indent="-222250" algn="l" rtl="0" eaLnBrk="0" fontAlgn="base" hangingPunct="0">
        <a:spcBef>
          <a:spcPts val="500"/>
        </a:spcBef>
        <a:spcAft>
          <a:spcPct val="0"/>
        </a:spcAft>
        <a:buChar char="–"/>
        <a:defRPr sz="1800">
          <a:solidFill>
            <a:srgbClr val="142D48"/>
          </a:solidFill>
          <a:latin typeface="Arial" pitchFamily="34" charset="0"/>
          <a:ea typeface="+mn-ea"/>
        </a:defRPr>
      </a:lvl5pPr>
      <a:lvl6pPr marL="2514600" indent="-228600" algn="l" rtl="0" fontAlgn="base">
        <a:lnSpc>
          <a:spcPct val="80000"/>
        </a:lnSpc>
        <a:spcBef>
          <a:spcPct val="25000"/>
        </a:spcBef>
        <a:spcAft>
          <a:spcPct val="25000"/>
        </a:spcAft>
        <a:buChar char="–"/>
        <a:defRPr sz="2600">
          <a:solidFill>
            <a:srgbClr val="142D48"/>
          </a:solidFill>
          <a:latin typeface="+mn-lt"/>
          <a:ea typeface="+mn-ea"/>
        </a:defRPr>
      </a:lvl6pPr>
      <a:lvl7pPr marL="2971800" indent="-228600" algn="l" rtl="0" fontAlgn="base">
        <a:lnSpc>
          <a:spcPct val="80000"/>
        </a:lnSpc>
        <a:spcBef>
          <a:spcPct val="25000"/>
        </a:spcBef>
        <a:spcAft>
          <a:spcPct val="25000"/>
        </a:spcAft>
        <a:buChar char="–"/>
        <a:defRPr sz="2600">
          <a:solidFill>
            <a:srgbClr val="142D48"/>
          </a:solidFill>
          <a:latin typeface="+mn-lt"/>
          <a:ea typeface="+mn-ea"/>
        </a:defRPr>
      </a:lvl7pPr>
      <a:lvl8pPr marL="3429000" indent="-228600" algn="l" rtl="0" fontAlgn="base">
        <a:lnSpc>
          <a:spcPct val="80000"/>
        </a:lnSpc>
        <a:spcBef>
          <a:spcPct val="25000"/>
        </a:spcBef>
        <a:spcAft>
          <a:spcPct val="25000"/>
        </a:spcAft>
        <a:buChar char="–"/>
        <a:defRPr sz="2600">
          <a:solidFill>
            <a:srgbClr val="142D48"/>
          </a:solidFill>
          <a:latin typeface="+mn-lt"/>
          <a:ea typeface="+mn-ea"/>
        </a:defRPr>
      </a:lvl8pPr>
      <a:lvl9pPr marL="3886200" indent="-228600" algn="l" rtl="0" fontAlgn="base">
        <a:lnSpc>
          <a:spcPct val="80000"/>
        </a:lnSpc>
        <a:spcBef>
          <a:spcPct val="25000"/>
        </a:spcBef>
        <a:spcAft>
          <a:spcPct val="25000"/>
        </a:spcAft>
        <a:buChar char="–"/>
        <a:defRPr sz="2600">
          <a:solidFill>
            <a:srgbClr val="142D4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28157"/>
            <a:ext cx="8656082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383"/>
            <a:ext cx="11058002" cy="4911911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9936" y="6356361"/>
            <a:ext cx="399395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7"/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 defTabSz="609177"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7"/>
            <a:r>
              <a:rPr lang="en-US">
                <a:solidFill>
                  <a:srgbClr val="4A4D52">
                    <a:tint val="75000"/>
                  </a:srgbClr>
                </a:solidFill>
              </a:rPr>
              <a:t>GM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128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hf hdr="0" dt="0"/>
  <p:txStyles>
    <p:titleStyle>
      <a:lvl1pPr algn="l" defTabSz="913921" rtl="0" eaLnBrk="1" latinLnBrk="0" hangingPunct="1">
        <a:lnSpc>
          <a:spcPct val="8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66" indent="-230066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2" indent="-285602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0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6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3" indent="-228480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3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7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1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6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8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28157"/>
            <a:ext cx="8656082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09383"/>
            <a:ext cx="11058002" cy="4911911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9936" y="6356361"/>
            <a:ext cx="399395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7"/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 defTabSz="609177"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hf hdr="0" ftr="0" dt="0"/>
  <p:txStyles>
    <p:titleStyle>
      <a:lvl1pPr algn="l" defTabSz="913921" rtl="0" eaLnBrk="1" latinLnBrk="0" hangingPunct="1">
        <a:lnSpc>
          <a:spcPct val="8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66" indent="-230066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2" indent="-285602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0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3" indent="-228480" algn="l" defTabSz="913921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3" indent="-228480" algn="l" defTabSz="913921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3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7" indent="-228480" algn="l" defTabSz="9139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1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0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6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4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85" algn="l" defTabSz="913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7969" y="571503"/>
            <a:ext cx="10189633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45720" tIns="0" rIns="4572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969" y="1417639"/>
            <a:ext cx="10189633" cy="23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45720" tIns="91440" rIns="4572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1899" name="Text Box 11"/>
          <p:cNvSpPr txBox="1">
            <a:spLocks noChangeArrowheads="1"/>
          </p:cNvSpPr>
          <p:nvPr userDrawn="1"/>
        </p:nvSpPr>
        <p:spPr bwMode="auto">
          <a:xfrm>
            <a:off x="11582400" y="6400803"/>
            <a:ext cx="6096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75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91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850" b="1" i="1">
          <a:solidFill>
            <a:schemeClr val="tx2"/>
          </a:solidFill>
          <a:latin typeface="GM Sans Regular" pitchFamily="2" charset="0"/>
        </a:defRPr>
      </a:lvl9pPr>
    </p:titleStyle>
    <p:bodyStyle>
      <a:lvl1pPr marL="300038" indent="-300038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255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57175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Font typeface="GM Sans Regular" pitchFamily="2" charset="0"/>
        <a:buChar char="●"/>
        <a:defRPr sz="2550">
          <a:solidFill>
            <a:schemeClr val="tx1"/>
          </a:solidFill>
          <a:latin typeface="+mn-lt"/>
        </a:defRPr>
      </a:lvl2pPr>
      <a:lvl3pPr marL="942975" indent="-214313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3pPr>
      <a:lvl4pPr marL="1243013" indent="-214313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4pPr>
      <a:lvl5pPr marL="1543050" indent="-214313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5pPr>
      <a:lvl6pPr marL="1885950" indent="-214313" algn="l" rtl="0" fontAlgn="base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6pPr>
      <a:lvl7pPr marL="2228850" indent="-214313" algn="l" rtl="0" fontAlgn="base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7pPr>
      <a:lvl8pPr marL="2571750" indent="-214313" algn="l" rtl="0" fontAlgn="base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8pPr>
      <a:lvl9pPr marL="2914650" indent="-214313" algn="l" rtl="0" fontAlgn="base">
        <a:spcBef>
          <a:spcPct val="25000"/>
        </a:spcBef>
        <a:spcAft>
          <a:spcPct val="0"/>
        </a:spcAft>
        <a:buClr>
          <a:schemeClr val="tx2"/>
        </a:buClr>
        <a:buFont typeface="GM Sans Regular" pitchFamily="2" charset="0"/>
        <a:buChar char="–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6" y="28157"/>
            <a:ext cx="8656084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409387"/>
            <a:ext cx="11058001" cy="4911911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9937" y="6356363"/>
            <a:ext cx="399395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2"/>
            <a:fld id="{67396E38-C396-41FF-B72F-1B21BADAC2E3}" type="slidenum">
              <a:rPr lang="en-US" smtClean="0">
                <a:solidFill>
                  <a:srgbClr val="4A4D52">
                    <a:tint val="75000"/>
                  </a:srgbClr>
                </a:solidFill>
              </a:rPr>
              <a:pPr defTabSz="609162"/>
              <a:t>‹#›</a:t>
            </a:fld>
            <a:endParaRPr lang="en-US">
              <a:solidFill>
                <a:srgbClr val="4A4D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0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</p:sldLayoutIdLst>
  <p:hf hdr="0" ftr="0" dt="0"/>
  <p:txStyles>
    <p:titleStyle>
      <a:lvl1pPr algn="l" defTabSz="913898" rtl="0" eaLnBrk="1" latinLnBrk="0" hangingPunct="1">
        <a:lnSpc>
          <a:spcPct val="8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60" indent="-230060" algn="l" defTabSz="913898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3" indent="-285594" algn="l" defTabSz="913898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1" indent="-228474" algn="l" defTabSz="913898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4" indent="-228474" algn="l" defTabSz="913898" rtl="0" eaLnBrk="1" latinLnBrk="0" hangingPunct="1">
        <a:lnSpc>
          <a:spcPct val="93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73" indent="-228474" algn="l" defTabSz="913898" rtl="0" eaLnBrk="1" latinLnBrk="0" hangingPunct="1">
        <a:lnSpc>
          <a:spcPct val="93000"/>
        </a:lnSpc>
        <a:spcBef>
          <a:spcPts val="600"/>
        </a:spcBef>
        <a:buFontTx/>
        <a:buBlip>
          <a:blip r:embed="rId1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74" algn="l" defTabSz="9138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0" indent="-228474" algn="l" defTabSz="9138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74" algn="l" defTabSz="9138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70" indent="-228474" algn="l" defTabSz="9138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6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8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6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0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8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5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4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94" algn="l" defTabSz="913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jpeg"/><Relationship Id="rId13" Type="http://schemas.openxmlformats.org/officeDocument/2006/relationships/image" Target="../media/image55.jpeg"/><Relationship Id="rId1" Type="http://schemas.openxmlformats.org/officeDocument/2006/relationships/slideLayout" Target="../slideLayouts/slideLayout15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hyperlink" Target="http://www.google.com/url?sa=i&amp;rct=j&amp;q=&amp;esrc=s&amp;source=images&amp;cd=&amp;cad=rja&amp;uact=8&amp;ved=0ahUKEwiVzbLX6sXVAhWowlQKHev5Ao0QjRwIBw&amp;url=http://www.herbchamberscadillacofwarwick.com/showroom/2017/CADILLAC/CT6/Sedan.htm&amp;psig=AFQjCNH-v-gDAxx3xUb5WgSjK-1nulvH6g&amp;ust=1502219459767775" TargetMode="External"/><Relationship Id="rId9" Type="http://schemas.openxmlformats.org/officeDocument/2006/relationships/image" Target="../media/image51.png"/><Relationship Id="rId10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8" y="0"/>
            <a:ext cx="12209132" cy="6278880"/>
            <a:chOff x="0" y="0"/>
            <a:chExt cx="9151620" cy="4706471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9144000" cy="318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Placeholder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29150" y="3317875"/>
              <a:ext cx="4522470" cy="138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blogs-images.forbes.com/brookecrothers/files/2015/12/volt-rydell-12-15-edit-1200x90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" y="3317875"/>
              <a:ext cx="4463508" cy="138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2985276"/>
            <a:ext cx="3361386" cy="1267698"/>
          </a:xfrm>
          <a:prstGeom prst="rect">
            <a:avLst/>
          </a:prstGeom>
          <a:solidFill>
            <a:srgbClr val="4A4D52">
              <a:alpha val="69804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274320" rtlCol="0" anchor="ctr"/>
          <a:lstStyle/>
          <a:p>
            <a:pPr>
              <a:defRPr/>
            </a:pPr>
            <a:r>
              <a:rPr lang="en-US" sz="3200" dirty="0">
                <a:solidFill>
                  <a:schemeClr val="bg2"/>
                </a:solidFill>
              </a:rPr>
              <a:t>Britta K. Gross</a:t>
            </a:r>
            <a:r>
              <a:rPr lang="en-US" kern="0" dirty="0">
                <a:solidFill>
                  <a:srgbClr val="FFFFFF"/>
                </a:solidFill>
              </a:rPr>
              <a:t/>
            </a:r>
            <a:br>
              <a:rPr lang="en-US" kern="0" dirty="0">
                <a:solidFill>
                  <a:srgbClr val="FFFFFF"/>
                </a:solidFill>
              </a:rPr>
            </a:br>
            <a:r>
              <a:rPr lang="en-US" kern="0" dirty="0">
                <a:solidFill>
                  <a:srgbClr val="FFFFFF"/>
                </a:solidFill>
              </a:rPr>
              <a:t>GM, Director Advanced Vehicle Commercialization Policy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3948546" cy="2811889"/>
          </a:xfrm>
          <a:prstGeom prst="rect">
            <a:avLst/>
          </a:prstGeom>
          <a:solidFill>
            <a:srgbClr val="474B51">
              <a:alpha val="69804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274320"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FFFFFF"/>
                </a:solidFill>
                <a:latin typeface="Arial Narrow" panose="020B0606020202030204" pitchFamily="34" charset="0"/>
              </a:rPr>
              <a:t>EVs &amp; the Southeast Grid 2.0</a:t>
            </a:r>
          </a:p>
          <a:p>
            <a:pPr algn="ctr">
              <a:defRPr/>
            </a:pPr>
            <a:r>
              <a:rPr lang="en-US" sz="2400" i="1" kern="0" dirty="0">
                <a:solidFill>
                  <a:srgbClr val="FFFFFF"/>
                </a:solidFill>
                <a:latin typeface="Arial Narrow" panose="020B0606020202030204" pitchFamily="34" charset="0"/>
              </a:rPr>
              <a:t>Château Élan, Braselton, GA</a:t>
            </a:r>
            <a:endParaRPr lang="en-US" sz="2000" i="1" kern="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en-US" sz="24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15 November, 2017</a:t>
            </a:r>
          </a:p>
        </p:txBody>
      </p:sp>
    </p:spTree>
    <p:extLst>
      <p:ext uri="{BB962C8B-B14F-4D97-AF65-F5344CB8AC3E}">
        <p14:creationId xmlns:p14="http://schemas.microsoft.com/office/powerpoint/2010/main" val="66893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45" y="1173084"/>
            <a:ext cx="6331528" cy="56594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4557" y="252155"/>
            <a:ext cx="11423373" cy="670560"/>
          </a:xfrm>
        </p:spPr>
        <p:txBody>
          <a:bodyPr anchor="ctr"/>
          <a:lstStyle/>
          <a:p>
            <a:pPr algn="ctr"/>
            <a:r>
              <a:rPr lang="en-US" sz="2400" dirty="0"/>
              <a:t>Appendix D:  Current outlook of States funding EV Charging Infrastructure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81460" y="2690191"/>
            <a:ext cx="45057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Max 15% allowed for EV Infrastructure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12/1/17 deadline for states to file beneficiary status for the funds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To ensure funds are applied effectively, each state should develop a thoughtful infrastructure plan that considers highest-impact EV charging needs (e.g. DC corridors, MDU, workplace, key destinations)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1461" y="6524774"/>
            <a:ext cx="360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 AtlasPolicy.com/</a:t>
            </a:r>
            <a:r>
              <a:rPr lang="en-US" sz="1400" dirty="0" err="1"/>
              <a:t>EVhub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357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1739" y="553092"/>
          <a:ext cx="11819761" cy="5504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7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7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64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88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37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36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178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1781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1351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Home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Work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Commercial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Road</a:t>
                      </a:r>
                      <a:r>
                        <a:rPr lang="en-US" baseline="0" dirty="0"/>
                        <a:t> Trips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Single Family Home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Multi-Unit Dwelling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Workplace Charging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Short-dwell public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Mid-dwell public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Long-dwell public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Urban high-mileage</a:t>
                      </a:r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applications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Urban-to-Urban Corridors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Long-distance Highway Corridors</a:t>
                      </a: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Parking/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Charging description</a:t>
                      </a:r>
                    </a:p>
                    <a:p>
                      <a:pPr marL="0" algn="l" defTabSz="914400" rtl="0" eaLnBrk="1" latinLnBrk="0" hangingPunct="1"/>
                      <a:endParaRPr lang="en-US" sz="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e.g.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Overnight</a:t>
                      </a: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Overnight</a:t>
                      </a: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condos, apartments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1-2 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retail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4-8 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parks, beaches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1-X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airports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High-use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stations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“shared”, autonomous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(&lt;200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(&gt;200 miles)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3785">
                <a:tc>
                  <a:txBody>
                    <a:bodyPr/>
                    <a:lstStyle/>
                    <a:p>
                      <a:r>
                        <a:rPr lang="en-US" sz="1400" b="1" dirty="0"/>
                        <a:t>Near-term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</a:t>
                      </a:r>
                      <a:r>
                        <a:rPr lang="en-US" sz="1400" baseline="0" dirty="0"/>
                        <a:t>2</a:t>
                      </a:r>
                    </a:p>
                    <a:p>
                      <a:r>
                        <a:rPr lang="en-US" sz="1400" baseline="0" dirty="0"/>
                        <a:t>(L2 </a:t>
                      </a:r>
                      <a:r>
                        <a:rPr lang="en-US" sz="1400" baseline="0" dirty="0" err="1"/>
                        <a:t>recom’d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Neighborhood</a:t>
                      </a:r>
                      <a:r>
                        <a:rPr lang="en-US" sz="1400" baseline="0" dirty="0"/>
                        <a:t> L2 and DC (50kW)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High-speed DC 50-150kW (mega-stations)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High-speed DC 50-150kW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High-speed DC 150kW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5894">
                <a:tc>
                  <a:txBody>
                    <a:bodyPr/>
                    <a:lstStyle/>
                    <a:p>
                      <a:r>
                        <a:rPr lang="en-US" sz="1400" b="1" dirty="0"/>
                        <a:t>Long-term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L2</a:t>
                      </a:r>
                    </a:p>
                    <a:p>
                      <a:r>
                        <a:rPr lang="en-US" sz="1400" dirty="0"/>
                        <a:t>(L2 </a:t>
                      </a:r>
                      <a:r>
                        <a:rPr lang="en-US" sz="1400" dirty="0" err="1"/>
                        <a:t>recom’d</a:t>
                      </a:r>
                      <a:r>
                        <a:rPr lang="en-US" sz="14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L1 or </a:t>
                      </a:r>
                      <a:r>
                        <a:rPr lang="en-US" sz="1400" dirty="0"/>
                        <a:t>L2 at Multi-Unit</a:t>
                      </a:r>
                      <a:r>
                        <a:rPr lang="en-US" sz="1400" baseline="0" dirty="0"/>
                        <a:t> Dwelling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 or 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150-320kW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150-320kW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150-320kW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Importance</a:t>
                      </a:r>
                      <a:endParaRPr lang="en-US" sz="1200" b="1" baseline="0" dirty="0"/>
                    </a:p>
                    <a:p>
                      <a:pPr algn="l"/>
                      <a:r>
                        <a:rPr lang="en-US" sz="1200" b="1" baseline="0" dirty="0"/>
                        <a:t>        to Consumers</a:t>
                      </a:r>
                      <a:endParaRPr lang="en-US" sz="12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Where most charging is done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Need to grow </a:t>
                      </a:r>
                      <a:r>
                        <a:rPr lang="en-US" sz="1200" baseline="0" dirty="0"/>
                        <a:t>EV market to these consumers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Where many consumers see EVs for the 1</a:t>
                      </a:r>
                      <a:r>
                        <a:rPr lang="en-US" sz="1200" baseline="30000" dirty="0"/>
                        <a:t>st</a:t>
                      </a:r>
                      <a:r>
                        <a:rPr lang="en-US" sz="1200" dirty="0"/>
                        <a:t> time (EV Showcase) and most used</a:t>
                      </a:r>
                      <a:r>
                        <a:rPr lang="en-US" sz="1200" baseline="0" dirty="0"/>
                        <a:t> charging after “home”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Nice perk (and retailers benefit</a:t>
                      </a:r>
                      <a:r>
                        <a:rPr lang="en-US" sz="1200" baseline="0" dirty="0"/>
                        <a:t> from increased in-store dwell time)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Increases practicality of EVs (the</a:t>
                      </a:r>
                      <a:r>
                        <a:rPr lang="en-US" sz="1200" baseline="0" dirty="0"/>
                        <a:t> number of places an EV can go)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Increases practicality</a:t>
                      </a:r>
                      <a:r>
                        <a:rPr lang="en-US" sz="1200" baseline="0" dirty="0"/>
                        <a:t> of EVs (especially among early adopters/ professionals)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Enables commercial  EV business cases (e.g. Lyft/Uber car-hailing services)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Increases practicality</a:t>
                      </a:r>
                      <a:r>
                        <a:rPr lang="en-US" sz="1200" baseline="0" dirty="0"/>
                        <a:t> of EVs (especially among early adopters/ professionals)</a:t>
                      </a:r>
                      <a:endParaRPr lang="en-US" sz="1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Increases</a:t>
                      </a:r>
                      <a:r>
                        <a:rPr lang="en-US" sz="1200" baseline="0" dirty="0"/>
                        <a:t> c</a:t>
                      </a:r>
                      <a:r>
                        <a:rPr lang="en-US" sz="1200" dirty="0"/>
                        <a:t>onsumer confidence in EVs (perception of endless EV range)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3412" y="88926"/>
            <a:ext cx="6380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EV Infrastructure – Where, What, Why Guidance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739" y="6279981"/>
            <a:ext cx="784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Note, Professional installation of L1, L2 and DC is always recommended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Note, Future 150-350kW SAE fast-chargers will be backward compatible, allowing 50kW EVs to charge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8738427" y="638072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2278" y="6474980"/>
            <a:ext cx="285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Station redundancy is especially important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1694406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10415514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9170353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3631775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7699737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6794818" y="3387556"/>
            <a:ext cx="339213" cy="338777"/>
          </a:xfrm>
          <a:prstGeom prst="triangl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99377" y="0"/>
            <a:ext cx="149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GM – </a:t>
            </a:r>
            <a:r>
              <a:rPr lang="en-US" sz="1400" dirty="0" err="1">
                <a:solidFill>
                  <a:prstClr val="black"/>
                </a:solidFill>
              </a:rPr>
              <a:t>BKGross</a:t>
            </a:r>
            <a:endParaRPr lang="en-US" sz="1400" dirty="0">
              <a:solidFill>
                <a:prstClr val="black"/>
              </a:solidFill>
            </a:endParaRPr>
          </a:p>
          <a:p>
            <a:pPr algn="r"/>
            <a:r>
              <a:rPr lang="en-US" sz="1400" dirty="0">
                <a:solidFill>
                  <a:prstClr val="black"/>
                </a:solidFill>
              </a:rPr>
              <a:t>March 2017</a:t>
            </a:r>
          </a:p>
        </p:txBody>
      </p:sp>
      <p:sp>
        <p:nvSpPr>
          <p:cNvPr id="15" name="Oval 14"/>
          <p:cNvSpPr/>
          <p:nvPr/>
        </p:nvSpPr>
        <p:spPr>
          <a:xfrm>
            <a:off x="10713061" y="2389240"/>
            <a:ext cx="1256774" cy="371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54393" y="2536724"/>
            <a:ext cx="1256774" cy="3550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65183" y="2536724"/>
            <a:ext cx="1256774" cy="355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875640" y="6380726"/>
            <a:ext cx="427702" cy="2265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48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"/>
            <a:ext cx="10412361" cy="58591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marL="2286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$14mil investment in Cruise Automation</a:t>
            </a:r>
          </a:p>
          <a:p>
            <a:pPr marL="2286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Fleet of 180 Bolt EV self-driving vehicles being tested today on public streets</a:t>
            </a:r>
          </a:p>
          <a:p>
            <a:pPr marL="2286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in San Francisco, Scottsdale, AZ, and in the Detroit area – and NYC in early 2018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0828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98" y="279861"/>
            <a:ext cx="10972800" cy="670560"/>
          </a:xfrm>
        </p:spPr>
        <p:txBody>
          <a:bodyPr/>
          <a:lstStyle/>
          <a:p>
            <a:r>
              <a:rPr lang="en-US" sz="3200" dirty="0"/>
              <a:t>A Robust EV Market Benefits Everyone … at scale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627798" y="1448558"/>
            <a:ext cx="6333565" cy="507693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Individual Benefits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Quiet and exciting ride &amp; handling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Fuel savings 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Ability to “fill up” at home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Societal Benefits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Economy (local spending, local jobs)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Environment (local air, climate)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Utility / Grid Benefits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Load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that’s “flexible”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Renewable energy integration</a:t>
            </a:r>
          </a:p>
          <a:p>
            <a:pPr lvl="1"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Downward pressure on rates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399088" y="3274078"/>
            <a:ext cx="0" cy="3251413"/>
          </a:xfrm>
          <a:prstGeom prst="line">
            <a:avLst/>
          </a:prstGeom>
          <a:ln>
            <a:solidFill>
              <a:srgbClr val="F2F2F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739747" y="2971294"/>
            <a:ext cx="0" cy="3251413"/>
          </a:xfrm>
          <a:prstGeom prst="line">
            <a:avLst/>
          </a:prstGeom>
          <a:ln>
            <a:solidFill>
              <a:srgbClr val="F2F2F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892147" y="3123694"/>
            <a:ext cx="0" cy="3251413"/>
          </a:xfrm>
          <a:prstGeom prst="line">
            <a:avLst/>
          </a:prstGeom>
          <a:ln>
            <a:solidFill>
              <a:srgbClr val="F2F2F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>
            <a:off x="6392103" y="3429000"/>
            <a:ext cx="645459" cy="2946106"/>
          </a:xfrm>
          <a:prstGeom prst="rightBrace">
            <a:avLst>
              <a:gd name="adj1" fmla="val 60416"/>
              <a:gd name="adj2" fmla="val 52564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2021" y="4749400"/>
            <a:ext cx="255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Scale Matters</a:t>
            </a:r>
          </a:p>
        </p:txBody>
      </p:sp>
    </p:spTree>
    <p:extLst>
      <p:ext uri="{BB962C8B-B14F-4D97-AF65-F5344CB8AC3E}">
        <p14:creationId xmlns:p14="http://schemas.microsoft.com/office/powerpoint/2010/main" val="243849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6177" y="182880"/>
            <a:ext cx="11517156" cy="670560"/>
          </a:xfrm>
        </p:spPr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Where should Utilities engage?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36177" y="1119930"/>
            <a:ext cx="11375660" cy="38788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Engage actively in home, workplace and DC fast-charging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charging at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so this is a way to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reach all consumers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(including those in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multi-dwelling units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Workplace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charging is key to growing EV awareness and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corporate relationships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 key to utilities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visible strategy of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DC fast-chargers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tells a big story to consumers and grows EV adoption among fence-sitters</a:t>
            </a:r>
          </a:p>
          <a:p>
            <a:pPr marL="280988" indent="-2809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Ensure electricity is cheaper than gasoline (residential and commercial) – incl. demand charges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3. Engage actively in PEV outreach and education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Utilities are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trusted 3</a:t>
            </a:r>
            <a:r>
              <a:rPr lang="en-US" sz="20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parties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operate at a local level – key for building awareness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512" y="5265246"/>
            <a:ext cx="11081982" cy="1415772"/>
          </a:xfrm>
          <a:prstGeom prst="rect">
            <a:avLst/>
          </a:prstGeom>
          <a:solidFill>
            <a:srgbClr val="0033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Utilities need to be active participants in growing the PEV market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313" lvl="0" indent="-163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“learning” transition requiring hands-on experience to shape next steps</a:t>
            </a:r>
          </a:p>
          <a:p>
            <a:pPr marL="341313" lvl="0" indent="-163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PEV market will not escape “niche” unless utilities (and regulators) get involved</a:t>
            </a:r>
          </a:p>
        </p:txBody>
      </p:sp>
    </p:spTree>
    <p:extLst>
      <p:ext uri="{BB962C8B-B14F-4D97-AF65-F5344CB8AC3E}">
        <p14:creationId xmlns:p14="http://schemas.microsoft.com/office/powerpoint/2010/main" val="3874509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319" y="5979095"/>
            <a:ext cx="7405457" cy="461665"/>
          </a:xfrm>
          <a:prstGeom prst="rect">
            <a:avLst/>
          </a:prstGeom>
          <a:solidFill>
            <a:schemeClr val="bg2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Bolt EVs at GM’s Lake Orion Assembly Plant (MI)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8501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4224" y="3160059"/>
            <a:ext cx="547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73649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57"/>
          <p:cNvSpPr txBox="1">
            <a:spLocks/>
          </p:cNvSpPr>
          <p:nvPr/>
        </p:nvSpPr>
        <p:spPr bwMode="auto">
          <a:xfrm>
            <a:off x="774915" y="724276"/>
            <a:ext cx="10662834" cy="1188018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9063" lvl="1" indent="-119063" eaLnBrk="0" hangingPunct="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Largest existing auto-utility collaborative effort -- formed in 2007</a:t>
            </a:r>
          </a:p>
          <a:p>
            <a:pPr marL="119063" indent="-119063" eaLnBrk="0" hangingPunct="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Over 50 utility members and the Electric Power Research Institute (EPRI)</a:t>
            </a:r>
          </a:p>
          <a:p>
            <a:pPr marL="119063" indent="-119063" eaLnBrk="0" hangingPunct="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Focus areas:  Aligned Messaging and Policy Priorities, Customer Outreach and Infrastructure, Vehicle-to-Grid Technology, New Business Opportunities</a:t>
            </a:r>
          </a:p>
        </p:txBody>
      </p:sp>
      <p:pic>
        <p:nvPicPr>
          <p:cNvPr id="121" name="Picture 2" descr="North America_2008-110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6872"/>
            <a:ext cx="8306739" cy="475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3458625" y="3839594"/>
            <a:ext cx="5629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latin typeface="Arial" charset="0"/>
                <a:ea typeface="ＭＳ Ｐゴシック" pitchFamily="34" charset="-128"/>
                <a:cs typeface="Arial" pitchFamily="34" charset="0"/>
              </a:rPr>
              <a:t>SMUD</a:t>
            </a: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3735189" y="4647277"/>
            <a:ext cx="639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latin typeface="Arial" charset="0"/>
                <a:ea typeface="ＭＳ Ｐゴシック" pitchFamily="34" charset="-128"/>
                <a:cs typeface="Arial" pitchFamily="34" charset="0"/>
              </a:rPr>
              <a:t>SDG&amp;E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3407512" y="2813154"/>
            <a:ext cx="8242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PacifiCorp</a:t>
            </a:r>
          </a:p>
        </p:txBody>
      </p: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512259" y="3831926"/>
            <a:ext cx="10102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Tri-State G&amp;T</a:t>
            </a:r>
          </a:p>
        </p:txBody>
      </p:sp>
      <p:sp>
        <p:nvSpPr>
          <p:cNvPr id="79" name="Text Box 18"/>
          <p:cNvSpPr txBox="1">
            <a:spLocks noChangeArrowheads="1"/>
          </p:cNvSpPr>
          <p:nvPr/>
        </p:nvSpPr>
        <p:spPr bwMode="auto">
          <a:xfrm>
            <a:off x="8067113" y="2409104"/>
            <a:ext cx="1066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Hydro-Qu</a:t>
            </a: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ébec</a:t>
            </a:r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6416382" y="4570690"/>
            <a:ext cx="1036069" cy="39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Arkansas Electric Coop</a:t>
            </a:r>
          </a:p>
        </p:txBody>
      </p:sp>
      <p:sp>
        <p:nvSpPr>
          <p:cNvPr id="84" name="Text Box 24"/>
          <p:cNvSpPr txBox="1">
            <a:spLocks noChangeArrowheads="1"/>
          </p:cNvSpPr>
          <p:nvPr/>
        </p:nvSpPr>
        <p:spPr bwMode="auto">
          <a:xfrm>
            <a:off x="6120927" y="3151613"/>
            <a:ext cx="11849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Dairyland</a:t>
            </a: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 Power</a:t>
            </a:r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7422922" y="3312910"/>
            <a:ext cx="467195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CMS</a:t>
            </a:r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7133275" y="3793594"/>
            <a:ext cx="6607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Hoosier</a:t>
            </a:r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7337231" y="4609578"/>
            <a:ext cx="1613917" cy="39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Southern Company - Georgia Power</a:t>
            </a:r>
          </a:p>
        </p:txBody>
      </p:sp>
      <p:sp>
        <p:nvSpPr>
          <p:cNvPr id="93" name="Text Box 33"/>
          <p:cNvSpPr txBox="1">
            <a:spLocks noChangeArrowheads="1"/>
          </p:cNvSpPr>
          <p:nvPr/>
        </p:nvSpPr>
        <p:spPr bwMode="auto">
          <a:xfrm>
            <a:off x="7849949" y="3297386"/>
            <a:ext cx="58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EnWin</a:t>
            </a:r>
            <a:endParaRPr lang="en-US" sz="1000" b="1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6" name="Text Box 36"/>
          <p:cNvSpPr txBox="1">
            <a:spLocks noChangeArrowheads="1"/>
          </p:cNvSpPr>
          <p:nvPr/>
        </p:nvSpPr>
        <p:spPr bwMode="auto">
          <a:xfrm>
            <a:off x="8437310" y="3251792"/>
            <a:ext cx="5405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NYPA</a:t>
            </a:r>
          </a:p>
        </p:txBody>
      </p:sp>
      <p:sp>
        <p:nvSpPr>
          <p:cNvPr id="97" name="Text Box 37"/>
          <p:cNvSpPr txBox="1">
            <a:spLocks noChangeArrowheads="1"/>
          </p:cNvSpPr>
          <p:nvPr/>
        </p:nvSpPr>
        <p:spPr bwMode="auto">
          <a:xfrm>
            <a:off x="8262231" y="2858332"/>
            <a:ext cx="11384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Central Hudson</a:t>
            </a:r>
          </a:p>
        </p:txBody>
      </p:sp>
      <p:sp>
        <p:nvSpPr>
          <p:cNvPr id="99" name="Text Box 39"/>
          <p:cNvSpPr txBox="1">
            <a:spLocks noChangeArrowheads="1"/>
          </p:cNvSpPr>
          <p:nvPr/>
        </p:nvSpPr>
        <p:spPr bwMode="auto">
          <a:xfrm>
            <a:off x="8785614" y="3488806"/>
            <a:ext cx="5389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PSEG</a:t>
            </a:r>
          </a:p>
        </p:txBody>
      </p:sp>
      <p:sp>
        <p:nvSpPr>
          <p:cNvPr id="108" name="Text Box 48"/>
          <p:cNvSpPr txBox="1">
            <a:spLocks noChangeArrowheads="1"/>
          </p:cNvSpPr>
          <p:nvPr/>
        </p:nvSpPr>
        <p:spPr bwMode="auto">
          <a:xfrm>
            <a:off x="6821215" y="3628201"/>
            <a:ext cx="629727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ComEd</a:t>
            </a:r>
            <a:endParaRPr lang="en-US" sz="1000" b="1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1" name="Text Box 59"/>
          <p:cNvSpPr txBox="1">
            <a:spLocks noChangeArrowheads="1"/>
          </p:cNvSpPr>
          <p:nvPr/>
        </p:nvSpPr>
        <p:spPr bwMode="auto">
          <a:xfrm>
            <a:off x="5814446" y="5609455"/>
            <a:ext cx="9156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CPS Energy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3669838" y="2022023"/>
            <a:ext cx="7761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BC Hydro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415023" y="4209860"/>
            <a:ext cx="4475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latin typeface="Arial" charset="0"/>
                <a:ea typeface="ＭＳ Ｐゴシック" pitchFamily="34" charset="-128"/>
                <a:cs typeface="Arial" pitchFamily="34" charset="0"/>
              </a:rPr>
              <a:t>SCE</a:t>
            </a:r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852645" y="6315968"/>
            <a:ext cx="14750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Hawaiian Electric Co.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5754310" y="3850792"/>
            <a:ext cx="13965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Great Plains Energy</a:t>
            </a:r>
          </a:p>
        </p:txBody>
      </p:sp>
      <p:sp>
        <p:nvSpPr>
          <p:cNvPr id="94" name="Text Box 34"/>
          <p:cNvSpPr txBox="1">
            <a:spLocks noChangeArrowheads="1"/>
          </p:cNvSpPr>
          <p:nvPr/>
        </p:nvSpPr>
        <p:spPr bwMode="auto">
          <a:xfrm>
            <a:off x="7792294" y="3509213"/>
            <a:ext cx="8947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FirstEnergy</a:t>
            </a:r>
          </a:p>
        </p:txBody>
      </p:sp>
      <p:sp>
        <p:nvSpPr>
          <p:cNvPr id="100" name="Text Box 40"/>
          <p:cNvSpPr txBox="1">
            <a:spLocks noChangeArrowheads="1"/>
          </p:cNvSpPr>
          <p:nvPr/>
        </p:nvSpPr>
        <p:spPr bwMode="auto">
          <a:xfrm>
            <a:off x="8777112" y="3611435"/>
            <a:ext cx="14638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Constellation Energy</a:t>
            </a:r>
          </a:p>
        </p:txBody>
      </p:sp>
      <p:sp>
        <p:nvSpPr>
          <p:cNvPr id="103" name="Text Box 43"/>
          <p:cNvSpPr txBox="1">
            <a:spLocks noChangeArrowheads="1"/>
          </p:cNvSpPr>
          <p:nvPr/>
        </p:nvSpPr>
        <p:spPr bwMode="auto">
          <a:xfrm>
            <a:off x="7999941" y="4270660"/>
            <a:ext cx="12057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Progress Energy</a:t>
            </a:r>
          </a:p>
        </p:txBody>
      </p:sp>
      <p:sp>
        <p:nvSpPr>
          <p:cNvPr id="105" name="Text Box 45"/>
          <p:cNvSpPr txBox="1">
            <a:spLocks noChangeArrowheads="1"/>
          </p:cNvSpPr>
          <p:nvPr/>
        </p:nvSpPr>
        <p:spPr bwMode="auto">
          <a:xfrm>
            <a:off x="9001351" y="3006531"/>
            <a:ext cx="12795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Northeast Utilities</a:t>
            </a:r>
          </a:p>
        </p:txBody>
      </p:sp>
      <p:sp>
        <p:nvSpPr>
          <p:cNvPr id="113" name="Text Box 39"/>
          <p:cNvSpPr txBox="1">
            <a:spLocks noChangeArrowheads="1"/>
          </p:cNvSpPr>
          <p:nvPr/>
        </p:nvSpPr>
        <p:spPr bwMode="auto">
          <a:xfrm>
            <a:off x="8431423" y="2773849"/>
            <a:ext cx="689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NY ISO</a:t>
            </a:r>
          </a:p>
        </p:txBody>
      </p:sp>
      <p:sp>
        <p:nvSpPr>
          <p:cNvPr id="114" name="Text Box 52"/>
          <p:cNvSpPr txBox="1">
            <a:spLocks noChangeArrowheads="1"/>
          </p:cNvSpPr>
          <p:nvPr/>
        </p:nvSpPr>
        <p:spPr bwMode="auto">
          <a:xfrm>
            <a:off x="8367023" y="3394860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PJM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04227" y="2380804"/>
            <a:ext cx="12298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Seattle City Light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3825597" y="4316157"/>
            <a:ext cx="12410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Salt River Project</a:t>
            </a: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5682828" y="5248458"/>
            <a:ext cx="1051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Austin Energy</a:t>
            </a:r>
          </a:p>
        </p:txBody>
      </p:sp>
      <p:sp>
        <p:nvSpPr>
          <p:cNvPr id="83" name="Text Box 23"/>
          <p:cNvSpPr txBox="1">
            <a:spLocks noChangeArrowheads="1"/>
          </p:cNvSpPr>
          <p:nvPr/>
        </p:nvSpPr>
        <p:spPr bwMode="auto">
          <a:xfrm>
            <a:off x="5682158" y="2885474"/>
            <a:ext cx="13404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Great River Energy</a:t>
            </a:r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7504914" y="3448882"/>
            <a:ext cx="4411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DTE</a:t>
            </a:r>
          </a:p>
        </p:txBody>
      </p:sp>
      <p:sp>
        <p:nvSpPr>
          <p:cNvPr id="98" name="Text Box 38"/>
          <p:cNvSpPr txBox="1">
            <a:spLocks noChangeArrowheads="1"/>
          </p:cNvSpPr>
          <p:nvPr/>
        </p:nvSpPr>
        <p:spPr bwMode="auto">
          <a:xfrm>
            <a:off x="9020839" y="3256508"/>
            <a:ext cx="598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ConEd</a:t>
            </a:r>
          </a:p>
        </p:txBody>
      </p:sp>
      <p:sp>
        <p:nvSpPr>
          <p:cNvPr id="110" name="Text Box 57"/>
          <p:cNvSpPr txBox="1">
            <a:spLocks noChangeArrowheads="1"/>
          </p:cNvSpPr>
          <p:nvPr/>
        </p:nvSpPr>
        <p:spPr bwMode="auto">
          <a:xfrm>
            <a:off x="7883847" y="2951505"/>
            <a:ext cx="8347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Hydro One</a:t>
            </a:r>
          </a:p>
        </p:txBody>
      </p:sp>
      <p:sp>
        <p:nvSpPr>
          <p:cNvPr id="115" name="Text Box 40"/>
          <p:cNvSpPr txBox="1">
            <a:spLocks noChangeArrowheads="1"/>
          </p:cNvSpPr>
          <p:nvPr/>
        </p:nvSpPr>
        <p:spPr bwMode="auto">
          <a:xfrm>
            <a:off x="8751081" y="3827398"/>
            <a:ext cx="564395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Pepco</a:t>
            </a:r>
          </a:p>
        </p:txBody>
      </p:sp>
      <p:sp>
        <p:nvSpPr>
          <p:cNvPr id="116" name="Rectangle 54"/>
          <p:cNvSpPr>
            <a:spLocks noChangeArrowheads="1"/>
          </p:cNvSpPr>
          <p:nvPr/>
        </p:nvSpPr>
        <p:spPr bwMode="auto">
          <a:xfrm>
            <a:off x="6817102" y="4373795"/>
            <a:ext cx="198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Tennessee Valley Authority</a:t>
            </a: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3583718" y="2624492"/>
            <a:ext cx="17091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Portland General Electric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1966041" y="2233019"/>
            <a:ext cx="20136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Snohomish County PUD No. 1</a:t>
            </a:r>
          </a:p>
        </p:txBody>
      </p:sp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5010233" y="3479757"/>
            <a:ext cx="19078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Nebraska Public Power Dist.</a:t>
            </a:r>
          </a:p>
        </p:txBody>
      </p:sp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6523503" y="3266507"/>
            <a:ext cx="950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We Energies</a:t>
            </a:r>
          </a:p>
        </p:txBody>
      </p:sp>
      <p:sp>
        <p:nvSpPr>
          <p:cNvPr id="95" name="Text Box 35"/>
          <p:cNvSpPr txBox="1">
            <a:spLocks noChangeArrowheads="1"/>
          </p:cNvSpPr>
          <p:nvPr/>
        </p:nvSpPr>
        <p:spPr bwMode="auto">
          <a:xfrm>
            <a:off x="7582951" y="3682848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AEP</a:t>
            </a:r>
          </a:p>
        </p:txBody>
      </p:sp>
      <p:sp>
        <p:nvSpPr>
          <p:cNvPr id="102" name="Text Box 42"/>
          <p:cNvSpPr txBox="1">
            <a:spLocks noChangeArrowheads="1"/>
          </p:cNvSpPr>
          <p:nvPr/>
        </p:nvSpPr>
        <p:spPr bwMode="auto">
          <a:xfrm>
            <a:off x="7973281" y="4140701"/>
            <a:ext cx="9653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Duke Energy</a:t>
            </a:r>
          </a:p>
        </p:txBody>
      </p:sp>
      <p:sp>
        <p:nvSpPr>
          <p:cNvPr id="104" name="Text Box 44"/>
          <p:cNvSpPr txBox="1">
            <a:spLocks noChangeArrowheads="1"/>
          </p:cNvSpPr>
          <p:nvPr/>
        </p:nvSpPr>
        <p:spPr bwMode="auto">
          <a:xfrm>
            <a:off x="6651410" y="3985998"/>
            <a:ext cx="785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Ameren Services</a:t>
            </a:r>
          </a:p>
        </p:txBody>
      </p:sp>
      <p:sp>
        <p:nvSpPr>
          <p:cNvPr id="107" name="Text Box 47"/>
          <p:cNvSpPr txBox="1">
            <a:spLocks noChangeArrowheads="1"/>
          </p:cNvSpPr>
          <p:nvPr/>
        </p:nvSpPr>
        <p:spPr bwMode="auto">
          <a:xfrm>
            <a:off x="2076392" y="3800482"/>
            <a:ext cx="1378641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Hetch </a:t>
            </a:r>
            <a:r>
              <a:rPr lang="en-US" sz="1000" b="1" dirty="0" err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Hetchy</a:t>
            </a: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 W&amp;P</a:t>
            </a:r>
          </a:p>
        </p:txBody>
      </p:sp>
      <p:sp>
        <p:nvSpPr>
          <p:cNvPr id="117" name="Text Box 29"/>
          <p:cNvSpPr txBox="1">
            <a:spLocks noChangeArrowheads="1"/>
          </p:cNvSpPr>
          <p:nvPr/>
        </p:nvSpPr>
        <p:spPr bwMode="auto">
          <a:xfrm>
            <a:off x="7983040" y="3122872"/>
            <a:ext cx="11224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Rochester G&amp;E</a:t>
            </a:r>
          </a:p>
        </p:txBody>
      </p:sp>
      <p:sp>
        <p:nvSpPr>
          <p:cNvPr id="120" name="Text Box 39"/>
          <p:cNvSpPr txBox="1">
            <a:spLocks noChangeArrowheads="1"/>
          </p:cNvSpPr>
          <p:nvPr/>
        </p:nvSpPr>
        <p:spPr bwMode="auto">
          <a:xfrm>
            <a:off x="8900658" y="3372849"/>
            <a:ext cx="14686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National Grid / LIPA</a:t>
            </a: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3344437" y="3960916"/>
            <a:ext cx="5469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latin typeface="Arial" charset="0"/>
                <a:ea typeface="ＭＳ Ｐゴシック" pitchFamily="34" charset="-128"/>
                <a:cs typeface="Arial" pitchFamily="34" charset="0"/>
              </a:rPr>
              <a:t>PG&amp;E</a:t>
            </a:r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2429337" y="5373428"/>
            <a:ext cx="1468685" cy="40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Golden Valley Electric Assn.</a:t>
            </a: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5674151" y="2133973"/>
            <a:ext cx="11528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Manitoba Hydro</a:t>
            </a:r>
          </a:p>
        </p:txBody>
      </p:sp>
      <p:sp>
        <p:nvSpPr>
          <p:cNvPr id="82" name="Text Box 22"/>
          <p:cNvSpPr txBox="1">
            <a:spLocks noChangeArrowheads="1"/>
          </p:cNvSpPr>
          <p:nvPr/>
        </p:nvSpPr>
        <p:spPr bwMode="auto">
          <a:xfrm>
            <a:off x="5926405" y="5410219"/>
            <a:ext cx="13789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CenterPoint Energy</a:t>
            </a:r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>
            <a:off x="5720053" y="3665275"/>
            <a:ext cx="11352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Lincoln Electric</a:t>
            </a:r>
          </a:p>
        </p:txBody>
      </p:sp>
      <p:sp>
        <p:nvSpPr>
          <p:cNvPr id="101" name="Text Box 41"/>
          <p:cNvSpPr txBox="1">
            <a:spLocks noChangeArrowheads="1"/>
          </p:cNvSpPr>
          <p:nvPr/>
        </p:nvSpPr>
        <p:spPr bwMode="auto">
          <a:xfrm>
            <a:off x="8219823" y="4027953"/>
            <a:ext cx="771543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Dominion</a:t>
            </a:r>
          </a:p>
        </p:txBody>
      </p:sp>
      <p:sp>
        <p:nvSpPr>
          <p:cNvPr id="109" name="Text Box 50"/>
          <p:cNvSpPr txBox="1">
            <a:spLocks noChangeArrowheads="1"/>
          </p:cNvSpPr>
          <p:nvPr/>
        </p:nvSpPr>
        <p:spPr bwMode="auto">
          <a:xfrm>
            <a:off x="9049820" y="3129162"/>
            <a:ext cx="13372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United Illuminating</a:t>
            </a:r>
          </a:p>
        </p:txBody>
      </p:sp>
      <p:sp>
        <p:nvSpPr>
          <p:cNvPr id="112" name="Text Box 14"/>
          <p:cNvSpPr txBox="1">
            <a:spLocks noChangeArrowheads="1"/>
          </p:cNvSpPr>
          <p:nvPr/>
        </p:nvSpPr>
        <p:spPr bwMode="auto">
          <a:xfrm>
            <a:off x="3952987" y="2512899"/>
            <a:ext cx="9831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Avista Corp.</a:t>
            </a:r>
          </a:p>
        </p:txBody>
      </p:sp>
      <p:sp>
        <p:nvSpPr>
          <p:cNvPr id="118" name="Text Box 28"/>
          <p:cNvSpPr txBox="1">
            <a:spLocks noChangeArrowheads="1"/>
          </p:cNvSpPr>
          <p:nvPr/>
        </p:nvSpPr>
        <p:spPr bwMode="auto">
          <a:xfrm>
            <a:off x="6416382" y="3386999"/>
            <a:ext cx="1298617" cy="24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Madison G&amp;E</a:t>
            </a:r>
          </a:p>
        </p:txBody>
      </p:sp>
      <p:sp>
        <p:nvSpPr>
          <p:cNvPr id="119" name="Text Box 15"/>
          <p:cNvSpPr txBox="1">
            <a:spLocks noChangeArrowheads="1"/>
          </p:cNvSpPr>
          <p:nvPr/>
        </p:nvSpPr>
        <p:spPr bwMode="auto">
          <a:xfrm>
            <a:off x="3644796" y="4456081"/>
            <a:ext cx="15600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Arizona Public Service</a:t>
            </a:r>
          </a:p>
        </p:txBody>
      </p:sp>
      <p:sp>
        <p:nvSpPr>
          <p:cNvPr id="106" name="Text Box 21"/>
          <p:cNvSpPr txBox="1">
            <a:spLocks noChangeArrowheads="1"/>
          </p:cNvSpPr>
          <p:nvPr/>
        </p:nvSpPr>
        <p:spPr bwMode="auto">
          <a:xfrm>
            <a:off x="5487409" y="5049232"/>
            <a:ext cx="558021" cy="2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Oncor</a:t>
            </a:r>
          </a:p>
        </p:txBody>
      </p:sp>
      <p:sp>
        <p:nvSpPr>
          <p:cNvPr id="131" name="Text Box 43"/>
          <p:cNvSpPr txBox="1">
            <a:spLocks noChangeArrowheads="1"/>
          </p:cNvSpPr>
          <p:nvPr/>
        </p:nvSpPr>
        <p:spPr bwMode="auto">
          <a:xfrm>
            <a:off x="8408706" y="5233724"/>
            <a:ext cx="925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Progress Energy</a:t>
            </a:r>
          </a:p>
        </p:txBody>
      </p:sp>
      <p:sp>
        <p:nvSpPr>
          <p:cNvPr id="123" name="Text Box 14"/>
          <p:cNvSpPr txBox="1">
            <a:spLocks noChangeArrowheads="1"/>
          </p:cNvSpPr>
          <p:nvPr/>
        </p:nvSpPr>
        <p:spPr bwMode="auto">
          <a:xfrm>
            <a:off x="3749497" y="3671635"/>
            <a:ext cx="8306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NV Energy</a:t>
            </a:r>
          </a:p>
        </p:txBody>
      </p:sp>
      <p:sp>
        <p:nvSpPr>
          <p:cNvPr id="124" name="Text Box 14"/>
          <p:cNvSpPr txBox="1">
            <a:spLocks noChangeArrowheads="1"/>
          </p:cNvSpPr>
          <p:nvPr/>
        </p:nvSpPr>
        <p:spPr bwMode="auto">
          <a:xfrm>
            <a:off x="7753338" y="5506531"/>
            <a:ext cx="5405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TECO</a:t>
            </a:r>
          </a:p>
        </p:txBody>
      </p:sp>
      <p:sp>
        <p:nvSpPr>
          <p:cNvPr id="125" name="Text Box 14"/>
          <p:cNvSpPr txBox="1">
            <a:spLocks noChangeArrowheads="1"/>
          </p:cNvSpPr>
          <p:nvPr/>
        </p:nvSpPr>
        <p:spPr bwMode="auto">
          <a:xfrm>
            <a:off x="8172651" y="5451667"/>
            <a:ext cx="470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OUC</a:t>
            </a:r>
          </a:p>
        </p:txBody>
      </p:sp>
      <p:sp>
        <p:nvSpPr>
          <p:cNvPr id="126" name="Text Box 14"/>
          <p:cNvSpPr txBox="1">
            <a:spLocks noChangeArrowheads="1"/>
          </p:cNvSpPr>
          <p:nvPr/>
        </p:nvSpPr>
        <p:spPr bwMode="auto">
          <a:xfrm>
            <a:off x="8316212" y="5671123"/>
            <a:ext cx="4267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FPL</a:t>
            </a:r>
          </a:p>
        </p:txBody>
      </p:sp>
      <p:sp>
        <p:nvSpPr>
          <p:cNvPr id="129" name="Text Box 14"/>
          <p:cNvSpPr txBox="1">
            <a:spLocks noChangeArrowheads="1"/>
          </p:cNvSpPr>
          <p:nvPr/>
        </p:nvSpPr>
        <p:spPr bwMode="auto">
          <a:xfrm>
            <a:off x="2867596" y="4323907"/>
            <a:ext cx="655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LADWP</a:t>
            </a:r>
          </a:p>
        </p:txBody>
      </p:sp>
      <p:sp>
        <p:nvSpPr>
          <p:cNvPr id="130" name="Text Box 14"/>
          <p:cNvSpPr txBox="1">
            <a:spLocks noChangeArrowheads="1"/>
          </p:cNvSpPr>
          <p:nvPr/>
        </p:nvSpPr>
        <p:spPr bwMode="auto">
          <a:xfrm>
            <a:off x="7349818" y="3178665"/>
            <a:ext cx="6495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LBW&amp;L</a:t>
            </a:r>
          </a:p>
        </p:txBody>
      </p:sp>
      <p:sp>
        <p:nvSpPr>
          <p:cNvPr id="133" name="Text Box 14"/>
          <p:cNvSpPr txBox="1">
            <a:spLocks noChangeArrowheads="1"/>
          </p:cNvSpPr>
          <p:nvPr/>
        </p:nvSpPr>
        <p:spPr bwMode="auto">
          <a:xfrm>
            <a:off x="6788619" y="3513139"/>
            <a:ext cx="4764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WPS</a:t>
            </a:r>
          </a:p>
        </p:txBody>
      </p:sp>
      <p:sp>
        <p:nvSpPr>
          <p:cNvPr id="134" name="Text Box 14"/>
          <p:cNvSpPr txBox="1">
            <a:spLocks noChangeArrowheads="1"/>
          </p:cNvSpPr>
          <p:nvPr/>
        </p:nvSpPr>
        <p:spPr bwMode="auto">
          <a:xfrm>
            <a:off x="6822689" y="2970595"/>
            <a:ext cx="639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UPPCO</a:t>
            </a:r>
          </a:p>
        </p:txBody>
      </p:sp>
      <p:sp>
        <p:nvSpPr>
          <p:cNvPr id="135" name="Text Box 14"/>
          <p:cNvSpPr txBox="1">
            <a:spLocks noChangeArrowheads="1"/>
          </p:cNvSpPr>
          <p:nvPr/>
        </p:nvSpPr>
        <p:spPr bwMode="auto">
          <a:xfrm>
            <a:off x="9616699" y="3232723"/>
            <a:ext cx="5261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 err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NStar</a:t>
            </a:r>
            <a:endParaRPr lang="en-US" sz="1000" b="1" dirty="0">
              <a:solidFill>
                <a:prstClr val="white"/>
              </a:solidFill>
              <a:latin typeface="Arial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6" name="Text Box 14"/>
          <p:cNvSpPr txBox="1">
            <a:spLocks noChangeArrowheads="1"/>
          </p:cNvSpPr>
          <p:nvPr/>
        </p:nvSpPr>
        <p:spPr bwMode="auto">
          <a:xfrm>
            <a:off x="8052737" y="3640686"/>
            <a:ext cx="5469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PECO</a:t>
            </a:r>
          </a:p>
        </p:txBody>
      </p:sp>
      <p:sp>
        <p:nvSpPr>
          <p:cNvPr id="137" name="Text Box 14"/>
          <p:cNvSpPr txBox="1">
            <a:spLocks noChangeArrowheads="1"/>
          </p:cNvSpPr>
          <p:nvPr/>
        </p:nvSpPr>
        <p:spPr bwMode="auto">
          <a:xfrm>
            <a:off x="7325067" y="3915475"/>
            <a:ext cx="4764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IP&amp;L</a:t>
            </a:r>
          </a:p>
        </p:txBody>
      </p:sp>
      <p:sp>
        <p:nvSpPr>
          <p:cNvPr id="138" name="Text Box 14"/>
          <p:cNvSpPr txBox="1">
            <a:spLocks noChangeArrowheads="1"/>
          </p:cNvSpPr>
          <p:nvPr/>
        </p:nvSpPr>
        <p:spPr bwMode="auto">
          <a:xfrm>
            <a:off x="4353570" y="4750627"/>
            <a:ext cx="4331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TEP</a:t>
            </a:r>
          </a:p>
        </p:txBody>
      </p:sp>
      <p:sp>
        <p:nvSpPr>
          <p:cNvPr id="139" name="Text Box 14"/>
          <p:cNvSpPr txBox="1">
            <a:spLocks noChangeArrowheads="1"/>
          </p:cNvSpPr>
          <p:nvPr/>
        </p:nvSpPr>
        <p:spPr bwMode="auto">
          <a:xfrm>
            <a:off x="5926993" y="4500691"/>
            <a:ext cx="4683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OGE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81918" y="161886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GM / EPRI / Utility Collaboration:</a:t>
            </a:r>
            <a:r>
              <a:rPr lang="en-US" sz="2000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en-US" sz="24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1" name="Text Box 32"/>
          <p:cNvSpPr txBox="1">
            <a:spLocks noChangeArrowheads="1"/>
          </p:cNvSpPr>
          <p:nvPr/>
        </p:nvSpPr>
        <p:spPr bwMode="auto">
          <a:xfrm>
            <a:off x="6617535" y="4854097"/>
            <a:ext cx="12907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Mississippi Power</a:t>
            </a:r>
          </a:p>
        </p:txBody>
      </p:sp>
      <p:sp>
        <p:nvSpPr>
          <p:cNvPr id="142" name="Text Box 32"/>
          <p:cNvSpPr txBox="1">
            <a:spLocks noChangeArrowheads="1"/>
          </p:cNvSpPr>
          <p:nvPr/>
        </p:nvSpPr>
        <p:spPr bwMode="auto">
          <a:xfrm>
            <a:off x="7114251" y="5007329"/>
            <a:ext cx="11352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Alabama Power</a:t>
            </a:r>
          </a:p>
        </p:txBody>
      </p:sp>
      <p:sp>
        <p:nvSpPr>
          <p:cNvPr id="143" name="Text Box 32"/>
          <p:cNvSpPr txBox="1">
            <a:spLocks noChangeArrowheads="1"/>
          </p:cNvSpPr>
          <p:nvPr/>
        </p:nvSpPr>
        <p:spPr bwMode="auto">
          <a:xfrm>
            <a:off x="7365875" y="5159729"/>
            <a:ext cx="8595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Gulf Power</a:t>
            </a:r>
          </a:p>
        </p:txBody>
      </p:sp>
      <p:sp>
        <p:nvSpPr>
          <p:cNvPr id="144" name="Text Box 21"/>
          <p:cNvSpPr txBox="1">
            <a:spLocks noChangeArrowheads="1"/>
          </p:cNvSpPr>
          <p:nvPr/>
        </p:nvSpPr>
        <p:spPr bwMode="auto">
          <a:xfrm>
            <a:off x="6178732" y="4974149"/>
            <a:ext cx="7537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SWEPCO</a:t>
            </a:r>
          </a:p>
        </p:txBody>
      </p:sp>
      <p:sp>
        <p:nvSpPr>
          <p:cNvPr id="145" name="Text Box 21"/>
          <p:cNvSpPr txBox="1">
            <a:spLocks noChangeArrowheads="1"/>
          </p:cNvSpPr>
          <p:nvPr/>
        </p:nvSpPr>
        <p:spPr bwMode="auto">
          <a:xfrm>
            <a:off x="6045279" y="4665056"/>
            <a:ext cx="4539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PSO</a:t>
            </a:r>
          </a:p>
        </p:txBody>
      </p:sp>
      <p:sp>
        <p:nvSpPr>
          <p:cNvPr id="146" name="Text Box 21"/>
          <p:cNvSpPr txBox="1">
            <a:spLocks noChangeArrowheads="1"/>
          </p:cNvSpPr>
          <p:nvPr/>
        </p:nvSpPr>
        <p:spPr bwMode="auto">
          <a:xfrm>
            <a:off x="7332372" y="4033989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Kentucky Power</a:t>
            </a:r>
          </a:p>
        </p:txBody>
      </p:sp>
      <p:sp>
        <p:nvSpPr>
          <p:cNvPr id="148" name="Text Box 21"/>
          <p:cNvSpPr txBox="1">
            <a:spLocks noChangeArrowheads="1"/>
          </p:cNvSpPr>
          <p:nvPr/>
        </p:nvSpPr>
        <p:spPr bwMode="auto">
          <a:xfrm>
            <a:off x="7690835" y="3800023"/>
            <a:ext cx="10453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Appalachian Power</a:t>
            </a:r>
          </a:p>
        </p:txBody>
      </p:sp>
      <p:sp>
        <p:nvSpPr>
          <p:cNvPr id="149" name="Text Box 21"/>
          <p:cNvSpPr txBox="1">
            <a:spLocks noChangeArrowheads="1"/>
          </p:cNvSpPr>
          <p:nvPr/>
        </p:nvSpPr>
        <p:spPr bwMode="auto">
          <a:xfrm>
            <a:off x="7254162" y="3568790"/>
            <a:ext cx="5537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I&amp;M</a:t>
            </a:r>
          </a:p>
        </p:txBody>
      </p:sp>
      <p:sp>
        <p:nvSpPr>
          <p:cNvPr id="127" name="Text Box 43"/>
          <p:cNvSpPr txBox="1">
            <a:spLocks noChangeArrowheads="1"/>
          </p:cNvSpPr>
          <p:nvPr/>
        </p:nvSpPr>
        <p:spPr bwMode="auto">
          <a:xfrm>
            <a:off x="8316212" y="5054907"/>
            <a:ext cx="492604" cy="25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JEA</a:t>
            </a:r>
          </a:p>
        </p:txBody>
      </p:sp>
      <p:sp>
        <p:nvSpPr>
          <p:cNvPr id="132" name="Text Box 32"/>
          <p:cNvSpPr txBox="1">
            <a:spLocks noChangeArrowheads="1"/>
          </p:cNvSpPr>
          <p:nvPr/>
        </p:nvSpPr>
        <p:spPr bwMode="auto">
          <a:xfrm>
            <a:off x="6737944" y="5255053"/>
            <a:ext cx="6607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Entergy</a:t>
            </a:r>
          </a:p>
        </p:txBody>
      </p:sp>
      <p:sp>
        <p:nvSpPr>
          <p:cNvPr id="140" name="Text Box 14"/>
          <p:cNvSpPr txBox="1">
            <a:spLocks noChangeArrowheads="1"/>
          </p:cNvSpPr>
          <p:nvPr/>
        </p:nvSpPr>
        <p:spPr bwMode="auto">
          <a:xfrm>
            <a:off x="8388152" y="3722735"/>
            <a:ext cx="6030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</a:rPr>
              <a:t>Exelon</a:t>
            </a:r>
          </a:p>
        </p:txBody>
      </p:sp>
    </p:spTree>
    <p:extLst>
      <p:ext uri="{BB962C8B-B14F-4D97-AF65-F5344CB8AC3E}">
        <p14:creationId xmlns:p14="http://schemas.microsoft.com/office/powerpoint/2010/main" val="906158946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87411" cy="62932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75812" y="1438835"/>
            <a:ext cx="1237129" cy="551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1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515"/>
            <a:ext cx="7791451" cy="584775"/>
          </a:xfrm>
        </p:spPr>
        <p:txBody>
          <a:bodyPr/>
          <a:lstStyle/>
          <a:p>
            <a:r>
              <a:rPr lang="en-US" sz="3200" i="0" dirty="0">
                <a:solidFill>
                  <a:schemeClr val="tx1"/>
                </a:solidFill>
                <a:latin typeface="Calibri" panose="020F0502020204030204" pitchFamily="34" charset="0"/>
              </a:rPr>
              <a:t>What will it take to Grow the PEV Market?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27314" y="1228731"/>
            <a:ext cx="9627326" cy="5629275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344437" indent="-344437" algn="l" defTabSz="914263" rtl="0" eaLnBrk="1" latinLnBrk="0" hangingPunct="1">
              <a:spcBef>
                <a:spcPts val="1500"/>
              </a:spcBef>
              <a:buClr>
                <a:srgbClr val="001BA0"/>
              </a:buClr>
              <a:buSzPct val="85000"/>
              <a:buFont typeface="Wingdings" pitchFamily="2" charset="2"/>
              <a:buChar char="n"/>
              <a:defRPr sz="3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829" indent="-225392" algn="l" defTabSz="914263" rtl="0" eaLnBrk="1" latinLnBrk="0" hangingPunct="1">
              <a:spcBef>
                <a:spcPts val="900"/>
              </a:spcBef>
              <a:buClr>
                <a:schemeClr val="tx1"/>
              </a:buClr>
              <a:buSzPct val="70000"/>
              <a:buFont typeface="Calibri" pitchFamily="34" charset="0"/>
              <a:buChar char="‒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5218" indent="-225392" algn="l" defTabSz="914263" rtl="0" eaLnBrk="1" latinLnBrk="0" hangingPunct="1">
              <a:spcBef>
                <a:spcPts val="600"/>
              </a:spcBef>
              <a:buClr>
                <a:schemeClr val="tx1"/>
              </a:buClr>
              <a:buFont typeface="Calibri" pitchFamily="34" charset="0"/>
              <a:buChar char="‒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309" indent="-228565" algn="l" defTabSz="914263" rtl="0" eaLnBrk="1" latinLnBrk="0" hangingPunct="1">
              <a:spcBef>
                <a:spcPts val="400"/>
              </a:spcBef>
              <a:buClr>
                <a:schemeClr val="tx1"/>
              </a:buClr>
              <a:buFont typeface="Calibri" pitchFamily="34" charset="0"/>
              <a:buChar char="‒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8699" indent="-225392" algn="l" defTabSz="914263" rtl="0" eaLnBrk="1" latinLnBrk="0" hangingPunct="1">
              <a:spcBef>
                <a:spcPts val="300"/>
              </a:spcBef>
              <a:buClr>
                <a:schemeClr val="tx1"/>
              </a:buClr>
              <a:buFont typeface="Calibri" pitchFamily="34" charset="0"/>
              <a:buChar char="‒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2" indent="-228565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5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5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5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Consumer Demand!</a:t>
            </a:r>
          </a:p>
          <a:p>
            <a:pPr marL="584166" lvl="3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a Laser-like Focus on the Vehicle (don’t get distracted by other “metrics”)</a:t>
            </a:r>
          </a:p>
          <a:p>
            <a:pPr marL="584166" lvl="3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through:</a:t>
            </a:r>
          </a:p>
          <a:p>
            <a:pPr marL="2065079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Promotional Campaigns (that really get to new car buyers)</a:t>
            </a:r>
          </a:p>
          <a:p>
            <a:pPr marL="2065079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 &amp; Drives (“Butts-in-Seats”)</a:t>
            </a:r>
          </a:p>
          <a:p>
            <a:pPr marL="346075" lvl="2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 Charging Infrastructure at a faster pace (incl. role for utilities)</a:t>
            </a:r>
          </a:p>
          <a:p>
            <a:pPr marL="636588" lvl="3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the “Perception” that there isn’t enough infrastructure</a:t>
            </a:r>
          </a:p>
          <a:p>
            <a:pPr marL="2117501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DC Corridors (SAE Combo)</a:t>
            </a:r>
          </a:p>
          <a:p>
            <a:pPr marL="2117501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Workplace Charging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075" lvl="2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Affordability/Incentives</a:t>
            </a:r>
          </a:p>
          <a:p>
            <a:pPr marL="636588" lvl="3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make these vehicles more affordable for mainstream consumers:</a:t>
            </a:r>
          </a:p>
          <a:p>
            <a:pPr marL="2117501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incentives, help make this an easy choice, until OEMs can get more cost out of the technology</a:t>
            </a:r>
          </a:p>
          <a:p>
            <a:pPr marL="2117501" lvl="5" indent="-34290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Stay steady until we reach a meaningful tipping point</a:t>
            </a:r>
          </a:p>
        </p:txBody>
      </p:sp>
    </p:spTree>
    <p:extLst>
      <p:ext uri="{BB962C8B-B14F-4D97-AF65-F5344CB8AC3E}">
        <p14:creationId xmlns:p14="http://schemas.microsoft.com/office/powerpoint/2010/main" val="4161685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1" y="263562"/>
            <a:ext cx="10972800" cy="670560"/>
          </a:xfrm>
        </p:spPr>
        <p:txBody>
          <a:bodyPr/>
          <a:lstStyle/>
          <a:p>
            <a:r>
              <a:rPr lang="en-US" sz="3200" dirty="0"/>
              <a:t>Year over Year Sales Growth in the U.S. EV Market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25948" y="2575781"/>
            <a:ext cx="33660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51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EV sales in the US have risen YOY for 25 consecutive months</a:t>
            </a:r>
          </a:p>
          <a:p>
            <a:pPr marL="285750" indent="-165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30% EV sales growth in 2017 over 2016 (YTD)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475" y="6424723"/>
            <a:ext cx="7452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U.S. Plug-In Car Sales (data through October 2017) – insideEVs.com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01"/>
            <a:ext cx="8825948" cy="49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89" y="0"/>
            <a:ext cx="619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698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7761"/>
            <a:ext cx="4137949" cy="6364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50" y="480477"/>
            <a:ext cx="3050873" cy="609883"/>
          </a:xfrm>
        </p:spPr>
        <p:txBody>
          <a:bodyPr/>
          <a:lstStyle/>
          <a:p>
            <a:r>
              <a:rPr lang="en-US" sz="4500" dirty="0">
                <a:solidFill>
                  <a:srgbClr val="FFC000"/>
                </a:solidFill>
                <a:latin typeface="Calibri" panose="020F0502020204030204" pitchFamily="34" charset="0"/>
              </a:rPr>
              <a:t>MAVEN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77" y="1348079"/>
            <a:ext cx="334546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67" dirty="0">
                <a:solidFill>
                  <a:srgbClr val="FFFFFF"/>
                </a:solidFill>
                <a:latin typeface="Calibri" panose="020F0502020204030204" pitchFamily="34" charset="0"/>
              </a:rPr>
              <a:t>Round-Trip Car Sharing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BBFBE-D9D9-6649-B253-80A09DEE3716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-Ligh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1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-Light"/>
              <a:ea typeface="+mn-e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9903" y="3546208"/>
            <a:ext cx="4832471" cy="137528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~14 Hours</a:t>
            </a: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~80 Miles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9902" y="4836468"/>
            <a:ext cx="3055432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FAVORITE CARS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4848" y="5294457"/>
            <a:ext cx="4690218" cy="907307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Chevrolet Volt</a:t>
            </a: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Chevrolet Tahoe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9902" y="3193636"/>
            <a:ext cx="3055432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AVERAGE TRIPS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6791" y="2331467"/>
            <a:ext cx="4832471" cy="843661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14 and counting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6791" y="2029948"/>
            <a:ext cx="3055432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NUMBER OF CITIES</a:t>
            </a:r>
          </a:p>
        </p:txBody>
      </p:sp>
      <p:pic>
        <p:nvPicPr>
          <p:cNvPr id="16" name="Picture 15" descr="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0116" y="0"/>
            <a:ext cx="4051139" cy="6383888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449007" y="1348079"/>
            <a:ext cx="3345460" cy="4525963"/>
          </a:xfrm>
          <a:prstGeom prst="rect">
            <a:avLst/>
          </a:prstGeom>
        </p:spPr>
        <p:txBody>
          <a:bodyPr vert="horz" lIns="0" tIns="54426" rIns="108852" bIns="54426" rtlCol="0">
            <a:normAutofit/>
          </a:bodyPr>
          <a:lstStyle>
            <a:lvl1pPr marL="284163" indent="-284163" algn="l" defTabSz="653110" rtl="0" eaLnBrk="1" latinLnBrk="0" hangingPunct="1">
              <a:spcBef>
                <a:spcPct val="20000"/>
              </a:spcBef>
              <a:buClr>
                <a:srgbClr val="FFCD34"/>
              </a:buClr>
              <a:buSzPct val="100000"/>
              <a:buFont typeface="Arial"/>
              <a:buChar char="•"/>
              <a:defRPr sz="28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1pPr>
            <a:lvl2pPr marL="625475" indent="-284163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2pPr>
            <a:lvl3pPr marL="852488" indent="-22701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3pPr>
            <a:lvl4pPr marL="1146175" indent="-293688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Exclusive closed-community car-sharing</a:t>
            </a: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88736" y="480476"/>
            <a:ext cx="3607443" cy="609883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MAVEN HOME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17856" y="5020709"/>
            <a:ext cx="3379069" cy="843661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 &gt; 8,000 Residents and counting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460767" y="4666618"/>
            <a:ext cx="3321940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AVALIABLE TO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433948" y="2399021"/>
            <a:ext cx="3346885" cy="492297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AVAILABLE IN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33948" y="2760352"/>
            <a:ext cx="3442359" cy="843661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Residences in DC, San Francisco + growing.  </a:t>
            </a: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(Multiple non-exclusive properties as well)</a:t>
            </a:r>
          </a:p>
        </p:txBody>
      </p:sp>
      <p:pic>
        <p:nvPicPr>
          <p:cNvPr id="24" name="Picture 23" descr="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718" y="1410"/>
            <a:ext cx="4053840" cy="6376130"/>
          </a:xfrm>
          <a:prstGeom prst="rect">
            <a:avLst/>
          </a:prstGeom>
        </p:spPr>
      </p:pic>
      <p:sp>
        <p:nvSpPr>
          <p:cNvPr id="26" name="Content Placeholder 5"/>
          <p:cNvSpPr txBox="1">
            <a:spLocks/>
          </p:cNvSpPr>
          <p:nvPr/>
        </p:nvSpPr>
        <p:spPr>
          <a:xfrm>
            <a:off x="8388831" y="1370076"/>
            <a:ext cx="3557929" cy="2732731"/>
          </a:xfrm>
          <a:prstGeom prst="rect">
            <a:avLst/>
          </a:prstGeom>
        </p:spPr>
        <p:txBody>
          <a:bodyPr vert="horz" lIns="0" tIns="54426" rIns="108852" bIns="54426" rtlCol="0">
            <a:normAutofit/>
          </a:bodyPr>
          <a:lstStyle>
            <a:lvl1pPr marL="284163" indent="-284163" algn="l" defTabSz="653110" rtl="0" eaLnBrk="1" latinLnBrk="0" hangingPunct="1">
              <a:spcBef>
                <a:spcPct val="20000"/>
              </a:spcBef>
              <a:buClr>
                <a:srgbClr val="FFCD34"/>
              </a:buClr>
              <a:buSzPct val="100000"/>
              <a:buFont typeface="Arial"/>
              <a:buChar char="•"/>
              <a:defRPr sz="28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1pPr>
            <a:lvl2pPr marL="625475" indent="-284163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2pPr>
            <a:lvl3pPr marL="852488" indent="-22701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3pPr>
            <a:lvl4pPr marL="1146175" indent="-293688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333333"/>
                </a:solidFill>
                <a:latin typeface="DINOT-Light"/>
                <a:ea typeface="+mn-ea"/>
                <a:cs typeface="DINOT-Light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Solutions for the Gig Economy – Ridesharing, Delivery Services.  </a:t>
            </a:r>
          </a:p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D34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Short-term rental includes vehicle, maintenance, insurance.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63867" y="5554375"/>
            <a:ext cx="1705979" cy="476567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200 Million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335557" y="5247428"/>
            <a:ext cx="3055432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MILES DRIVEN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352118" y="4542621"/>
            <a:ext cx="1638460" cy="563069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11 Cities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347656" y="4197712"/>
            <a:ext cx="3055432" cy="518200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AVAILABLE IN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8343476" y="475194"/>
            <a:ext cx="3535089" cy="691052"/>
          </a:xfrm>
          <a:prstGeom prst="rect">
            <a:avLst/>
          </a:prstGeom>
        </p:spPr>
        <p:txBody>
          <a:bodyPr vert="horz" lIns="0" tIns="54426" rIns="108852" bIns="54426" rtlCol="0" anchor="t" anchorCtr="0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3800" b="0" i="0" kern="1200">
                <a:solidFill>
                  <a:srgbClr val="333333"/>
                </a:solidFill>
                <a:latin typeface="DINOT-Light"/>
                <a:ea typeface="+mj-ea"/>
                <a:cs typeface="DINOT-Light"/>
              </a:defRPr>
            </a:lvl1pPr>
          </a:lstStyle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MAVEN GIG</a:t>
            </a:r>
          </a:p>
        </p:txBody>
      </p:sp>
    </p:spTree>
    <p:extLst>
      <p:ext uri="{BB962C8B-B14F-4D97-AF65-F5344CB8AC3E}">
        <p14:creationId xmlns:p14="http://schemas.microsoft.com/office/powerpoint/2010/main" val="3238178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9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86"/>
          <p:cNvSpPr txBox="1">
            <a:spLocks noGrp="1"/>
          </p:cNvSpPr>
          <p:nvPr>
            <p:ph type="title"/>
          </p:nvPr>
        </p:nvSpPr>
        <p:spPr>
          <a:xfrm>
            <a:off x="6884671" y="356236"/>
            <a:ext cx="4128136" cy="371474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altLang="en-US" sz="24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CITY  |  HOME  |  BUSINESS</a:t>
            </a:r>
          </a:p>
        </p:txBody>
      </p:sp>
      <p:pic>
        <p:nvPicPr>
          <p:cNvPr id="16387" name="Shape 187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1" y="356236"/>
            <a:ext cx="1537336" cy="37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630806" y="548640"/>
            <a:ext cx="486727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4637" y="1211740"/>
            <a:ext cx="7653471" cy="286454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4163" marR="0" lvl="0" indent="-284163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190 Bolt EVs deployed in Maven fleets in 6 markets (LA, SF, SD, Boston, Baltimore, and DC</a:t>
            </a:r>
          </a:p>
          <a:p>
            <a:pPr marL="284163" marR="0" lvl="0" indent="-284163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Program designed, in part, to help new drivers and new riders get exposure to EVs</a:t>
            </a:r>
          </a:p>
          <a:p>
            <a:pPr marL="284163" marR="0" lvl="0" indent="-284163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Ride-sharing drivers typically do not have charging at home, so they must leverage public charging</a:t>
            </a:r>
          </a:p>
          <a:p>
            <a:pPr marL="284163" marR="0" lvl="0" indent="-284163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Building confidence through the infrastructure network (among other things) is critical for long-term success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8259098" y="1147202"/>
          <a:ext cx="3797866" cy="106544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97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0609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GIG / BOLT EV MILEAGE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091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&gt;2.5 million miles driven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" name="Shape 182"/>
          <p:cNvSpPr txBox="1">
            <a:spLocks/>
          </p:cNvSpPr>
          <p:nvPr/>
        </p:nvSpPr>
        <p:spPr bwMode="auto">
          <a:xfrm>
            <a:off x="8305852" y="2329905"/>
            <a:ext cx="552065" cy="5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2000"/>
              <a:buFontTx/>
              <a:buNone/>
              <a:tabLst/>
              <a:defRPr/>
            </a:pPr>
            <a:r>
              <a:rPr kumimoji="0" lang="en-US" altLang="en-US" sz="33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10%</a:t>
            </a:r>
          </a:p>
        </p:txBody>
      </p:sp>
      <p:sp>
        <p:nvSpPr>
          <p:cNvPr id="25" name="Shape 182"/>
          <p:cNvSpPr txBox="1">
            <a:spLocks/>
          </p:cNvSpPr>
          <p:nvPr/>
        </p:nvSpPr>
        <p:spPr bwMode="auto">
          <a:xfrm>
            <a:off x="9052114" y="2494544"/>
            <a:ext cx="3004848" cy="25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9710" bIns="10971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2000"/>
              <a:buFontTx/>
              <a:buNone/>
              <a:tabLst/>
              <a:defRPr/>
            </a:pPr>
            <a:r>
              <a:rPr kumimoji="0" lang="en-US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 &gt; 238 MILES IN A DAY (Battery Capacity)</a:t>
            </a:r>
          </a:p>
        </p:txBody>
      </p:sp>
      <p:sp>
        <p:nvSpPr>
          <p:cNvPr id="26" name="Shape 182"/>
          <p:cNvSpPr txBox="1">
            <a:spLocks/>
          </p:cNvSpPr>
          <p:nvPr/>
        </p:nvSpPr>
        <p:spPr bwMode="auto">
          <a:xfrm>
            <a:off x="11040239" y="2644013"/>
            <a:ext cx="655733" cy="44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2000"/>
              <a:buFontTx/>
              <a:buNone/>
              <a:tabLst/>
              <a:defRPr/>
            </a:pPr>
            <a:r>
              <a:rPr kumimoji="0" lang="en-US" altLang="en-US" sz="33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64</a:t>
            </a:r>
          </a:p>
        </p:txBody>
      </p:sp>
      <p:sp>
        <p:nvSpPr>
          <p:cNvPr id="27" name="Shape 182"/>
          <p:cNvSpPr txBox="1">
            <a:spLocks/>
          </p:cNvSpPr>
          <p:nvPr/>
        </p:nvSpPr>
        <p:spPr bwMode="auto">
          <a:xfrm>
            <a:off x="8684848" y="2844165"/>
            <a:ext cx="2896135" cy="25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9710" bIns="10971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0972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2000"/>
              <a:buFontTx/>
              <a:buNone/>
              <a:tabLst/>
              <a:defRPr/>
            </a:pPr>
            <a:r>
              <a:rPr kumimoji="0" lang="en-US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INSTANCES &gt;400 MILES IN A DAY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259098" y="3316347"/>
          <a:ext cx="3797864" cy="15061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19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79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65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GIG / BOLT EV CHARGING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81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</a:t>
                      </a:r>
                      <a:r>
                        <a:rPr lang="en-US" sz="1800" b="1" baseline="0" dirty="0"/>
                        <a:t> DCFC Events</a:t>
                      </a:r>
                      <a:endParaRPr lang="en-US" sz="18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&gt;25,000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81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kWh*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&gt;400,000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8259098" y="5382291"/>
          <a:ext cx="3797864" cy="101637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97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655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GIG / BOLT EV RIDERS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8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~250,000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0132915" y="6472403"/>
            <a:ext cx="2003818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1219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Calibri" panose="020F0502020204030204" pitchFamily="34" charset="0"/>
              </a:rPr>
              <a:t>Since Early Feb 2017 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oup 8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7" r="-3218" b="-1679"/>
          <a:stretch/>
        </p:blipFill>
        <p:spPr bwMode="auto">
          <a:xfrm>
            <a:off x="2662744" y="4343602"/>
            <a:ext cx="2005509" cy="240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93" y="6445242"/>
            <a:ext cx="1422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Oct 2017</a:t>
            </a:r>
          </a:p>
        </p:txBody>
      </p:sp>
    </p:spTree>
    <p:extLst>
      <p:ext uri="{BB962C8B-B14F-4D97-AF65-F5344CB8AC3E}">
        <p14:creationId xmlns:p14="http://schemas.microsoft.com/office/powerpoint/2010/main" val="305987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755271" y="1170882"/>
            <a:ext cx="2766787" cy="685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PHEV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708371" y="1170520"/>
            <a:ext cx="2870121" cy="685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EREV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782197" y="1171245"/>
            <a:ext cx="2724809" cy="685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BEV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755271" y="1958282"/>
            <a:ext cx="2766787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Plug-in Hybrid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Electric Vehicle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794534" y="1958282"/>
            <a:ext cx="2704132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Battery Electric Vehicle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708743" y="1957922"/>
            <a:ext cx="2869739" cy="6734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Electric Vehicle with “Extended-Range”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039" y="144714"/>
            <a:ext cx="7240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Plug-in Electric Vehicles (PEVs):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Includes PHEVs, EREVs and BEVs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7292" y="3966677"/>
            <a:ext cx="21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Chevy Bolt EV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4799" y="3889393"/>
            <a:ext cx="23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Chevrolet Volt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24419" y="3611957"/>
            <a:ext cx="199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 fontAlgn="base"/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Prius Prime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29343" y="5448866"/>
            <a:ext cx="18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Tesla S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474" y="4129002"/>
            <a:ext cx="1801308" cy="95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27993" y="5038059"/>
            <a:ext cx="183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Ford C-MAX </a:t>
            </a:r>
            <a:r>
              <a:rPr lang="en-US" b="1" dirty="0" err="1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Energi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3602" y="5418781"/>
            <a:ext cx="23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Cadillac CT6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5012" y="5035473"/>
            <a:ext cx="173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Ford Fusion </a:t>
            </a:r>
            <a:r>
              <a:rPr lang="en-US" b="1" dirty="0" err="1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Energi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9829" y="6214629"/>
            <a:ext cx="9318172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           10-30 EV miles	               40-60 EV miles                80-250 EV miles</a:t>
            </a:r>
          </a:p>
        </p:txBody>
      </p:sp>
      <p:sp>
        <p:nvSpPr>
          <p:cNvPr id="4" name="Down Arrow 3"/>
          <p:cNvSpPr/>
          <p:nvPr/>
        </p:nvSpPr>
        <p:spPr>
          <a:xfrm rot="10800000">
            <a:off x="2728685" y="5876185"/>
            <a:ext cx="613246" cy="31529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 rot="10800000">
            <a:off x="5707309" y="5895495"/>
            <a:ext cx="613246" cy="31529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 rot="10800000">
            <a:off x="8854841" y="5876185"/>
            <a:ext cx="613246" cy="31529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6956" y="2814199"/>
            <a:ext cx="2319971" cy="1253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65" y="2598511"/>
            <a:ext cx="2301969" cy="1533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10" y="3287833"/>
            <a:ext cx="1771590" cy="9842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349635" y="4217329"/>
            <a:ext cx="161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Nissan Leaf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5" y="2789844"/>
            <a:ext cx="2289635" cy="1052540"/>
          </a:xfrm>
          <a:prstGeom prst="rect">
            <a:avLst/>
          </a:prstGeom>
        </p:spPr>
      </p:pic>
      <p:pic>
        <p:nvPicPr>
          <p:cNvPr id="1032" name="Picture 8" descr="Image result for 2017 cadillac ct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302" y="4590900"/>
            <a:ext cx="2678257" cy="7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05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846" y="4393996"/>
            <a:ext cx="2067984" cy="1135437"/>
          </a:xfrm>
          <a:prstGeom prst="rect">
            <a:avLst/>
          </a:prstGeom>
        </p:spPr>
      </p:pic>
      <p:pic>
        <p:nvPicPr>
          <p:cNvPr id="2054" name="Picture 20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10" y="4202519"/>
            <a:ext cx="1544440" cy="1025605"/>
          </a:xfrm>
          <a:prstGeom prst="rect">
            <a:avLst/>
          </a:prstGeom>
        </p:spPr>
      </p:pic>
      <p:pic>
        <p:nvPicPr>
          <p:cNvPr id="2055" name="Picture 205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4" y="2649212"/>
            <a:ext cx="1773670" cy="86131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77996" y="3481187"/>
            <a:ext cx="183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Chrysler Pacifica Hybrid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2057" name="Straight Connector 2056"/>
          <p:cNvCxnSpPr/>
          <p:nvPr/>
        </p:nvCxnSpPr>
        <p:spPr>
          <a:xfrm>
            <a:off x="4587347" y="2818894"/>
            <a:ext cx="0" cy="3251413"/>
          </a:xfrm>
          <a:prstGeom prst="line">
            <a:avLst/>
          </a:prstGeom>
          <a:ln>
            <a:solidFill>
              <a:srgbClr val="F2F2F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701596" y="2789844"/>
            <a:ext cx="0" cy="3251413"/>
          </a:xfrm>
          <a:prstGeom prst="line">
            <a:avLst/>
          </a:prstGeom>
          <a:ln>
            <a:solidFill>
              <a:srgbClr val="F2F2F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205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615" y="4579939"/>
            <a:ext cx="1701363" cy="112289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204183" y="5617745"/>
            <a:ext cx="18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2" algn="ctr" fontAlgn="base"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BMW i3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942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2227" y="6250937"/>
            <a:ext cx="10180073" cy="5539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91440" rIns="9144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Why Target 40 Miles?           40 Miles Is the Key to Daily Driving</a:t>
            </a:r>
          </a:p>
        </p:txBody>
      </p:sp>
      <p:sp>
        <p:nvSpPr>
          <p:cNvPr id="29" name="Title 4"/>
          <p:cNvSpPr>
            <a:spLocks noGrp="1"/>
          </p:cNvSpPr>
          <p:nvPr>
            <p:ph type="title"/>
          </p:nvPr>
        </p:nvSpPr>
        <p:spPr>
          <a:xfrm>
            <a:off x="609599" y="182880"/>
            <a:ext cx="11181347" cy="670560"/>
          </a:xfrm>
        </p:spPr>
        <p:txBody>
          <a:bodyPr anchor="ctr"/>
          <a:lstStyle/>
          <a:p>
            <a:r>
              <a:rPr lang="en-US" sz="3200" dirty="0"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The Importance of 40 miles of Daily Electric Driving</a:t>
            </a: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2828925" y="1496459"/>
            <a:ext cx="3314700" cy="3479800"/>
          </a:xfrm>
          <a:prstGeom prst="rect">
            <a:avLst/>
          </a:prstGeom>
          <a:solidFill>
            <a:srgbClr val="BBE0E3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1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305959"/>
            <a:ext cx="82042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1568450" y="5797878"/>
            <a:ext cx="822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Based on U.S. Department of Transportation 2003 Omnibus Household Survey</a:t>
            </a:r>
          </a:p>
        </p:txBody>
      </p:sp>
      <p:sp>
        <p:nvSpPr>
          <p:cNvPr id="65" name="Right Arrow 12"/>
          <p:cNvSpPr>
            <a:spLocks noChangeArrowheads="1"/>
          </p:cNvSpPr>
          <p:nvPr/>
        </p:nvSpPr>
        <p:spPr bwMode="auto">
          <a:xfrm>
            <a:off x="4969782" y="6388236"/>
            <a:ext cx="406400" cy="27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70C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6648450" y="1737760"/>
            <a:ext cx="1314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78%</a:t>
            </a:r>
            <a:endParaRPr lang="en-US" sz="320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7887463" y="2013985"/>
            <a:ext cx="17875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of customers</a:t>
            </a:r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6813550" y="2361648"/>
            <a:ext cx="252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commute </a:t>
            </a:r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40 miles</a:t>
            </a:r>
          </a:p>
        </p:txBody>
      </p:sp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8020051" y="2679148"/>
            <a:ext cx="1710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or less </a:t>
            </a:r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daily</a:t>
            </a:r>
          </a:p>
        </p:txBody>
      </p:sp>
      <p:pic>
        <p:nvPicPr>
          <p:cNvPr id="90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1556784"/>
            <a:ext cx="13255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15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064" y="173770"/>
            <a:ext cx="11496971" cy="670560"/>
          </a:xfrm>
        </p:spPr>
        <p:txBody>
          <a:bodyPr anchor="ctr"/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to 2</a:t>
            </a:r>
            <a:r>
              <a:rPr lang="en-US" sz="3200" baseline="30000" dirty="0"/>
              <a:t>nd</a:t>
            </a:r>
            <a:r>
              <a:rPr lang="en-US" sz="3200" dirty="0"/>
              <a:t> Generation BEV Improvements: Chevrolet Bolt EV</a:t>
            </a:r>
            <a:endParaRPr lang="en-US" sz="3200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0951" y="1664726"/>
          <a:ext cx="812799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2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5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dirty="0"/>
                        <a:t> Gen EV (Spark 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 Gen EV</a:t>
                      </a:r>
                    </a:p>
                    <a:p>
                      <a:pPr algn="ctr"/>
                      <a:r>
                        <a:rPr lang="en-US" sz="2400" dirty="0"/>
                        <a:t>(Bolt 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82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</a:t>
                      </a:r>
                      <a:r>
                        <a:rPr lang="en-US" sz="2400" baseline="0" dirty="0"/>
                        <a:t> Range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238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Passenger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86.3 ft³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Passenger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94.4 </a:t>
                      </a:r>
                      <a:r>
                        <a:rPr lang="en-US" sz="2400" dirty="0">
                          <a:effectLst/>
                        </a:rPr>
                        <a:t>ft³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 to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&lt;</a:t>
                      </a:r>
                      <a:r>
                        <a:rPr lang="en-US" sz="2400" baseline="0" dirty="0"/>
                        <a:t> 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7.2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 to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&lt;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3.3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7.2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 states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6E5949"/>
              </a:clrFrom>
              <a:clrTo>
                <a:srgbClr val="6E5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32017" r="1957" b="7012"/>
          <a:stretch/>
        </p:blipFill>
        <p:spPr>
          <a:xfrm>
            <a:off x="8809892" y="1642285"/>
            <a:ext cx="3093143" cy="1827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752" y="4009299"/>
            <a:ext cx="4237890" cy="22893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8950" y="6151459"/>
            <a:ext cx="351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Chevrolet Bolt 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09892" y="3443341"/>
            <a:ext cx="309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Chevrolet Spark EV</a:t>
            </a:r>
          </a:p>
        </p:txBody>
      </p:sp>
    </p:spTree>
    <p:extLst>
      <p:ext uri="{BB962C8B-B14F-4D97-AF65-F5344CB8AC3E}">
        <p14:creationId xmlns:p14="http://schemas.microsoft.com/office/powerpoint/2010/main" val="186631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653" y="170935"/>
            <a:ext cx="11650165" cy="670560"/>
          </a:xfrm>
        </p:spPr>
        <p:txBody>
          <a:bodyPr anchor="ctr"/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to 2</a:t>
            </a:r>
            <a:r>
              <a:rPr lang="en-US" sz="3200" baseline="30000" dirty="0"/>
              <a:t>nd</a:t>
            </a:r>
            <a:r>
              <a:rPr lang="en-US" sz="3200" dirty="0"/>
              <a:t> Generation EREV Improvements:  Chevrolet Volt</a:t>
            </a:r>
            <a:endParaRPr lang="en-US" sz="2400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1043" y="1110853"/>
          <a:ext cx="8581292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6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62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dirty="0"/>
                        <a:t> Gen Volt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 Gen Volt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</a:t>
                      </a:r>
                      <a:r>
                        <a:rPr lang="en-US" sz="2400" baseline="0" dirty="0"/>
                        <a:t> Range (miles)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Range (</a:t>
                      </a:r>
                      <a:r>
                        <a:rPr lang="en-US" sz="2400" dirty="0" err="1"/>
                        <a:t>EV+gas</a:t>
                      </a:r>
                      <a:r>
                        <a:rPr lang="en-US" sz="2400" dirty="0"/>
                        <a:t>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Fuel Economy (gas mpg)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Battery (kWh)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Passenger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3.4 sec*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 to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2.6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 to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Torque (ft-lb)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Charger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EV-only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90% (</a:t>
                      </a:r>
                      <a:r>
                        <a:rPr lang="en-US" sz="2400" dirty="0" err="1"/>
                        <a:t>exp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Miles between gas fill-ups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1000 (</a:t>
                      </a:r>
                      <a:r>
                        <a:rPr lang="en-US" sz="2400" dirty="0" err="1"/>
                        <a:t>exp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2653" y="6536226"/>
            <a:ext cx="154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 Edmunds</a:t>
            </a:r>
          </a:p>
        </p:txBody>
      </p:sp>
      <p:pic>
        <p:nvPicPr>
          <p:cNvPr id="12" name="Picture 1" descr="Vol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3" y="1504497"/>
            <a:ext cx="4069845" cy="203752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5143" y="3935669"/>
            <a:ext cx="4557487" cy="27685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26415" y="3436515"/>
            <a:ext cx="22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Gen 1 Volt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26414" y="6166786"/>
            <a:ext cx="22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Gen 2 Volt</a:t>
            </a:r>
          </a:p>
        </p:txBody>
      </p:sp>
    </p:spTree>
    <p:extLst>
      <p:ext uri="{BB962C8B-B14F-4D97-AF65-F5344CB8AC3E}">
        <p14:creationId xmlns:p14="http://schemas.microsoft.com/office/powerpoint/2010/main" val="330020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"/>
            <a:ext cx="12192000" cy="68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9368"/>
            <a:ext cx="7576992" cy="5648632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51625" y="168819"/>
            <a:ext cx="11496971" cy="670560"/>
          </a:xfrm>
        </p:spPr>
        <p:txBody>
          <a:bodyPr anchor="ctr"/>
          <a:lstStyle/>
          <a:p>
            <a:r>
              <a:rPr lang="en-US" sz="3200" dirty="0"/>
              <a:t>EV Awareness – 2 Key Findings</a:t>
            </a:r>
            <a:endParaRPr lang="en-US" b="0" dirty="0"/>
          </a:p>
        </p:txBody>
      </p:sp>
      <p:sp>
        <p:nvSpPr>
          <p:cNvPr id="43" name="Rectangle 42"/>
          <p:cNvSpPr/>
          <p:nvPr/>
        </p:nvSpPr>
        <p:spPr>
          <a:xfrm>
            <a:off x="8006483" y="2111396"/>
            <a:ext cx="41702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Key Findings:</a:t>
            </a:r>
          </a:p>
          <a:p>
            <a:pPr marL="165100" indent="-1651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know little/nothing about EVs</a:t>
            </a:r>
          </a:p>
          <a:p>
            <a:pPr marL="165100" indent="-1651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27% that know something about EVs, 85% would not consider an EV because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not enough EV infrastructure</a:t>
            </a:r>
          </a:p>
          <a:p>
            <a:pPr algn="ctr"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(Next reasons were expense and  time-to-charge)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812514" y="1288473"/>
            <a:ext cx="0" cy="53547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616085" y="79721"/>
            <a:ext cx="2951017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2016 Market survey of 2,562 respondents (nationwide)</a:t>
            </a:r>
          </a:p>
        </p:txBody>
      </p:sp>
    </p:spTree>
    <p:extLst>
      <p:ext uri="{BB962C8B-B14F-4D97-AF65-F5344CB8AC3E}">
        <p14:creationId xmlns:p14="http://schemas.microsoft.com/office/powerpoint/2010/main" val="310913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2155"/>
            <a:ext cx="10879394" cy="670560"/>
          </a:xfrm>
        </p:spPr>
        <p:txBody>
          <a:bodyPr/>
          <a:lstStyle/>
          <a:p>
            <a:pPr algn="ctr"/>
            <a:r>
              <a:rPr lang="en-US" sz="3200" dirty="0"/>
              <a:t>Southeast States and Infrastructure Opportunity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09929" y="1498369"/>
            <a:ext cx="6799994" cy="44244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04040"/>
                </a:solidFill>
                <a:latin typeface="Franklin Gothic Medium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DC Infrastructure Needs: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Raise consumer awareness (national and regional story-telling thru DC corridors)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Improve redundancy</a:t>
            </a:r>
          </a:p>
          <a:p>
            <a:pPr marL="177800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Opportunities:</a:t>
            </a:r>
          </a:p>
          <a:p>
            <a:pPr marL="34607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Electrify America – national network of 300+ DC highway corridor stations</a:t>
            </a:r>
          </a:p>
          <a:p>
            <a:pPr marL="34607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50-state “Appendix D” funds - $435M opportunity (15% of $2.9B)</a:t>
            </a:r>
          </a:p>
          <a:p>
            <a:pPr indent="-165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4982" y="5947656"/>
            <a:ext cx="380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SAE DCFC Network in U.S. Southeast – Major Gaps </a:t>
            </a:r>
            <a:r>
              <a:rPr lang="en-US" sz="1200" dirty="0"/>
              <a:t>(public, nonproprietary chargers)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134" y="1550503"/>
            <a:ext cx="4813738" cy="4320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2160" y="3909871"/>
            <a:ext cx="118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358 miles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825949" y="4279203"/>
            <a:ext cx="14709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231690"/>
      </p:ext>
    </p:extLst>
  </p:cSld>
  <p:clrMapOvr>
    <a:masterClrMapping/>
  </p:clrMapOvr>
</p:sld>
</file>

<file path=ppt/theme/theme1.xml><?xml version="1.0" encoding="utf-8"?>
<a:theme xmlns:a="http://schemas.openxmlformats.org/drawingml/2006/main" name="sae_ppt_4X3">
  <a:themeElements>
    <a:clrScheme name="SAE_ppt_130415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GM New Blue">
  <a:themeElements>
    <a:clrScheme name="GM New Blue">
      <a:dk1>
        <a:sysClr val="windowText" lastClr="000000"/>
      </a:dk1>
      <a:lt1>
        <a:sysClr val="window" lastClr="FFFFFF"/>
      </a:lt1>
      <a:dk2>
        <a:srgbClr val="0E2D7B"/>
      </a:dk2>
      <a:lt2>
        <a:srgbClr val="FFFFFF"/>
      </a:lt2>
      <a:accent1>
        <a:srgbClr val="FCD238"/>
      </a:accent1>
      <a:accent2>
        <a:srgbClr val="C0D6FF"/>
      </a:accent2>
      <a:accent3>
        <a:srgbClr val="91CD44"/>
      </a:accent3>
      <a:accent4>
        <a:srgbClr val="BA77E8"/>
      </a:accent4>
      <a:accent5>
        <a:srgbClr val="FF6E00"/>
      </a:accent5>
      <a:accent6>
        <a:srgbClr val="00B3EE"/>
      </a:accent6>
      <a:hlink>
        <a:srgbClr val="C3C3C3"/>
      </a:hlink>
      <a:folHlink>
        <a:srgbClr val="FDE27F"/>
      </a:folHlink>
    </a:clrScheme>
    <a:fontScheme name="GM Brand">
      <a:majorFont>
        <a:latin typeface="GM Sans Regular"/>
        <a:ea typeface=""/>
        <a:cs typeface=""/>
      </a:majorFont>
      <a:minorFont>
        <a:latin typeface="GM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NG_PPT_US_Customer_External_FINAL">
  <a:themeElements>
    <a:clrScheme name="NG_PPT_US_Customer_External_FIN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D9"/>
      </a:accent1>
      <a:accent2>
        <a:srgbClr val="52DA3F"/>
      </a:accent2>
      <a:accent3>
        <a:srgbClr val="FFFFFF"/>
      </a:accent3>
      <a:accent4>
        <a:srgbClr val="000000"/>
      </a:accent4>
      <a:accent5>
        <a:srgbClr val="AAD3E9"/>
      </a:accent5>
      <a:accent6>
        <a:srgbClr val="49C538"/>
      </a:accent6>
      <a:hlink>
        <a:srgbClr val="FF7800"/>
      </a:hlink>
      <a:folHlink>
        <a:srgbClr val="00B090"/>
      </a:folHlink>
    </a:clrScheme>
    <a:fontScheme name="NG_PPT_US_Customer_External_FIN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NG_PPT_US_Customer_External_FI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17 PowerPoint Theme">
  <a:themeElements>
    <a:clrScheme name="EPRI Color Theme 2015">
      <a:dk1>
        <a:srgbClr val="000000"/>
      </a:dk1>
      <a:lt1>
        <a:srgbClr val="FFFFFF"/>
      </a:lt1>
      <a:dk2>
        <a:srgbClr val="000099"/>
      </a:dk2>
      <a:lt2>
        <a:srgbClr val="595959"/>
      </a:lt2>
      <a:accent1>
        <a:srgbClr val="006699"/>
      </a:accent1>
      <a:accent2>
        <a:srgbClr val="A50021"/>
      </a:accent2>
      <a:accent3>
        <a:srgbClr val="30BE30"/>
      </a:accent3>
      <a:accent4>
        <a:srgbClr val="FF8000"/>
      </a:accent4>
      <a:accent5>
        <a:srgbClr val="8409FF"/>
      </a:accent5>
      <a:accent6>
        <a:srgbClr val="FFCC00"/>
      </a:accent6>
      <a:hlink>
        <a:srgbClr val="0000FF"/>
      </a:hlink>
      <a:folHlink>
        <a:srgbClr val="FF00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-Template-2017 [Read-Only]" id="{7E9E38D9-30E8-4D6C-A747-E6463776941D}" vid="{36A4132B-16A0-4FD0-A563-5E56DDA15E42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GM New Blue">
  <a:themeElements>
    <a:clrScheme name="GM New Blue">
      <a:dk1>
        <a:sysClr val="windowText" lastClr="000000"/>
      </a:dk1>
      <a:lt1>
        <a:sysClr val="window" lastClr="FFFFFF"/>
      </a:lt1>
      <a:dk2>
        <a:srgbClr val="0E2D7B"/>
      </a:dk2>
      <a:lt2>
        <a:srgbClr val="FFFFFF"/>
      </a:lt2>
      <a:accent1>
        <a:srgbClr val="FCD238"/>
      </a:accent1>
      <a:accent2>
        <a:srgbClr val="C0D6FF"/>
      </a:accent2>
      <a:accent3>
        <a:srgbClr val="91CD44"/>
      </a:accent3>
      <a:accent4>
        <a:srgbClr val="BA77E8"/>
      </a:accent4>
      <a:accent5>
        <a:srgbClr val="FF6E00"/>
      </a:accent5>
      <a:accent6>
        <a:srgbClr val="00B3EE"/>
      </a:accent6>
      <a:hlink>
        <a:srgbClr val="C3C3C3"/>
      </a:hlink>
      <a:folHlink>
        <a:srgbClr val="FDE27F"/>
      </a:folHlink>
    </a:clrScheme>
    <a:fontScheme name="GM Brand">
      <a:majorFont>
        <a:latin typeface="GM Sans Regular"/>
        <a:ea typeface=""/>
        <a:cs typeface=""/>
      </a:majorFont>
      <a:minorFont>
        <a:latin typeface="GM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B21F"/>
        </a:solidFill>
        <a:ln>
          <a:noFill/>
        </a:ln>
        <a:effectLst/>
      </a:spPr>
      <a:bodyPr rtlCol="0" anchor="ctr"/>
      <a:lstStyle>
        <a:defPPr algn="ctr">
          <a:defRPr sz="2400" dirty="0" smtClean="0">
            <a:solidFill>
              <a:srgbClr val="1B1B1B"/>
            </a:solidFill>
            <a:latin typeface="DINOT-Medium"/>
            <a:cs typeface="DINOT-Medium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1B1B1B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83000"/>
          </a:srgb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hevry Hybrid Template 16x9">
  <a:themeElements>
    <a:clrScheme name="Chevy FNR Colors">
      <a:dk1>
        <a:srgbClr val="4A4D52"/>
      </a:dk1>
      <a:lt1>
        <a:srgbClr val="FFFFFF"/>
      </a:lt1>
      <a:dk2>
        <a:srgbClr val="000000"/>
      </a:dk2>
      <a:lt2>
        <a:srgbClr val="E1B334"/>
      </a:lt2>
      <a:accent1>
        <a:srgbClr val="4A4D52"/>
      </a:accent1>
      <a:accent2>
        <a:srgbClr val="84878D"/>
      </a:accent2>
      <a:accent3>
        <a:srgbClr val="EAC33E"/>
      </a:accent3>
      <a:accent4>
        <a:srgbClr val="2E4497"/>
      </a:accent4>
      <a:accent5>
        <a:srgbClr val="4F81BD"/>
      </a:accent5>
      <a:accent6>
        <a:srgbClr val="158542"/>
      </a:accent6>
      <a:hlink>
        <a:srgbClr val="2E4497"/>
      </a:hlink>
      <a:folHlink>
        <a:srgbClr val="CC0000"/>
      </a:folHlink>
    </a:clrScheme>
    <a:fontScheme name="Chevy FNR template">
      <a:majorFont>
        <a:latin typeface="Louis Condensed Demi"/>
        <a:ea typeface=""/>
        <a:cs typeface=""/>
      </a:majorFont>
      <a:minorFont>
        <a:latin typeface="Louis Condense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90000"/>
          </a:schemeClr>
        </a:solidFill>
        <a:ln>
          <a:noFill/>
        </a:ln>
      </a:spPr>
      <a:bodyPr rtlCol="0" anchor="ctr"/>
      <a:lstStyle>
        <a:defPPr algn="ctr">
          <a:defRPr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Chevry Hybrid Template 16x9">
  <a:themeElements>
    <a:clrScheme name="Chevy FNR Colors">
      <a:dk1>
        <a:srgbClr val="4A4D52"/>
      </a:dk1>
      <a:lt1>
        <a:srgbClr val="FFFFFF"/>
      </a:lt1>
      <a:dk2>
        <a:srgbClr val="000000"/>
      </a:dk2>
      <a:lt2>
        <a:srgbClr val="E1B334"/>
      </a:lt2>
      <a:accent1>
        <a:srgbClr val="4A4D52"/>
      </a:accent1>
      <a:accent2>
        <a:srgbClr val="84878D"/>
      </a:accent2>
      <a:accent3>
        <a:srgbClr val="EAC33E"/>
      </a:accent3>
      <a:accent4>
        <a:srgbClr val="2E4497"/>
      </a:accent4>
      <a:accent5>
        <a:srgbClr val="4F81BD"/>
      </a:accent5>
      <a:accent6>
        <a:srgbClr val="158542"/>
      </a:accent6>
      <a:hlink>
        <a:srgbClr val="2E4497"/>
      </a:hlink>
      <a:folHlink>
        <a:srgbClr val="CC0000"/>
      </a:folHlink>
    </a:clrScheme>
    <a:fontScheme name="Chevy FNR template">
      <a:majorFont>
        <a:latin typeface="Louis Condensed Demi"/>
        <a:ea typeface=""/>
        <a:cs typeface=""/>
      </a:majorFont>
      <a:minorFont>
        <a:latin typeface="Louis Condense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olt BKGD">
  <a:themeElements>
    <a:clrScheme name="Volt">
      <a:dk1>
        <a:srgbClr val="000000"/>
      </a:dk1>
      <a:lt1>
        <a:srgbClr val="FFFFFF"/>
      </a:lt1>
      <a:dk2>
        <a:srgbClr val="195A7A"/>
      </a:dk2>
      <a:lt2>
        <a:srgbClr val="BBE0E3"/>
      </a:lt2>
      <a:accent1>
        <a:srgbClr val="698F00"/>
      </a:accent1>
      <a:accent2>
        <a:srgbClr val="223278"/>
      </a:accent2>
      <a:accent3>
        <a:srgbClr val="6E0090"/>
      </a:accent3>
      <a:accent4>
        <a:srgbClr val="E96C27"/>
      </a:accent4>
      <a:accent5>
        <a:srgbClr val="BBE0E3"/>
      </a:accent5>
      <a:accent6>
        <a:srgbClr val="FFC000"/>
      </a:accent6>
      <a:hlink>
        <a:srgbClr val="223278"/>
      </a:hlink>
      <a:folHlink>
        <a:srgbClr val="99CC00"/>
      </a:folHlink>
    </a:clrScheme>
    <a:fontScheme name="26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evry Hybrid Template 16x9">
  <a:themeElements>
    <a:clrScheme name="Chevy FNR Colors">
      <a:dk1>
        <a:srgbClr val="4A4D52"/>
      </a:dk1>
      <a:lt1>
        <a:srgbClr val="FFFFFF"/>
      </a:lt1>
      <a:dk2>
        <a:srgbClr val="000000"/>
      </a:dk2>
      <a:lt2>
        <a:srgbClr val="E1B334"/>
      </a:lt2>
      <a:accent1>
        <a:srgbClr val="4A4D52"/>
      </a:accent1>
      <a:accent2>
        <a:srgbClr val="84878D"/>
      </a:accent2>
      <a:accent3>
        <a:srgbClr val="EAC33E"/>
      </a:accent3>
      <a:accent4>
        <a:srgbClr val="2E4497"/>
      </a:accent4>
      <a:accent5>
        <a:srgbClr val="4F81BD"/>
      </a:accent5>
      <a:accent6>
        <a:srgbClr val="158542"/>
      </a:accent6>
      <a:hlink>
        <a:srgbClr val="2E4497"/>
      </a:hlink>
      <a:folHlink>
        <a:srgbClr val="CC0000"/>
      </a:folHlink>
    </a:clrScheme>
    <a:fontScheme name="Chevy FNR template">
      <a:majorFont>
        <a:latin typeface="Louis Condensed Demi"/>
        <a:ea typeface=""/>
        <a:cs typeface=""/>
      </a:majorFont>
      <a:minorFont>
        <a:latin typeface="Louis Condense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vy FNR slash" id="{A7C0B8B5-FB30-49D0-8AE9-65455FA27F56}" vid="{906B1E03-1A17-4C2E-9F3B-8FC3BD4D9832}"/>
    </a:ext>
  </a:extLst>
</a:theme>
</file>

<file path=ppt/theme/theme7.xml><?xml version="1.0" encoding="utf-8"?>
<a:theme xmlns:a="http://schemas.openxmlformats.org/drawingml/2006/main" name="7_Chevry Hybrid Template 16x9">
  <a:themeElements>
    <a:clrScheme name="Chevy FNR Colors">
      <a:dk1>
        <a:srgbClr val="4A4D52"/>
      </a:dk1>
      <a:lt1>
        <a:srgbClr val="FFFFFF"/>
      </a:lt1>
      <a:dk2>
        <a:srgbClr val="000000"/>
      </a:dk2>
      <a:lt2>
        <a:srgbClr val="E1B334"/>
      </a:lt2>
      <a:accent1>
        <a:srgbClr val="4A4D52"/>
      </a:accent1>
      <a:accent2>
        <a:srgbClr val="84878D"/>
      </a:accent2>
      <a:accent3>
        <a:srgbClr val="EAC33E"/>
      </a:accent3>
      <a:accent4>
        <a:srgbClr val="2E4497"/>
      </a:accent4>
      <a:accent5>
        <a:srgbClr val="4F81BD"/>
      </a:accent5>
      <a:accent6>
        <a:srgbClr val="158542"/>
      </a:accent6>
      <a:hlink>
        <a:srgbClr val="2E4497"/>
      </a:hlink>
      <a:folHlink>
        <a:srgbClr val="CC0000"/>
      </a:folHlink>
    </a:clrScheme>
    <a:fontScheme name="Chevy FNR template">
      <a:majorFont>
        <a:latin typeface="Louis Condensed Demi"/>
        <a:ea typeface=""/>
        <a:cs typeface=""/>
      </a:majorFont>
      <a:minorFont>
        <a:latin typeface="Louis Condense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roadcast w/Title Band">
  <a:themeElements>
    <a:clrScheme name="">
      <a:dk1>
        <a:srgbClr val="000000"/>
      </a:dk1>
      <a:lt1>
        <a:srgbClr val="FFFFFF"/>
      </a:lt1>
      <a:dk2>
        <a:srgbClr val="0434B1"/>
      </a:dk2>
      <a:lt2>
        <a:srgbClr val="FCD238"/>
      </a:lt2>
      <a:accent1>
        <a:srgbClr val="91CC43"/>
      </a:accent1>
      <a:accent2>
        <a:srgbClr val="825CF3"/>
      </a:accent2>
      <a:accent3>
        <a:srgbClr val="AAAED5"/>
      </a:accent3>
      <a:accent4>
        <a:srgbClr val="DADADA"/>
      </a:accent4>
      <a:accent5>
        <a:srgbClr val="C7E2B0"/>
      </a:accent5>
      <a:accent6>
        <a:srgbClr val="7553DC"/>
      </a:accent6>
      <a:hlink>
        <a:srgbClr val="83AEFD"/>
      </a:hlink>
      <a:folHlink>
        <a:srgbClr val="C6CACC"/>
      </a:folHlink>
    </a:clrScheme>
    <a:fontScheme name="Broadcast w/Title Band">
      <a:majorFont>
        <a:latin typeface="GM Sans Regular"/>
        <a:ea typeface=""/>
        <a:cs typeface=""/>
      </a:majorFont>
      <a:minorFont>
        <a:latin typeface="GM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M Sans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M Sans Regular" pitchFamily="2" charset="0"/>
          </a:defRPr>
        </a:defPPr>
      </a:lstStyle>
    </a:lnDef>
  </a:objectDefaults>
  <a:extraClrSchemeLst>
    <a:extraClrScheme>
      <a:clrScheme name="Broadcast w/Title Band 1">
        <a:dk1>
          <a:srgbClr val="FE000C"/>
        </a:dk1>
        <a:lt1>
          <a:srgbClr val="FFFFFF"/>
        </a:lt1>
        <a:dk2>
          <a:srgbClr val="0434B1"/>
        </a:dk2>
        <a:lt2>
          <a:srgbClr val="FCD238"/>
        </a:lt2>
        <a:accent1>
          <a:srgbClr val="86ADCE"/>
        </a:accent1>
        <a:accent2>
          <a:srgbClr val="9EBDD8"/>
        </a:accent2>
        <a:accent3>
          <a:srgbClr val="AAAED5"/>
        </a:accent3>
        <a:accent4>
          <a:srgbClr val="DADADA"/>
        </a:accent4>
        <a:accent5>
          <a:srgbClr val="C3D3E3"/>
        </a:accent5>
        <a:accent6>
          <a:srgbClr val="8FABC4"/>
        </a:accent6>
        <a:hlink>
          <a:srgbClr val="C9DBE9"/>
        </a:hlink>
        <a:folHlink>
          <a:srgbClr val="C6CA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adcast w/Title Band 2">
        <a:dk1>
          <a:srgbClr val="FE000C"/>
        </a:dk1>
        <a:lt1>
          <a:srgbClr val="FFFFFF"/>
        </a:lt1>
        <a:dk2>
          <a:srgbClr val="0434B1"/>
        </a:dk2>
        <a:lt2>
          <a:srgbClr val="FCD238"/>
        </a:lt2>
        <a:accent1>
          <a:srgbClr val="FE9E35"/>
        </a:accent1>
        <a:accent2>
          <a:srgbClr val="FFC072"/>
        </a:accent2>
        <a:accent3>
          <a:srgbClr val="AAAED5"/>
        </a:accent3>
        <a:accent4>
          <a:srgbClr val="DADADA"/>
        </a:accent4>
        <a:accent5>
          <a:srgbClr val="FECCAE"/>
        </a:accent5>
        <a:accent6>
          <a:srgbClr val="E7AE67"/>
        </a:accent6>
        <a:hlink>
          <a:srgbClr val="FFD386"/>
        </a:hlink>
        <a:folHlink>
          <a:srgbClr val="C6CA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adcast w/Title Band 3">
        <a:dk1>
          <a:srgbClr val="FE000C"/>
        </a:dk1>
        <a:lt1>
          <a:srgbClr val="FFFFFF"/>
        </a:lt1>
        <a:dk2>
          <a:srgbClr val="0434B1"/>
        </a:dk2>
        <a:lt2>
          <a:srgbClr val="FCD238"/>
        </a:lt2>
        <a:accent1>
          <a:srgbClr val="AEB4B7"/>
        </a:accent1>
        <a:accent2>
          <a:srgbClr val="BEC3C5"/>
        </a:accent2>
        <a:accent3>
          <a:srgbClr val="AAAED5"/>
        </a:accent3>
        <a:accent4>
          <a:srgbClr val="DADADA"/>
        </a:accent4>
        <a:accent5>
          <a:srgbClr val="D3D6D8"/>
        </a:accent5>
        <a:accent6>
          <a:srgbClr val="ACB0B2"/>
        </a:accent6>
        <a:hlink>
          <a:srgbClr val="DDE0E1"/>
        </a:hlink>
        <a:folHlink>
          <a:srgbClr val="C6CA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adcast w/Title Band 4">
        <a:dk1>
          <a:srgbClr val="FE000C"/>
        </a:dk1>
        <a:lt1>
          <a:srgbClr val="FFFFFF"/>
        </a:lt1>
        <a:dk2>
          <a:srgbClr val="0434B1"/>
        </a:dk2>
        <a:lt2>
          <a:srgbClr val="FCD238"/>
        </a:lt2>
        <a:accent1>
          <a:srgbClr val="73C800"/>
        </a:accent1>
        <a:accent2>
          <a:srgbClr val="8FD333"/>
        </a:accent2>
        <a:accent3>
          <a:srgbClr val="AAAED5"/>
        </a:accent3>
        <a:accent4>
          <a:srgbClr val="DADADA"/>
        </a:accent4>
        <a:accent5>
          <a:srgbClr val="BCE0AA"/>
        </a:accent5>
        <a:accent6>
          <a:srgbClr val="81BF2D"/>
        </a:accent6>
        <a:hlink>
          <a:srgbClr val="CBFF85"/>
        </a:hlink>
        <a:folHlink>
          <a:srgbClr val="C6CA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hevry Hybrid Template 16x9">
  <a:themeElements>
    <a:clrScheme name="Chevy FNR Colors">
      <a:dk1>
        <a:srgbClr val="4A4D52"/>
      </a:dk1>
      <a:lt1>
        <a:srgbClr val="FFFFFF"/>
      </a:lt1>
      <a:dk2>
        <a:srgbClr val="000000"/>
      </a:dk2>
      <a:lt2>
        <a:srgbClr val="E1B334"/>
      </a:lt2>
      <a:accent1>
        <a:srgbClr val="4A4D52"/>
      </a:accent1>
      <a:accent2>
        <a:srgbClr val="84878D"/>
      </a:accent2>
      <a:accent3>
        <a:srgbClr val="EAC33E"/>
      </a:accent3>
      <a:accent4>
        <a:srgbClr val="2E4497"/>
      </a:accent4>
      <a:accent5>
        <a:srgbClr val="4F81BD"/>
      </a:accent5>
      <a:accent6>
        <a:srgbClr val="158542"/>
      </a:accent6>
      <a:hlink>
        <a:srgbClr val="2E4497"/>
      </a:hlink>
      <a:folHlink>
        <a:srgbClr val="CC0000"/>
      </a:folHlink>
    </a:clrScheme>
    <a:fontScheme name="Chevy FNR template">
      <a:majorFont>
        <a:latin typeface="Louis Condensed Demi"/>
        <a:ea typeface=""/>
        <a:cs typeface=""/>
      </a:majorFont>
      <a:minorFont>
        <a:latin typeface="Louis Condense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18031</TotalTime>
  <Words>1747</Words>
  <Application>Microsoft Macintosh PowerPoint</Application>
  <PresentationFormat>Widescreen</PresentationFormat>
  <Paragraphs>411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Arial Narrow</vt:lpstr>
      <vt:lpstr>Calibri</vt:lpstr>
      <vt:lpstr>Calibri Light</vt:lpstr>
      <vt:lpstr>DINOT-Light</vt:lpstr>
      <vt:lpstr>GM Sans Regular</vt:lpstr>
      <vt:lpstr>Louis Bold</vt:lpstr>
      <vt:lpstr>Louis Bold Italic</vt:lpstr>
      <vt:lpstr>Louis Condensed Demi</vt:lpstr>
      <vt:lpstr>Louis Condensed Regular</vt:lpstr>
      <vt:lpstr>Louis Italic</vt:lpstr>
      <vt:lpstr>Lucida Grande</vt:lpstr>
      <vt:lpstr>MS PGothic</vt:lpstr>
      <vt:lpstr>ＭＳ Ｐゴシック</vt:lpstr>
      <vt:lpstr>Times</vt:lpstr>
      <vt:lpstr>Times New Roman</vt:lpstr>
      <vt:lpstr>Wingdings</vt:lpstr>
      <vt:lpstr>Wingdings 2</vt:lpstr>
      <vt:lpstr>Arial</vt:lpstr>
      <vt:lpstr>sae_ppt_4X3</vt:lpstr>
      <vt:lpstr>1_Office Theme</vt:lpstr>
      <vt:lpstr>2_Chevry Hybrid Template 16x9</vt:lpstr>
      <vt:lpstr>1_Chevry Hybrid Template 16x9</vt:lpstr>
      <vt:lpstr>Volt BKGD</vt:lpstr>
      <vt:lpstr>Chevry Hybrid Template 16x9</vt:lpstr>
      <vt:lpstr>7_Chevry Hybrid Template 16x9</vt:lpstr>
      <vt:lpstr>5_Broadcast w/Title Band</vt:lpstr>
      <vt:lpstr>8_Chevry Hybrid Template 16x9</vt:lpstr>
      <vt:lpstr>6_GM New Blue</vt:lpstr>
      <vt:lpstr>NG_PPT_US_Customer_External_FINAL</vt:lpstr>
      <vt:lpstr>2017 PowerPoint Theme</vt:lpstr>
      <vt:lpstr>2_Office Theme</vt:lpstr>
      <vt:lpstr>7_GM New Blue</vt:lpstr>
      <vt:lpstr>3_Office Theme</vt:lpstr>
      <vt:lpstr>simple-light-2</vt:lpstr>
      <vt:lpstr>PowerPoint Presentation</vt:lpstr>
      <vt:lpstr>Year over Year Sales Growth in the U.S. EV Market</vt:lpstr>
      <vt:lpstr>PowerPoint Presentation</vt:lpstr>
      <vt:lpstr>The Importance of 40 miles of Daily Electric Driving</vt:lpstr>
      <vt:lpstr>1st to 2nd Generation BEV Improvements: Chevrolet Bolt EV</vt:lpstr>
      <vt:lpstr>1st to 2nd Generation EREV Improvements:  Chevrolet Volt</vt:lpstr>
      <vt:lpstr>PowerPoint Presentation</vt:lpstr>
      <vt:lpstr>EV Awareness – 2 Key Findings</vt:lpstr>
      <vt:lpstr>Southeast States and Infrastructure Opportunity</vt:lpstr>
      <vt:lpstr>Appendix D:  Current outlook of States funding EV Charging Infrastructure</vt:lpstr>
      <vt:lpstr>PowerPoint Presentation</vt:lpstr>
      <vt:lpstr>PowerPoint Presentation</vt:lpstr>
      <vt:lpstr>A Robust EV Market Benefits Everyone … at scale</vt:lpstr>
      <vt:lpstr>Where should Utilities engage?</vt:lpstr>
      <vt:lpstr>PowerPoint Presentation</vt:lpstr>
      <vt:lpstr>PowerPoint Presentation</vt:lpstr>
      <vt:lpstr>PowerPoint Presentation</vt:lpstr>
      <vt:lpstr>PowerPoint Presentation</vt:lpstr>
      <vt:lpstr>What will it take to Grow the PEV Market?</vt:lpstr>
      <vt:lpstr>PowerPoint Presentation</vt:lpstr>
      <vt:lpstr>MAVEN CITY</vt:lpstr>
      <vt:lpstr>CITY  |  HOME  |  BUSINESS</vt:lpstr>
    </vt:vector>
  </TitlesOfParts>
  <Company>GM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 K Gross</dc:creator>
  <cp:lastModifiedBy>dory.larsen@gmail.com</cp:lastModifiedBy>
  <cp:revision>363</cp:revision>
  <cp:lastPrinted>2017-04-04T16:21:07Z</cp:lastPrinted>
  <dcterms:created xsi:type="dcterms:W3CDTF">2016-04-07T19:58:23Z</dcterms:created>
  <dcterms:modified xsi:type="dcterms:W3CDTF">2017-11-14T13:48:37Z</dcterms:modified>
</cp:coreProperties>
</file>