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9" r:id="rId2"/>
    <p:sldId id="257" r:id="rId3"/>
    <p:sldId id="264" r:id="rId4"/>
    <p:sldId id="258" r:id="rId5"/>
    <p:sldId id="265" r:id="rId6"/>
    <p:sldId id="261" r:id="rId7"/>
    <p:sldId id="262" r:id="rId8"/>
    <p:sldId id="269" r:id="rId9"/>
    <p:sldId id="270" r:id="rId10"/>
    <p:sldId id="271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32314F6-BD06-4849-BBDC-1D4D4496215B}">
          <p14:sldIdLst>
            <p14:sldId id="259"/>
            <p14:sldId id="257"/>
            <p14:sldId id="264"/>
            <p14:sldId id="258"/>
            <p14:sldId id="265"/>
            <p14:sldId id="261"/>
            <p14:sldId id="262"/>
            <p14:sldId id="269"/>
            <p14:sldId id="270"/>
            <p14:sldId id="271"/>
            <p14:sldId id="266"/>
            <p14:sldId id="268"/>
            <p14:sldId id="267"/>
          </p14:sldIdLst>
        </p14:section>
        <p14:section name="Backup Slides" id="{3271E7C4-D030-2E45-8AC8-9F11245D2E6F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D601"/>
    <a:srgbClr val="C5D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19"/>
    <p:restoredTop sz="94586"/>
  </p:normalViewPr>
  <p:slideViewPr>
    <p:cSldViewPr snapToGrid="0" snapToObjects="1">
      <p:cViewPr>
        <p:scale>
          <a:sx n="67" d="100"/>
          <a:sy n="67" d="100"/>
        </p:scale>
        <p:origin x="-360" y="-6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Greenlots</a:t>
            </a:r>
            <a:r>
              <a:rPr lang="en-US" baseline="0"/>
              <a:t> Managed DCFC Peak Shave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1"/>
          <c:tx>
            <c:strRef>
              <c:f>Sheet2!$E$1</c:f>
              <c:strCache>
                <c:ptCount val="1"/>
                <c:pt idx="0">
                  <c:v>Greenlots DCFC Charge Rate</c:v>
                </c:pt>
              </c:strCache>
            </c:strRef>
          </c:tx>
          <c:spPr>
            <a:ln w="190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Sheet2!$A$2:$A$150</c:f>
              <c:numCache>
                <c:formatCode>General</c:formatCode>
                <c:ptCount val="149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</c:numCache>
            </c:numRef>
          </c:xVal>
          <c:yVal>
            <c:numRef>
              <c:f>Sheet2!$E$2:$E$150</c:f>
              <c:numCache>
                <c:formatCode>General</c:formatCode>
                <c:ptCount val="14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50.0</c:v>
                </c:pt>
                <c:pt idx="6">
                  <c:v>50.0</c:v>
                </c:pt>
                <c:pt idx="7">
                  <c:v>50.0</c:v>
                </c:pt>
                <c:pt idx="8">
                  <c:v>50.0</c:v>
                </c:pt>
                <c:pt idx="9">
                  <c:v>50.0</c:v>
                </c:pt>
                <c:pt idx="10">
                  <c:v>50.0</c:v>
                </c:pt>
                <c:pt idx="11">
                  <c:v>50.0</c:v>
                </c:pt>
                <c:pt idx="12">
                  <c:v>50.0</c:v>
                </c:pt>
                <c:pt idx="13">
                  <c:v>50.0</c:v>
                </c:pt>
                <c:pt idx="14">
                  <c:v>50.0</c:v>
                </c:pt>
                <c:pt idx="15">
                  <c:v>50.0</c:v>
                </c:pt>
                <c:pt idx="16">
                  <c:v>50.0</c:v>
                </c:pt>
                <c:pt idx="17">
                  <c:v>50.0</c:v>
                </c:pt>
                <c:pt idx="18">
                  <c:v>50.0</c:v>
                </c:pt>
                <c:pt idx="19">
                  <c:v>50.0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50.0</c:v>
                </c:pt>
                <c:pt idx="26">
                  <c:v>50.0</c:v>
                </c:pt>
                <c:pt idx="27">
                  <c:v>50.0</c:v>
                </c:pt>
                <c:pt idx="28">
                  <c:v>50.0</c:v>
                </c:pt>
                <c:pt idx="29">
                  <c:v>50.0</c:v>
                </c:pt>
                <c:pt idx="30">
                  <c:v>50.0</c:v>
                </c:pt>
                <c:pt idx="31">
                  <c:v>50.0</c:v>
                </c:pt>
                <c:pt idx="32">
                  <c:v>50.0</c:v>
                </c:pt>
                <c:pt idx="33">
                  <c:v>50.0</c:v>
                </c:pt>
                <c:pt idx="34">
                  <c:v>50.0</c:v>
                </c:pt>
                <c:pt idx="35">
                  <c:v>50.0</c:v>
                </c:pt>
                <c:pt idx="36">
                  <c:v>50.0</c:v>
                </c:pt>
                <c:pt idx="37">
                  <c:v>50.0</c:v>
                </c:pt>
                <c:pt idx="38">
                  <c:v>50.0</c:v>
                </c:pt>
                <c:pt idx="39">
                  <c:v>50.0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50.0</c:v>
                </c:pt>
                <c:pt idx="46">
                  <c:v>50.0</c:v>
                </c:pt>
                <c:pt idx="47">
                  <c:v>50.0</c:v>
                </c:pt>
                <c:pt idx="48">
                  <c:v>50.0</c:v>
                </c:pt>
                <c:pt idx="49">
                  <c:v>50.0</c:v>
                </c:pt>
                <c:pt idx="50">
                  <c:v>50.0</c:v>
                </c:pt>
                <c:pt idx="51">
                  <c:v>50.0</c:v>
                </c:pt>
                <c:pt idx="52">
                  <c:v>50.0</c:v>
                </c:pt>
                <c:pt idx="53">
                  <c:v>45.0</c:v>
                </c:pt>
                <c:pt idx="54">
                  <c:v>45.0</c:v>
                </c:pt>
                <c:pt idx="55">
                  <c:v>45.0</c:v>
                </c:pt>
                <c:pt idx="56">
                  <c:v>45.0</c:v>
                </c:pt>
                <c:pt idx="57">
                  <c:v>45.0</c:v>
                </c:pt>
                <c:pt idx="58">
                  <c:v>45.0</c:v>
                </c:pt>
                <c:pt idx="59">
                  <c:v>45.0</c:v>
                </c:pt>
                <c:pt idx="60">
                  <c:v>35.0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50.0</c:v>
                </c:pt>
                <c:pt idx="66">
                  <c:v>50.0</c:v>
                </c:pt>
                <c:pt idx="67">
                  <c:v>50.0</c:v>
                </c:pt>
                <c:pt idx="68">
                  <c:v>50.0</c:v>
                </c:pt>
                <c:pt idx="69">
                  <c:v>50.0</c:v>
                </c:pt>
                <c:pt idx="70">
                  <c:v>45.0</c:v>
                </c:pt>
                <c:pt idx="71">
                  <c:v>45.0</c:v>
                </c:pt>
                <c:pt idx="72">
                  <c:v>45.0</c:v>
                </c:pt>
                <c:pt idx="73">
                  <c:v>45.0</c:v>
                </c:pt>
                <c:pt idx="74">
                  <c:v>45.0</c:v>
                </c:pt>
                <c:pt idx="75">
                  <c:v>45.0</c:v>
                </c:pt>
                <c:pt idx="76">
                  <c:v>45.0</c:v>
                </c:pt>
                <c:pt idx="77">
                  <c:v>45.0</c:v>
                </c:pt>
                <c:pt idx="78">
                  <c:v>45.0</c:v>
                </c:pt>
                <c:pt idx="79">
                  <c:v>45.0</c:v>
                </c:pt>
                <c:pt idx="80">
                  <c:v>45.0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45.0</c:v>
                </c:pt>
                <c:pt idx="86">
                  <c:v>45.0</c:v>
                </c:pt>
                <c:pt idx="87">
                  <c:v>45.0</c:v>
                </c:pt>
                <c:pt idx="88">
                  <c:v>45.0</c:v>
                </c:pt>
                <c:pt idx="89">
                  <c:v>45.0</c:v>
                </c:pt>
                <c:pt idx="90">
                  <c:v>45.0</c:v>
                </c:pt>
                <c:pt idx="91">
                  <c:v>45.0</c:v>
                </c:pt>
                <c:pt idx="92">
                  <c:v>40.0</c:v>
                </c:pt>
                <c:pt idx="93">
                  <c:v>40.0</c:v>
                </c:pt>
                <c:pt idx="94">
                  <c:v>40.0</c:v>
                </c:pt>
                <c:pt idx="95">
                  <c:v>40.0</c:v>
                </c:pt>
                <c:pt idx="96">
                  <c:v>40.0</c:v>
                </c:pt>
                <c:pt idx="97">
                  <c:v>40.0</c:v>
                </c:pt>
                <c:pt idx="98">
                  <c:v>40.0</c:v>
                </c:pt>
                <c:pt idx="99">
                  <c:v>40.0</c:v>
                </c:pt>
                <c:pt idx="100">
                  <c:v>40.0</c:v>
                </c:pt>
                <c:pt idx="101">
                  <c:v>40.0</c:v>
                </c:pt>
                <c:pt idx="102">
                  <c:v>40.0</c:v>
                </c:pt>
                <c:pt idx="103">
                  <c:v>0.0</c:v>
                </c:pt>
                <c:pt idx="104">
                  <c:v>0.0</c:v>
                </c:pt>
                <c:pt idx="105">
                  <c:v>40.0</c:v>
                </c:pt>
                <c:pt idx="106">
                  <c:v>40.0</c:v>
                </c:pt>
                <c:pt idx="107">
                  <c:v>40.0</c:v>
                </c:pt>
                <c:pt idx="108">
                  <c:v>40.0</c:v>
                </c:pt>
                <c:pt idx="109">
                  <c:v>40.0</c:v>
                </c:pt>
                <c:pt idx="110">
                  <c:v>40.0</c:v>
                </c:pt>
                <c:pt idx="111">
                  <c:v>40.0</c:v>
                </c:pt>
                <c:pt idx="112">
                  <c:v>40.0</c:v>
                </c:pt>
                <c:pt idx="113">
                  <c:v>40.0</c:v>
                </c:pt>
                <c:pt idx="114">
                  <c:v>35.0</c:v>
                </c:pt>
                <c:pt idx="115">
                  <c:v>35.0</c:v>
                </c:pt>
                <c:pt idx="116">
                  <c:v>35.0</c:v>
                </c:pt>
                <c:pt idx="117">
                  <c:v>35.0</c:v>
                </c:pt>
                <c:pt idx="118">
                  <c:v>35.0</c:v>
                </c:pt>
                <c:pt idx="119">
                  <c:v>35.0</c:v>
                </c:pt>
                <c:pt idx="120">
                  <c:v>35.0</c:v>
                </c:pt>
                <c:pt idx="121">
                  <c:v>35.0</c:v>
                </c:pt>
                <c:pt idx="122">
                  <c:v>35.0</c:v>
                </c:pt>
                <c:pt idx="123">
                  <c:v>30.0</c:v>
                </c:pt>
                <c:pt idx="124">
                  <c:v>30.0</c:v>
                </c:pt>
                <c:pt idx="125">
                  <c:v>20.0</c:v>
                </c:pt>
                <c:pt idx="126">
                  <c:v>0.0</c:v>
                </c:pt>
                <c:pt idx="127">
                  <c:v>0.0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8FE-4CF2-949B-C7487A8CAB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5832232"/>
        <c:axId val="-2125828360"/>
      </c:scatterChart>
      <c:scatterChart>
        <c:scatterStyle val="lineMarker"/>
        <c:varyColors val="0"/>
        <c:ser>
          <c:idx val="1"/>
          <c:order val="0"/>
          <c:tx>
            <c:strRef>
              <c:f>Sheet2!$I$1</c:f>
              <c:strCache>
                <c:ptCount val="1"/>
                <c:pt idx="0">
                  <c:v>Greenlots ESS SoC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Sheet2!$A$2:$A$150</c:f>
              <c:numCache>
                <c:formatCode>General</c:formatCode>
                <c:ptCount val="149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  <c:pt idx="113">
                  <c:v>114.0</c:v>
                </c:pt>
                <c:pt idx="114">
                  <c:v>115.0</c:v>
                </c:pt>
                <c:pt idx="115">
                  <c:v>116.0</c:v>
                </c:pt>
                <c:pt idx="116">
                  <c:v>117.0</c:v>
                </c:pt>
                <c:pt idx="117">
                  <c:v>118.0</c:v>
                </c:pt>
                <c:pt idx="118">
                  <c:v>119.0</c:v>
                </c:pt>
                <c:pt idx="119">
                  <c:v>120.0</c:v>
                </c:pt>
                <c:pt idx="120">
                  <c:v>121.0</c:v>
                </c:pt>
                <c:pt idx="121">
                  <c:v>122.0</c:v>
                </c:pt>
                <c:pt idx="122">
                  <c:v>123.0</c:v>
                </c:pt>
                <c:pt idx="123">
                  <c:v>124.0</c:v>
                </c:pt>
                <c:pt idx="124">
                  <c:v>125.0</c:v>
                </c:pt>
                <c:pt idx="125">
                  <c:v>126.0</c:v>
                </c:pt>
                <c:pt idx="126">
                  <c:v>127.0</c:v>
                </c:pt>
                <c:pt idx="127">
                  <c:v>128.0</c:v>
                </c:pt>
              </c:numCache>
            </c:numRef>
          </c:xVal>
          <c:yVal>
            <c:numRef>
              <c:f>Sheet2!$I$2:$I$150</c:f>
              <c:numCache>
                <c:formatCode>0%</c:formatCode>
                <c:ptCount val="149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0.988888888888889</c:v>
                </c:pt>
                <c:pt idx="6">
                  <c:v>0.977777777777778</c:v>
                </c:pt>
                <c:pt idx="7">
                  <c:v>0.966666666666667</c:v>
                </c:pt>
                <c:pt idx="8">
                  <c:v>0.955555555555556</c:v>
                </c:pt>
                <c:pt idx="9">
                  <c:v>0.944444444444444</c:v>
                </c:pt>
                <c:pt idx="10">
                  <c:v>0.933333333333333</c:v>
                </c:pt>
                <c:pt idx="11">
                  <c:v>0.922222222222222</c:v>
                </c:pt>
                <c:pt idx="12">
                  <c:v>0.911111111111111</c:v>
                </c:pt>
                <c:pt idx="13">
                  <c:v>0.9</c:v>
                </c:pt>
                <c:pt idx="14">
                  <c:v>0.888888888888889</c:v>
                </c:pt>
                <c:pt idx="15">
                  <c:v>0.877777777777778</c:v>
                </c:pt>
                <c:pt idx="16">
                  <c:v>0.866666666666667</c:v>
                </c:pt>
                <c:pt idx="17">
                  <c:v>0.855555555555556</c:v>
                </c:pt>
                <c:pt idx="18">
                  <c:v>0.844444444444444</c:v>
                </c:pt>
                <c:pt idx="19">
                  <c:v>0.833333333333333</c:v>
                </c:pt>
                <c:pt idx="20">
                  <c:v>0.833333333333333</c:v>
                </c:pt>
                <c:pt idx="21">
                  <c:v>0.833333333333333</c:v>
                </c:pt>
                <c:pt idx="22">
                  <c:v>0.833333333333333</c:v>
                </c:pt>
                <c:pt idx="23">
                  <c:v>0.833333333333333</c:v>
                </c:pt>
                <c:pt idx="24">
                  <c:v>0.833333333333333</c:v>
                </c:pt>
                <c:pt idx="25">
                  <c:v>0.822222222222222</c:v>
                </c:pt>
                <c:pt idx="26">
                  <c:v>0.811111111111111</c:v>
                </c:pt>
                <c:pt idx="27">
                  <c:v>0.8</c:v>
                </c:pt>
                <c:pt idx="28">
                  <c:v>0.788888888888889</c:v>
                </c:pt>
                <c:pt idx="29">
                  <c:v>0.777777777777778</c:v>
                </c:pt>
                <c:pt idx="30">
                  <c:v>0.766666666666667</c:v>
                </c:pt>
                <c:pt idx="31">
                  <c:v>0.755555555555556</c:v>
                </c:pt>
                <c:pt idx="32">
                  <c:v>0.744444444444445</c:v>
                </c:pt>
                <c:pt idx="33">
                  <c:v>0.733333333333333</c:v>
                </c:pt>
                <c:pt idx="34">
                  <c:v>0.722222222222222</c:v>
                </c:pt>
                <c:pt idx="35">
                  <c:v>0.711111111111111</c:v>
                </c:pt>
                <c:pt idx="36">
                  <c:v>0.7</c:v>
                </c:pt>
                <c:pt idx="37">
                  <c:v>0.688888888888889</c:v>
                </c:pt>
                <c:pt idx="38">
                  <c:v>0.677777777777778</c:v>
                </c:pt>
                <c:pt idx="39">
                  <c:v>0.666666666666667</c:v>
                </c:pt>
                <c:pt idx="40">
                  <c:v>0.666666666666667</c:v>
                </c:pt>
                <c:pt idx="41">
                  <c:v>0.666666666666667</c:v>
                </c:pt>
                <c:pt idx="42">
                  <c:v>0.666666666666667</c:v>
                </c:pt>
                <c:pt idx="43">
                  <c:v>0.666666666666667</c:v>
                </c:pt>
                <c:pt idx="44">
                  <c:v>0.666666666666667</c:v>
                </c:pt>
                <c:pt idx="45">
                  <c:v>0.655555555555556</c:v>
                </c:pt>
                <c:pt idx="46">
                  <c:v>0.644444444444445</c:v>
                </c:pt>
                <c:pt idx="47">
                  <c:v>0.633333333333333</c:v>
                </c:pt>
                <c:pt idx="48">
                  <c:v>0.622222222222222</c:v>
                </c:pt>
                <c:pt idx="49">
                  <c:v>0.611111111111111</c:v>
                </c:pt>
                <c:pt idx="50">
                  <c:v>0.6</c:v>
                </c:pt>
                <c:pt idx="51">
                  <c:v>0.588888888888889</c:v>
                </c:pt>
                <c:pt idx="52">
                  <c:v>0.577777777777778</c:v>
                </c:pt>
                <c:pt idx="53">
                  <c:v>0.568518518518519</c:v>
                </c:pt>
                <c:pt idx="54">
                  <c:v>0.559259259259259</c:v>
                </c:pt>
                <c:pt idx="55">
                  <c:v>0.55</c:v>
                </c:pt>
                <c:pt idx="56">
                  <c:v>0.540740740740741</c:v>
                </c:pt>
                <c:pt idx="57">
                  <c:v>0.531481481481481</c:v>
                </c:pt>
                <c:pt idx="58">
                  <c:v>0.522222222222222</c:v>
                </c:pt>
                <c:pt idx="59">
                  <c:v>0.512962962962962</c:v>
                </c:pt>
                <c:pt idx="60">
                  <c:v>0.507407407407407</c:v>
                </c:pt>
                <c:pt idx="61">
                  <c:v>0.507407407407407</c:v>
                </c:pt>
                <c:pt idx="62">
                  <c:v>0.507407407407407</c:v>
                </c:pt>
                <c:pt idx="63">
                  <c:v>0.507407407407407</c:v>
                </c:pt>
                <c:pt idx="64">
                  <c:v>0.507407407407407</c:v>
                </c:pt>
                <c:pt idx="65">
                  <c:v>0.496296296296296</c:v>
                </c:pt>
                <c:pt idx="66">
                  <c:v>0.485185185185185</c:v>
                </c:pt>
                <c:pt idx="67">
                  <c:v>0.474074074074074</c:v>
                </c:pt>
                <c:pt idx="68">
                  <c:v>0.462962962962963</c:v>
                </c:pt>
                <c:pt idx="69">
                  <c:v>0.451851851851852</c:v>
                </c:pt>
                <c:pt idx="70">
                  <c:v>0.442592592592592</c:v>
                </c:pt>
                <c:pt idx="71">
                  <c:v>0.433333333333333</c:v>
                </c:pt>
                <c:pt idx="72">
                  <c:v>0.424074074074074</c:v>
                </c:pt>
                <c:pt idx="73">
                  <c:v>0.414814814814815</c:v>
                </c:pt>
                <c:pt idx="74">
                  <c:v>0.405555555555555</c:v>
                </c:pt>
                <c:pt idx="75">
                  <c:v>0.396296296296296</c:v>
                </c:pt>
                <c:pt idx="76">
                  <c:v>0.387037037037037</c:v>
                </c:pt>
                <c:pt idx="77">
                  <c:v>0.377777777777777</c:v>
                </c:pt>
                <c:pt idx="78">
                  <c:v>0.368518518518518</c:v>
                </c:pt>
                <c:pt idx="79">
                  <c:v>0.359259259259259</c:v>
                </c:pt>
                <c:pt idx="80">
                  <c:v>0.35</c:v>
                </c:pt>
                <c:pt idx="81">
                  <c:v>0.35</c:v>
                </c:pt>
                <c:pt idx="82">
                  <c:v>0.35</c:v>
                </c:pt>
                <c:pt idx="83">
                  <c:v>0.35</c:v>
                </c:pt>
                <c:pt idx="84">
                  <c:v>0.35</c:v>
                </c:pt>
                <c:pt idx="85">
                  <c:v>0.34074074074074</c:v>
                </c:pt>
                <c:pt idx="86">
                  <c:v>0.331481481481481</c:v>
                </c:pt>
                <c:pt idx="87">
                  <c:v>0.322222222222222</c:v>
                </c:pt>
                <c:pt idx="88">
                  <c:v>0.312962962962963</c:v>
                </c:pt>
                <c:pt idx="89">
                  <c:v>0.303703703703703</c:v>
                </c:pt>
                <c:pt idx="90">
                  <c:v>0.294444444444444</c:v>
                </c:pt>
                <c:pt idx="91">
                  <c:v>0.285185185185185</c:v>
                </c:pt>
                <c:pt idx="92">
                  <c:v>0.277777777777777</c:v>
                </c:pt>
                <c:pt idx="93">
                  <c:v>0.27037037037037</c:v>
                </c:pt>
                <c:pt idx="94">
                  <c:v>0.262962962962963</c:v>
                </c:pt>
                <c:pt idx="95">
                  <c:v>0.255555555555555</c:v>
                </c:pt>
                <c:pt idx="96">
                  <c:v>0.248148148148148</c:v>
                </c:pt>
                <c:pt idx="97">
                  <c:v>0.24074074074074</c:v>
                </c:pt>
                <c:pt idx="98">
                  <c:v>0.233333333333333</c:v>
                </c:pt>
                <c:pt idx="99">
                  <c:v>0.225925925925925</c:v>
                </c:pt>
                <c:pt idx="100">
                  <c:v>0.218518518518518</c:v>
                </c:pt>
                <c:pt idx="101">
                  <c:v>0.211111111111111</c:v>
                </c:pt>
                <c:pt idx="102">
                  <c:v>0.203703703703703</c:v>
                </c:pt>
                <c:pt idx="103">
                  <c:v>0.203703703703703</c:v>
                </c:pt>
                <c:pt idx="104">
                  <c:v>0.203703703703703</c:v>
                </c:pt>
                <c:pt idx="105">
                  <c:v>0.196296296296296</c:v>
                </c:pt>
                <c:pt idx="106">
                  <c:v>0.188888888888888</c:v>
                </c:pt>
                <c:pt idx="107">
                  <c:v>0.181481481481481</c:v>
                </c:pt>
                <c:pt idx="108">
                  <c:v>0.174074074074074</c:v>
                </c:pt>
                <c:pt idx="109">
                  <c:v>0.166666666666666</c:v>
                </c:pt>
                <c:pt idx="110">
                  <c:v>0.159259259259259</c:v>
                </c:pt>
                <c:pt idx="111">
                  <c:v>0.151851851851851</c:v>
                </c:pt>
                <c:pt idx="112">
                  <c:v>0.144444444444444</c:v>
                </c:pt>
                <c:pt idx="113">
                  <c:v>0.137037037037037</c:v>
                </c:pt>
                <c:pt idx="114">
                  <c:v>0.131481481481481</c:v>
                </c:pt>
                <c:pt idx="115">
                  <c:v>0.125925925925925</c:v>
                </c:pt>
                <c:pt idx="116">
                  <c:v>0.12037037037037</c:v>
                </c:pt>
                <c:pt idx="117">
                  <c:v>0.114814814814814</c:v>
                </c:pt>
                <c:pt idx="118">
                  <c:v>0.109259259259259</c:v>
                </c:pt>
                <c:pt idx="119">
                  <c:v>0.103703703703703</c:v>
                </c:pt>
                <c:pt idx="120">
                  <c:v>0.0981481481481477</c:v>
                </c:pt>
                <c:pt idx="121">
                  <c:v>0.0925925925925921</c:v>
                </c:pt>
                <c:pt idx="122">
                  <c:v>0.0870370370370365</c:v>
                </c:pt>
                <c:pt idx="123">
                  <c:v>0.0833333333333328</c:v>
                </c:pt>
                <c:pt idx="124">
                  <c:v>0.0796296296296292</c:v>
                </c:pt>
                <c:pt idx="125">
                  <c:v>0.0796296296296292</c:v>
                </c:pt>
                <c:pt idx="126">
                  <c:v>0.0796296296296292</c:v>
                </c:pt>
                <c:pt idx="127">
                  <c:v>0.0796296296296292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8FE-4CF2-949B-C7487A8CAB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5821224"/>
        <c:axId val="-2125824728"/>
      </c:scatterChart>
      <c:valAx>
        <c:axId val="-2125832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5828360"/>
        <c:crosses val="autoZero"/>
        <c:crossBetween val="midCat"/>
      </c:valAx>
      <c:valAx>
        <c:axId val="-2125828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5832232"/>
        <c:crosses val="autoZero"/>
        <c:crossBetween val="midCat"/>
      </c:valAx>
      <c:valAx>
        <c:axId val="-2125824728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5821224"/>
        <c:crosses val="max"/>
        <c:crossBetween val="midCat"/>
      </c:valAx>
      <c:valAx>
        <c:axId val="-2125821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258247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FDCB1-AD68-E141-BD66-A2F223025756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17AEF-67D9-D844-B4E0-C6F5CF76D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92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17AEF-67D9-D844-B4E0-C6F5CF76D2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88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i="1" dirty="0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1pPr>
            <a:lvl2pPr marL="785372" indent="-302066">
              <a:defRPr sz="38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2pPr>
            <a:lvl3pPr marL="1208265" indent="-241653">
              <a:defRPr sz="38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3pPr>
            <a:lvl4pPr marL="1691571" indent="-241653">
              <a:defRPr sz="38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4pPr>
            <a:lvl5pPr marL="2174878" indent="-241653">
              <a:defRPr sz="38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D7E0F-07EA-464A-8812-FEF1EB580B6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 charset="0"/>
                <a:ea typeface="ヒラギノ角ゴ ProN W3" charset="-128"/>
                <a:cs typeface="+mn-cs"/>
                <a:sym typeface="Helvetica Light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ea typeface="ヒラギノ角ゴ ProN W3" charset="-128"/>
              <a:cs typeface="+mn-cs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776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i="1" dirty="0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1pPr>
            <a:lvl2pPr marL="785372" indent="-302066">
              <a:defRPr sz="38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2pPr>
            <a:lvl3pPr marL="1208265" indent="-241653">
              <a:defRPr sz="38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3pPr>
            <a:lvl4pPr marL="1691571" indent="-241653">
              <a:defRPr sz="38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4pPr>
            <a:lvl5pPr marL="2174878" indent="-241653">
              <a:defRPr sz="38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D7E0F-07EA-464A-8812-FEF1EB580B6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 charset="0"/>
                <a:ea typeface="ヒラギノ角ゴ ProN W3" charset="-128"/>
                <a:cs typeface="+mn-cs"/>
                <a:sym typeface="Helvetica Light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ea typeface="ヒラギノ角ゴ ProN W3" charset="-128"/>
              <a:cs typeface="+mn-cs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776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i="1" dirty="0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1pPr>
            <a:lvl2pPr marL="785372" indent="-302066">
              <a:defRPr sz="38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2pPr>
            <a:lvl3pPr marL="1208265" indent="-241653">
              <a:defRPr sz="38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3pPr>
            <a:lvl4pPr marL="1691571" indent="-241653">
              <a:defRPr sz="38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4pPr>
            <a:lvl5pPr marL="2174878" indent="-241653">
              <a:defRPr sz="38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D7E0F-07EA-464A-8812-FEF1EB580B6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 charset="0"/>
                <a:ea typeface="ヒラギノ角ゴ ProN W3" charset="-128"/>
                <a:cs typeface="+mn-cs"/>
                <a:sym typeface="Helvetica Light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 charset="0"/>
              <a:ea typeface="ヒラギノ角ゴ ProN W3" charset="-128"/>
              <a:cs typeface="+mn-cs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776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17AEF-67D9-D844-B4E0-C6F5CF76D2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88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17AEF-67D9-D844-B4E0-C6F5CF76D2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88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17AEF-67D9-D844-B4E0-C6F5CF76D2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88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17AEF-67D9-D844-B4E0-C6F5CF76D2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88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17AEF-67D9-D844-B4E0-C6F5CF76D2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88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17AEF-67D9-D844-B4E0-C6F5CF76D2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88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17AEF-67D9-D844-B4E0-C6F5CF76D2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88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17AEF-67D9-D844-B4E0-C6F5CF76D2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88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Proprietary and Confidential © Greenlots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68F7-5D19-0943-A4EC-1E61E6592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69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Proprietary and Confidential © Greenlots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68F7-5D19-0943-A4EC-1E61E6592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5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Proprietary and Confidential © Greenlots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68F7-5D19-0943-A4EC-1E61E6592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6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5" y="365125"/>
            <a:ext cx="11383345" cy="620993"/>
          </a:xfrm>
        </p:spPr>
        <p:txBody>
          <a:bodyPr>
            <a:normAutofit/>
          </a:bodyPr>
          <a:lstStyle>
            <a:lvl1pPr>
              <a:defRPr sz="360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25" y="1175657"/>
            <a:ext cx="11383346" cy="5001306"/>
          </a:xfrm>
        </p:spPr>
        <p:txBody>
          <a:bodyPr/>
          <a:lstStyle>
            <a:lvl1pPr>
              <a:defRPr>
                <a:latin typeface="Helvetica" charset="0"/>
                <a:ea typeface="Helvetica" charset="0"/>
                <a:cs typeface="Helvetica" charset="0"/>
              </a:defRPr>
            </a:lvl1pPr>
            <a:lvl2pPr marL="458788" indent="-230188">
              <a:tabLst/>
              <a:defRPr>
                <a:latin typeface="Helvetica" charset="0"/>
                <a:ea typeface="Helvetica" charset="0"/>
                <a:cs typeface="Helvetica" charset="0"/>
              </a:defRPr>
            </a:lvl2pPr>
            <a:lvl3pPr marL="688975" indent="-217488">
              <a:tabLst/>
              <a:defRPr>
                <a:latin typeface="Helvetica" charset="0"/>
                <a:ea typeface="Helvetica" charset="0"/>
                <a:cs typeface="Helvetica" charset="0"/>
              </a:defRPr>
            </a:lvl3pPr>
            <a:lvl4pPr marL="919163" indent="-230188">
              <a:tabLst/>
              <a:defRPr>
                <a:latin typeface="Helvetica" charset="0"/>
                <a:ea typeface="Helvetica" charset="0"/>
                <a:cs typeface="Helvetica" charset="0"/>
              </a:defRPr>
            </a:lvl4pPr>
            <a:lvl5pPr marL="1147763" indent="-254000">
              <a:tabLst/>
              <a:defRPr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3380" y="6366501"/>
            <a:ext cx="2743200" cy="365125"/>
          </a:xfrm>
        </p:spPr>
        <p:txBody>
          <a:bodyPr/>
          <a:lstStyle/>
          <a:p>
            <a:r>
              <a:rPr lang="en-US" smtClean="0"/>
              <a:t>Proprietary and Confidential © Greenlots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86353"/>
            <a:ext cx="4114800" cy="365125"/>
          </a:xfrm>
        </p:spPr>
        <p:txBody>
          <a:bodyPr/>
          <a:lstStyle/>
          <a:p>
            <a:fld id="{ECDD4445-262F-1A4B-A40E-04604AE3A6E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211" y="6366501"/>
            <a:ext cx="1356360" cy="38600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73225" y="1023289"/>
            <a:ext cx="11383345" cy="0"/>
          </a:xfrm>
          <a:prstGeom prst="line">
            <a:avLst/>
          </a:prstGeom>
          <a:ln w="57150">
            <a:solidFill>
              <a:srgbClr val="C6D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6858000"/>
            <a:ext cx="12192000" cy="0"/>
          </a:xfrm>
          <a:prstGeom prst="line">
            <a:avLst/>
          </a:prstGeom>
          <a:ln w="168275">
            <a:solidFill>
              <a:srgbClr val="C5D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097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Proprietary and Confidential © Greenlots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68F7-5D19-0943-A4EC-1E61E6592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Proprietary and Confidential © Greenlots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68F7-5D19-0943-A4EC-1E61E6592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5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Proprietary and Confidential © Greenlots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68F7-5D19-0943-A4EC-1E61E6592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0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Proprietary and Confidential © Greenlots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68F7-5D19-0943-A4EC-1E61E6592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1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mtClean="0"/>
              <a:t>Proprietary and Confidential © Greenlots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0" y="6335471"/>
            <a:ext cx="1356360" cy="38600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838200" y="1118012"/>
            <a:ext cx="10515600" cy="1"/>
          </a:xfrm>
          <a:prstGeom prst="line">
            <a:avLst/>
          </a:prstGeom>
          <a:ln w="57150">
            <a:solidFill>
              <a:srgbClr val="C5D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72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Proprietary and Confidential © Greenlots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68F7-5D19-0943-A4EC-1E61E6592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1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Proprietary and Confidential © Greenlots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68F7-5D19-0943-A4EC-1E61E6592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2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Proprietary and Confidential © Greenlots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268F7-5D19-0943-A4EC-1E61E6592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2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gif"/><Relationship Id="rId6" Type="http://schemas.openxmlformats.org/officeDocument/2006/relationships/image" Target="../media/image26.png"/><Relationship Id="rId7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emf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emf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2835" y="1027906"/>
            <a:ext cx="7204446" cy="469623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Smarter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Smart Charging</a:t>
            </a:r>
            <a:br>
              <a:rPr lang="en-US" sz="3600" dirty="0" smtClean="0"/>
            </a:br>
            <a:r>
              <a:rPr lang="en-US" sz="2400" dirty="0" smtClean="0"/>
              <a:t>EVs &amp; the Southeast Grid 2.0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Thomas Ashley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VP, Policy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6" y="275244"/>
            <a:ext cx="4207919" cy="6328756"/>
          </a:xfrm>
          <a:prstGeom prst="rect">
            <a:avLst/>
          </a:prstGeom>
        </p:spPr>
      </p:pic>
      <p:pic>
        <p:nvPicPr>
          <p:cNvPr id="4" name="Picture 3" descr="Greenlots'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390" y="4847774"/>
            <a:ext cx="4225471" cy="129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55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5" y="274329"/>
            <a:ext cx="11383345" cy="711790"/>
          </a:xfrm>
        </p:spPr>
        <p:txBody>
          <a:bodyPr>
            <a:noAutofit/>
          </a:bodyPr>
          <a:lstStyle/>
          <a:p>
            <a:r>
              <a:rPr lang="en-US" sz="2900" dirty="0" smtClean="0">
                <a:latin typeface="Helvetica Light"/>
                <a:cs typeface="Helvetica Light"/>
              </a:rPr>
              <a:t>Storage Optimization</a:t>
            </a:r>
            <a:endParaRPr lang="en-US" sz="2900" dirty="0">
              <a:latin typeface="Helvetica Light"/>
              <a:cs typeface="Helvetica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3A9912F-2C1C-E044-84F1-6EECFBE58A00}" type="slidenum">
              <a:rPr lang="en-US"/>
              <a:t>10</a:t>
            </a:fld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373225" y="638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Proprietary and Confidential © Greenlots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94516" y="2414662"/>
            <a:ext cx="507492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>
                <a:solidFill>
                  <a:prstClr val="black"/>
                </a:solidFill>
                <a:latin typeface="Helvetica Light"/>
              </a:rPr>
              <a:t>Energy storage can be used to reduce the demand charges from the DCFC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ea typeface="+mn-ea"/>
                <a:cs typeface="+mn-cs"/>
              </a:rPr>
              <a:t>. Reliable savings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ea typeface="+mn-ea"/>
                <a:cs typeface="+mn-cs"/>
              </a:rPr>
              <a:t> requires the battery system and DCFC to be operating from the same platform.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Light"/>
              <a:ea typeface="+mn-ea"/>
              <a:cs typeface="+mn-cs"/>
            </a:endParaRPr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5890" y="1321928"/>
            <a:ext cx="3416062" cy="1017917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2842" y="1321926"/>
            <a:ext cx="1771524" cy="1017917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4366" y="1321927"/>
            <a:ext cx="1771524" cy="1017917"/>
          </a:xfrm>
          <a:prstGeom prst="rect">
            <a:avLst/>
          </a:prstGeom>
        </p:spPr>
      </p:pic>
      <p:pic>
        <p:nvPicPr>
          <p:cNvPr id="14" name="Picture 4" descr="Image result for clock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6444" y="1321926"/>
            <a:ext cx="902110" cy="90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26720" y="2429302"/>
            <a:ext cx="507390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Helvetica Light"/>
              </a:rPr>
              <a:t>Demand charges are time dependent. When a session starts can have more of an impact on the monthly demand charge than the maximum DCFC power.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Light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720" y="3791333"/>
            <a:ext cx="5124687" cy="2514600"/>
          </a:xfrm>
          <a:prstGeom prst="rect">
            <a:avLst/>
          </a:prstGeom>
        </p:spPr>
      </p:pic>
      <p:sp>
        <p:nvSpPr>
          <p:cNvPr id="17" name="Isosceles Triangle 16"/>
          <p:cNvSpPr/>
          <p:nvPr/>
        </p:nvSpPr>
        <p:spPr>
          <a:xfrm rot="1865194">
            <a:off x="5444911" y="4444538"/>
            <a:ext cx="212992" cy="17179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551407" y="4141684"/>
            <a:ext cx="6972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Actual Peak 50kW</a:t>
            </a:r>
          </a:p>
        </p:txBody>
      </p:sp>
      <p:sp>
        <p:nvSpPr>
          <p:cNvPr id="19" name="Isosceles Triangle 18"/>
          <p:cNvSpPr/>
          <p:nvPr/>
        </p:nvSpPr>
        <p:spPr>
          <a:xfrm rot="1865194">
            <a:off x="5444911" y="4873170"/>
            <a:ext cx="212992" cy="171796"/>
          </a:xfrm>
          <a:prstGeom prst="triangle">
            <a:avLst/>
          </a:prstGeom>
          <a:solidFill>
            <a:srgbClr val="A9C938"/>
          </a:solidFill>
          <a:ln>
            <a:solidFill>
              <a:srgbClr val="A9C938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51407" y="4786449"/>
            <a:ext cx="6972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Utility Peak 35kW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xmlns="" id="{19333205-0432-426E-8ABE-4537970C496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694516" y="3645951"/>
          <a:ext cx="507076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72692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5" t="29523" r="27087" b="35435"/>
          <a:stretch/>
        </p:blipFill>
        <p:spPr>
          <a:xfrm>
            <a:off x="10180182" y="6233112"/>
            <a:ext cx="1612678" cy="537749"/>
          </a:xfrm>
          <a:prstGeom prst="rect">
            <a:avLst/>
          </a:prstGeom>
        </p:spPr>
      </p:pic>
      <p:sp>
        <p:nvSpPr>
          <p:cNvPr id="6" name="Rectangle 4"/>
          <p:cNvSpPr>
            <a:spLocks/>
          </p:cNvSpPr>
          <p:nvPr/>
        </p:nvSpPr>
        <p:spPr bwMode="auto">
          <a:xfrm>
            <a:off x="532365" y="6168571"/>
            <a:ext cx="2334207" cy="3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7950" tIns="0" rIns="37950" bIns="0"/>
          <a:lstStyle>
            <a:lvl1pPr defTabSz="6477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6477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6477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6477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6477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spcAft>
                <a:spcPts val="0"/>
              </a:spcAft>
            </a:pPr>
            <a:endParaRPr lang="en-US" altLang="en-US" sz="1800" dirty="0">
              <a:solidFill>
                <a:srgbClr val="1A1919"/>
              </a:solidFill>
              <a:latin typeface="Helvetica Light"/>
              <a:ea typeface="MS PGothic" charset="-128"/>
              <a:sym typeface="Helvetica" charset="0"/>
            </a:endParaRPr>
          </a:p>
          <a:p>
            <a:pPr>
              <a:lnSpc>
                <a:spcPct val="110000"/>
              </a:lnSpc>
              <a:spcAft>
                <a:spcPts val="224"/>
              </a:spcAft>
            </a:pPr>
            <a:r>
              <a:rPr lang="en-US" altLang="en-US" sz="1200" dirty="0" smtClean="0">
                <a:solidFill>
                  <a:srgbClr val="1A1919"/>
                </a:solidFill>
                <a:latin typeface="Helvetica Light"/>
                <a:ea typeface="MS PGothic" charset="-128"/>
                <a:sym typeface="Helvetica Light" charset="0"/>
              </a:rPr>
              <a:t>Proprietary and Confidential</a:t>
            </a:r>
            <a:endParaRPr lang="en-US" altLang="en-US" sz="1200" dirty="0">
              <a:solidFill>
                <a:srgbClr val="1A1919"/>
              </a:solidFill>
              <a:latin typeface="Helvetica Light"/>
              <a:ea typeface="MS PGothic" charset="-128"/>
              <a:sym typeface="Helvetica Light" charset="0"/>
            </a:endParaRPr>
          </a:p>
          <a:p>
            <a:pPr eaLnBrk="1" hangingPunct="1">
              <a:lnSpc>
                <a:spcPct val="110000"/>
              </a:lnSpc>
            </a:pPr>
            <a:endParaRPr lang="en-US" altLang="en-US" sz="1800" b="1" dirty="0">
              <a:solidFill>
                <a:srgbClr val="B2C21B"/>
              </a:solidFill>
              <a:latin typeface="Helvetica Light"/>
              <a:ea typeface="MS PGothic" charset="-128"/>
              <a:sym typeface="Helvetica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381375" y="2671763"/>
            <a:ext cx="107950" cy="541337"/>
          </a:xfrm>
          <a:prstGeom prst="line">
            <a:avLst/>
          </a:prstGeom>
          <a:ln w="31750">
            <a:solidFill>
              <a:srgbClr val="A9C9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103813" y="1620838"/>
            <a:ext cx="153987" cy="106362"/>
          </a:xfrm>
          <a:prstGeom prst="line">
            <a:avLst/>
          </a:prstGeom>
          <a:ln w="31750">
            <a:solidFill>
              <a:srgbClr val="A9C9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9125" y="2643188"/>
            <a:ext cx="104775" cy="614362"/>
          </a:xfrm>
          <a:prstGeom prst="line">
            <a:avLst/>
          </a:prstGeom>
          <a:ln w="31750">
            <a:solidFill>
              <a:srgbClr val="A9C9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516563" y="2236788"/>
            <a:ext cx="179387" cy="393700"/>
          </a:xfrm>
          <a:prstGeom prst="line">
            <a:avLst/>
          </a:prstGeom>
          <a:ln w="31750">
            <a:solidFill>
              <a:srgbClr val="A9C9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angle 28"/>
          <p:cNvSpPr/>
          <p:nvPr/>
        </p:nvSpPr>
        <p:spPr>
          <a:xfrm>
            <a:off x="5546725" y="1744663"/>
            <a:ext cx="415925" cy="441325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Box 30"/>
          <p:cNvSpPr txBox="1">
            <a:spLocks noChangeArrowheads="1"/>
          </p:cNvSpPr>
          <p:nvPr/>
        </p:nvSpPr>
        <p:spPr bwMode="auto">
          <a:xfrm>
            <a:off x="420688" y="5680075"/>
            <a:ext cx="6659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Helvetica Light"/>
                <a:cs typeface="Helvetica Light"/>
              </a:rPr>
              <a:t>O</a:t>
            </a:r>
            <a:r>
              <a:rPr lang="en-US" sz="1800" dirty="0" smtClean="0">
                <a:latin typeface="Helvetica Light"/>
                <a:cs typeface="Helvetica Light"/>
              </a:rPr>
              <a:t>ptionality for </a:t>
            </a:r>
            <a:r>
              <a:rPr lang="en-US" altLang="ja-JP" sz="1800" dirty="0" smtClean="0">
                <a:latin typeface="Helvetica Light"/>
                <a:cs typeface="Helvetica Light"/>
              </a:rPr>
              <a:t>hardware </a:t>
            </a:r>
            <a:r>
              <a:rPr lang="en-US" altLang="ja-JP" sz="1800" dirty="0">
                <a:latin typeface="Helvetica Light"/>
                <a:cs typeface="Helvetica Light"/>
              </a:rPr>
              <a:t>&amp; software selection </a:t>
            </a:r>
            <a:r>
              <a:rPr lang="en-US" altLang="ja-JP" sz="1800" dirty="0" smtClean="0">
                <a:latin typeface="Helvetica Light"/>
                <a:cs typeface="Helvetica Light"/>
              </a:rPr>
              <a:t>during </a:t>
            </a:r>
            <a:r>
              <a:rPr lang="en-US" sz="1800" dirty="0">
                <a:latin typeface="Helvetica Light"/>
                <a:cs typeface="Helvetica Light"/>
              </a:rPr>
              <a:t>site </a:t>
            </a:r>
            <a:r>
              <a:rPr lang="en-US" sz="1800" dirty="0" smtClean="0">
                <a:latin typeface="Helvetica Light"/>
                <a:cs typeface="Helvetica Light"/>
              </a:rPr>
              <a:t>host</a:t>
            </a:r>
            <a:r>
              <a:rPr lang="en-US" altLang="ja-JP" sz="1800" dirty="0" smtClean="0">
                <a:latin typeface="Helvetica Light"/>
                <a:cs typeface="Helvetica Light"/>
              </a:rPr>
              <a:t>s’  </a:t>
            </a:r>
            <a:r>
              <a:rPr lang="en-US" altLang="ja-JP" sz="1800" dirty="0">
                <a:latin typeface="Helvetica Light"/>
                <a:cs typeface="Helvetica Light"/>
              </a:rPr>
              <a:t>initial investment</a:t>
            </a:r>
            <a:endParaRPr lang="en-US" sz="1800" dirty="0">
              <a:latin typeface="Helvetica Light"/>
              <a:cs typeface="Helvetica Light"/>
            </a:endParaRP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160713"/>
            <a:ext cx="118110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2586038" y="1912938"/>
            <a:ext cx="238125" cy="238125"/>
          </a:xfrm>
          <a:prstGeom prst="ellipse">
            <a:avLst/>
          </a:prstGeom>
          <a:solidFill>
            <a:srgbClr val="FF2600">
              <a:alpha val="71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80000"/>
              <a:hueOff val="17849"/>
              <a:satOff val="-717"/>
              <a:lumOff val="1535"/>
              <a:alphaOff val="0"/>
            </a:schemeClr>
          </a:fillRef>
          <a:effectRef idx="0">
            <a:schemeClr val="accent6">
              <a:shade val="80000"/>
              <a:hueOff val="17849"/>
              <a:satOff val="-717"/>
              <a:lumOff val="1535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Oval 14"/>
          <p:cNvSpPr/>
          <p:nvPr/>
        </p:nvSpPr>
        <p:spPr>
          <a:xfrm>
            <a:off x="5254625" y="1249363"/>
            <a:ext cx="374650" cy="3746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80000"/>
              <a:hueOff val="35698"/>
              <a:satOff val="-1434"/>
              <a:lumOff val="3070"/>
              <a:alphaOff val="0"/>
            </a:schemeClr>
          </a:fillRef>
          <a:effectRef idx="0">
            <a:schemeClr val="accent6">
              <a:shade val="80000"/>
              <a:hueOff val="35698"/>
              <a:satOff val="-1434"/>
              <a:lumOff val="307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Oval 15"/>
          <p:cNvSpPr>
            <a:spLocks noChangeAspect="1"/>
          </p:cNvSpPr>
          <p:nvPr/>
        </p:nvSpPr>
        <p:spPr>
          <a:xfrm>
            <a:off x="3055938" y="2058988"/>
            <a:ext cx="592137" cy="592137"/>
          </a:xfrm>
          <a:prstGeom prst="ellipse">
            <a:avLst/>
          </a:prstGeom>
          <a:solidFill>
            <a:srgbClr val="A9C93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80000"/>
              <a:hueOff val="89244"/>
              <a:satOff val="-3586"/>
              <a:lumOff val="7674"/>
              <a:alphaOff val="0"/>
            </a:schemeClr>
          </a:fillRef>
          <a:effectRef idx="0">
            <a:schemeClr val="accent6">
              <a:shade val="80000"/>
              <a:hueOff val="89244"/>
              <a:satOff val="-3586"/>
              <a:lumOff val="7674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Oval 16"/>
          <p:cNvSpPr/>
          <p:nvPr/>
        </p:nvSpPr>
        <p:spPr>
          <a:xfrm>
            <a:off x="4216400" y="1223963"/>
            <a:ext cx="374650" cy="374650"/>
          </a:xfrm>
          <a:prstGeom prst="ellipse">
            <a:avLst/>
          </a:prstGeom>
          <a:solidFill>
            <a:srgbClr val="7030A0">
              <a:alpha val="49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80000"/>
              <a:hueOff val="107093"/>
              <a:satOff val="-4303"/>
              <a:lumOff val="9209"/>
              <a:alphaOff val="0"/>
            </a:schemeClr>
          </a:fillRef>
          <a:effectRef idx="0">
            <a:schemeClr val="accent6">
              <a:shade val="80000"/>
              <a:hueOff val="107093"/>
              <a:satOff val="-4303"/>
              <a:lumOff val="9209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Oval 17"/>
          <p:cNvSpPr/>
          <p:nvPr/>
        </p:nvSpPr>
        <p:spPr>
          <a:xfrm>
            <a:off x="6648450" y="2444750"/>
            <a:ext cx="274638" cy="293688"/>
          </a:xfrm>
          <a:prstGeom prst="ellipse">
            <a:avLst/>
          </a:prstGeom>
          <a:solidFill>
            <a:srgbClr val="A9C93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80000"/>
              <a:hueOff val="124942"/>
              <a:satOff val="-5020"/>
              <a:lumOff val="10744"/>
              <a:alphaOff val="0"/>
            </a:schemeClr>
          </a:fillRef>
          <a:effectRef idx="0">
            <a:schemeClr val="accent6">
              <a:shade val="80000"/>
              <a:hueOff val="124942"/>
              <a:satOff val="-5020"/>
              <a:lumOff val="10744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Oval 18"/>
          <p:cNvSpPr/>
          <p:nvPr/>
        </p:nvSpPr>
        <p:spPr>
          <a:xfrm>
            <a:off x="295275" y="2038350"/>
            <a:ext cx="612775" cy="612775"/>
          </a:xfrm>
          <a:prstGeom prst="ellipse">
            <a:avLst/>
          </a:prstGeom>
          <a:solidFill>
            <a:srgbClr val="A9C93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80000"/>
              <a:hueOff val="160640"/>
              <a:satOff val="-6455"/>
              <a:lumOff val="13814"/>
              <a:alphaOff val="0"/>
            </a:schemeClr>
          </a:fillRef>
          <a:effectRef idx="0">
            <a:schemeClr val="accent6">
              <a:shade val="80000"/>
              <a:hueOff val="160640"/>
              <a:satOff val="-6455"/>
              <a:lumOff val="13814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4591050" y="1784350"/>
            <a:ext cx="592138" cy="500063"/>
          </a:xfrm>
          <a:prstGeom prst="rect">
            <a:avLst/>
          </a:prstGeom>
          <a:solidFill>
            <a:srgbClr val="7030A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581275" y="2184400"/>
            <a:ext cx="87313" cy="442913"/>
          </a:xfrm>
          <a:prstGeom prst="line">
            <a:avLst/>
          </a:prstGeom>
          <a:ln w="31750">
            <a:solidFill>
              <a:srgbClr val="A9C9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11350" y="2343150"/>
            <a:ext cx="165100" cy="293688"/>
          </a:xfrm>
          <a:prstGeom prst="line">
            <a:avLst/>
          </a:prstGeom>
          <a:ln w="31750">
            <a:solidFill>
              <a:srgbClr val="A9C9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973638" y="2354263"/>
            <a:ext cx="61912" cy="249237"/>
          </a:xfrm>
          <a:prstGeom prst="line">
            <a:avLst/>
          </a:prstGeom>
          <a:ln w="31750">
            <a:solidFill>
              <a:srgbClr val="A9C9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64063" y="1587500"/>
            <a:ext cx="107950" cy="152400"/>
          </a:xfrm>
          <a:prstGeom prst="line">
            <a:avLst/>
          </a:prstGeom>
          <a:ln w="31750">
            <a:solidFill>
              <a:srgbClr val="A9C9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043863" y="2444750"/>
            <a:ext cx="3721100" cy="2682875"/>
          </a:xfrm>
          <a:prstGeom prst="rect">
            <a:avLst/>
          </a:prstGeom>
          <a:solidFill>
            <a:schemeClr val="accent6">
              <a:lumMod val="40000"/>
              <a:lumOff val="6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7204075" y="3933825"/>
            <a:ext cx="696913" cy="722313"/>
          </a:xfrm>
          <a:prstGeom prst="rightArrow">
            <a:avLst>
              <a:gd name="adj1" fmla="val 43248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9890125" y="3871913"/>
            <a:ext cx="133350" cy="398462"/>
          </a:xfrm>
          <a:prstGeom prst="line">
            <a:avLst/>
          </a:prstGeom>
          <a:ln w="31750">
            <a:solidFill>
              <a:srgbClr val="A9C9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0179050" y="3308350"/>
            <a:ext cx="152400" cy="107950"/>
          </a:xfrm>
          <a:prstGeom prst="line">
            <a:avLst/>
          </a:prstGeom>
          <a:ln w="31750">
            <a:solidFill>
              <a:srgbClr val="A9C9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620125" y="3848100"/>
            <a:ext cx="431800" cy="334963"/>
          </a:xfrm>
          <a:prstGeom prst="line">
            <a:avLst/>
          </a:prstGeom>
          <a:ln w="31750">
            <a:solidFill>
              <a:srgbClr val="A9C9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0888663" y="3859213"/>
            <a:ext cx="239712" cy="409575"/>
          </a:xfrm>
          <a:prstGeom prst="line">
            <a:avLst/>
          </a:prstGeom>
          <a:ln w="31750">
            <a:solidFill>
              <a:srgbClr val="A9C9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riangle 73"/>
          <p:cNvSpPr/>
          <p:nvPr/>
        </p:nvSpPr>
        <p:spPr>
          <a:xfrm>
            <a:off x="11009313" y="3359150"/>
            <a:ext cx="415925" cy="441325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8175625" y="2722563"/>
            <a:ext cx="238125" cy="238125"/>
          </a:xfrm>
          <a:prstGeom prst="ellipse">
            <a:avLst/>
          </a:prstGeom>
          <a:solidFill>
            <a:srgbClr val="A9C93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Oval 32"/>
          <p:cNvSpPr/>
          <p:nvPr/>
        </p:nvSpPr>
        <p:spPr>
          <a:xfrm>
            <a:off x="8975725" y="3484563"/>
            <a:ext cx="238125" cy="238125"/>
          </a:xfrm>
          <a:prstGeom prst="ellipse">
            <a:avLst/>
          </a:prstGeom>
          <a:solidFill>
            <a:srgbClr val="FF2600">
              <a:alpha val="71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80000"/>
              <a:hueOff val="17849"/>
              <a:satOff val="-717"/>
              <a:lumOff val="1535"/>
              <a:alphaOff val="0"/>
            </a:schemeClr>
          </a:fillRef>
          <a:effectRef idx="0">
            <a:schemeClr val="accent6">
              <a:shade val="80000"/>
              <a:hueOff val="17849"/>
              <a:satOff val="-717"/>
              <a:lumOff val="1535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Oval 33"/>
          <p:cNvSpPr/>
          <p:nvPr/>
        </p:nvSpPr>
        <p:spPr>
          <a:xfrm>
            <a:off x="10221913" y="3014663"/>
            <a:ext cx="374650" cy="3746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80000"/>
              <a:hueOff val="35698"/>
              <a:satOff val="-1434"/>
              <a:lumOff val="3070"/>
              <a:alphaOff val="0"/>
            </a:schemeClr>
          </a:fillRef>
          <a:effectRef idx="0">
            <a:schemeClr val="accent6">
              <a:shade val="80000"/>
              <a:hueOff val="35698"/>
              <a:satOff val="-1434"/>
              <a:lumOff val="307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Oval 34"/>
          <p:cNvSpPr/>
          <p:nvPr/>
        </p:nvSpPr>
        <p:spPr>
          <a:xfrm>
            <a:off x="10744200" y="3308350"/>
            <a:ext cx="238125" cy="239713"/>
          </a:xfrm>
          <a:prstGeom prst="ellipse">
            <a:avLst/>
          </a:prstGeom>
          <a:solidFill>
            <a:srgbClr val="A9C93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80000"/>
              <a:hueOff val="89244"/>
              <a:satOff val="-3586"/>
              <a:lumOff val="7674"/>
              <a:alphaOff val="0"/>
            </a:schemeClr>
          </a:fillRef>
          <a:effectRef idx="0">
            <a:schemeClr val="accent6">
              <a:shade val="80000"/>
              <a:hueOff val="89244"/>
              <a:satOff val="-3586"/>
              <a:lumOff val="7674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Oval 35"/>
          <p:cNvSpPr/>
          <p:nvPr/>
        </p:nvSpPr>
        <p:spPr>
          <a:xfrm>
            <a:off x="9099550" y="2927350"/>
            <a:ext cx="374650" cy="374650"/>
          </a:xfrm>
          <a:prstGeom prst="ellipse">
            <a:avLst/>
          </a:prstGeom>
          <a:solidFill>
            <a:srgbClr val="7030A0">
              <a:alpha val="49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80000"/>
              <a:hueOff val="107093"/>
              <a:satOff val="-4303"/>
              <a:lumOff val="9209"/>
              <a:alphaOff val="0"/>
            </a:schemeClr>
          </a:fillRef>
          <a:effectRef idx="0">
            <a:schemeClr val="accent6">
              <a:shade val="80000"/>
              <a:hueOff val="107093"/>
              <a:satOff val="-4303"/>
              <a:lumOff val="9209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Oval 36"/>
          <p:cNvSpPr/>
          <p:nvPr/>
        </p:nvSpPr>
        <p:spPr>
          <a:xfrm>
            <a:off x="11204575" y="3890963"/>
            <a:ext cx="238125" cy="238125"/>
          </a:xfrm>
          <a:prstGeom prst="ellipse">
            <a:avLst/>
          </a:prstGeom>
          <a:solidFill>
            <a:srgbClr val="A9C93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80000"/>
              <a:hueOff val="124942"/>
              <a:satOff val="-5020"/>
              <a:lumOff val="10744"/>
              <a:alphaOff val="0"/>
            </a:schemeClr>
          </a:fillRef>
          <a:effectRef idx="0">
            <a:schemeClr val="accent6">
              <a:shade val="80000"/>
              <a:hueOff val="124942"/>
              <a:satOff val="-5020"/>
              <a:lumOff val="10744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Oval 37"/>
          <p:cNvSpPr/>
          <p:nvPr/>
        </p:nvSpPr>
        <p:spPr>
          <a:xfrm>
            <a:off x="8107363" y="3308350"/>
            <a:ext cx="612775" cy="612775"/>
          </a:xfrm>
          <a:prstGeom prst="ellipse">
            <a:avLst/>
          </a:prstGeom>
          <a:solidFill>
            <a:srgbClr val="A9C93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80000"/>
              <a:hueOff val="160640"/>
              <a:satOff val="-6455"/>
              <a:lumOff val="13814"/>
              <a:alphaOff val="0"/>
            </a:schemeClr>
          </a:fillRef>
          <a:effectRef idx="0">
            <a:schemeClr val="accent6">
              <a:shade val="80000"/>
              <a:hueOff val="160640"/>
              <a:satOff val="-6455"/>
              <a:lumOff val="13814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Rectangle 38"/>
          <p:cNvSpPr/>
          <p:nvPr/>
        </p:nvSpPr>
        <p:spPr>
          <a:xfrm>
            <a:off x="9585325" y="3346450"/>
            <a:ext cx="593725" cy="501650"/>
          </a:xfrm>
          <a:prstGeom prst="rect">
            <a:avLst/>
          </a:prstGeom>
          <a:solidFill>
            <a:schemeClr val="accent4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9177338" y="3765550"/>
            <a:ext cx="376237" cy="501650"/>
          </a:xfrm>
          <a:prstGeom prst="line">
            <a:avLst/>
          </a:prstGeom>
          <a:ln w="31750">
            <a:solidFill>
              <a:srgbClr val="A9C9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297863" y="2963863"/>
            <a:ext cx="53975" cy="338137"/>
          </a:xfrm>
          <a:prstGeom prst="line">
            <a:avLst/>
          </a:prstGeom>
          <a:ln w="31750">
            <a:solidFill>
              <a:srgbClr val="A9C9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929938" y="3484563"/>
            <a:ext cx="182562" cy="95250"/>
          </a:xfrm>
          <a:prstGeom prst="line">
            <a:avLst/>
          </a:prstGeom>
          <a:ln w="31750">
            <a:solidFill>
              <a:srgbClr val="A9C9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1291888" y="3781425"/>
            <a:ext cx="44450" cy="204788"/>
          </a:xfrm>
          <a:prstGeom prst="line">
            <a:avLst/>
          </a:prstGeom>
          <a:ln w="31750">
            <a:solidFill>
              <a:srgbClr val="A9C9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426575" y="3225800"/>
            <a:ext cx="107950" cy="152400"/>
          </a:xfrm>
          <a:prstGeom prst="line">
            <a:avLst/>
          </a:prstGeom>
          <a:ln w="31750">
            <a:solidFill>
              <a:srgbClr val="A9C9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88"/>
          <p:cNvSpPr txBox="1">
            <a:spLocks noChangeArrowheads="1"/>
          </p:cNvSpPr>
          <p:nvPr/>
        </p:nvSpPr>
        <p:spPr bwMode="auto">
          <a:xfrm>
            <a:off x="8559800" y="4330453"/>
            <a:ext cx="287813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sz="1600" dirty="0" smtClean="0">
                <a:latin typeface="Helvetica Light"/>
                <a:cs typeface="Helvetica Light"/>
              </a:rPr>
              <a:t>Optionality for future software/platform changes</a:t>
            </a:r>
            <a:endParaRPr lang="en-US" sz="1600" dirty="0">
              <a:latin typeface="Helvetica Light"/>
              <a:cs typeface="Helvetica Light"/>
            </a:endParaRPr>
          </a:p>
        </p:txBody>
      </p:sp>
      <p:pic>
        <p:nvPicPr>
          <p:cNvPr id="46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2549525"/>
            <a:ext cx="7270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46"/>
          <p:cNvSpPr>
            <a:spLocks noChangeAspect="1"/>
          </p:cNvSpPr>
          <p:nvPr/>
        </p:nvSpPr>
        <p:spPr>
          <a:xfrm>
            <a:off x="1654175" y="1881188"/>
            <a:ext cx="425450" cy="4254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6567488" y="2776538"/>
            <a:ext cx="182562" cy="477837"/>
          </a:xfrm>
          <a:prstGeom prst="line">
            <a:avLst/>
          </a:prstGeom>
          <a:ln w="31750">
            <a:solidFill>
              <a:srgbClr val="A9C9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riangle 53"/>
          <p:cNvSpPr>
            <a:spLocks noChangeAspect="1"/>
          </p:cNvSpPr>
          <p:nvPr/>
        </p:nvSpPr>
        <p:spPr>
          <a:xfrm>
            <a:off x="4054475" y="2308225"/>
            <a:ext cx="365125" cy="384175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0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2643188"/>
            <a:ext cx="817562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233738"/>
            <a:ext cx="989012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213100"/>
            <a:ext cx="1154112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Connector 52"/>
          <p:cNvCxnSpPr/>
          <p:nvPr/>
        </p:nvCxnSpPr>
        <p:spPr>
          <a:xfrm flipH="1">
            <a:off x="4032250" y="2730500"/>
            <a:ext cx="177800" cy="458788"/>
          </a:xfrm>
          <a:prstGeom prst="line">
            <a:avLst/>
          </a:prstGeom>
          <a:ln w="31750">
            <a:solidFill>
              <a:srgbClr val="A9C9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1506538" y="4040188"/>
            <a:ext cx="1727200" cy="11112"/>
          </a:xfrm>
          <a:prstGeom prst="line">
            <a:avLst/>
          </a:prstGeom>
          <a:ln w="31750">
            <a:solidFill>
              <a:srgbClr val="A9C9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373225" y="274329"/>
            <a:ext cx="11383345" cy="711790"/>
          </a:xfrm>
        </p:spPr>
        <p:txBody>
          <a:bodyPr>
            <a:noAutofit/>
          </a:bodyPr>
          <a:lstStyle/>
          <a:p>
            <a:r>
              <a:rPr lang="en-US" sz="2900" dirty="0" smtClean="0">
                <a:latin typeface="Helvetica Light"/>
                <a:cs typeface="Helvetica Light"/>
              </a:rPr>
              <a:t>Open Standards Maximize Flexibility </a:t>
            </a:r>
            <a:r>
              <a:rPr lang="en-US" sz="2900" dirty="0" smtClean="0">
                <a:latin typeface="Helvetica Light"/>
                <a:cs typeface="Helvetica Light"/>
              </a:rPr>
              <a:t>Competition</a:t>
            </a:r>
            <a:endParaRPr lang="en-US" sz="29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6898233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5" t="29523" r="27087" b="35435"/>
          <a:stretch/>
        </p:blipFill>
        <p:spPr>
          <a:xfrm>
            <a:off x="10180182" y="6233112"/>
            <a:ext cx="1612678" cy="537749"/>
          </a:xfrm>
          <a:prstGeom prst="rect">
            <a:avLst/>
          </a:prstGeom>
        </p:spPr>
      </p:pic>
      <p:sp>
        <p:nvSpPr>
          <p:cNvPr id="6" name="Rectangle 4"/>
          <p:cNvSpPr>
            <a:spLocks/>
          </p:cNvSpPr>
          <p:nvPr/>
        </p:nvSpPr>
        <p:spPr bwMode="auto">
          <a:xfrm>
            <a:off x="532365" y="6168571"/>
            <a:ext cx="2334207" cy="3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7950" tIns="0" rIns="37950" bIns="0"/>
          <a:lstStyle>
            <a:lvl1pPr defTabSz="6477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6477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6477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6477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6477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spcAft>
                <a:spcPts val="0"/>
              </a:spcAft>
            </a:pPr>
            <a:endParaRPr lang="en-US" altLang="en-US" sz="1800" dirty="0">
              <a:solidFill>
                <a:srgbClr val="1A1919"/>
              </a:solidFill>
              <a:latin typeface="Helvetica Light"/>
              <a:ea typeface="MS PGothic" charset="-128"/>
              <a:sym typeface="Helvetica" charset="0"/>
            </a:endParaRPr>
          </a:p>
          <a:p>
            <a:pPr>
              <a:lnSpc>
                <a:spcPct val="110000"/>
              </a:lnSpc>
              <a:spcAft>
                <a:spcPts val="224"/>
              </a:spcAft>
            </a:pPr>
            <a:r>
              <a:rPr lang="en-US" altLang="en-US" sz="1200" dirty="0" smtClean="0">
                <a:solidFill>
                  <a:srgbClr val="1A1919"/>
                </a:solidFill>
                <a:latin typeface="Helvetica Light"/>
                <a:ea typeface="MS PGothic" charset="-128"/>
                <a:sym typeface="Helvetica Light" charset="0"/>
              </a:rPr>
              <a:t>Proprietary and Confidential</a:t>
            </a:r>
            <a:endParaRPr lang="en-US" altLang="en-US" sz="1200" dirty="0">
              <a:solidFill>
                <a:srgbClr val="1A1919"/>
              </a:solidFill>
              <a:latin typeface="Helvetica Light"/>
              <a:ea typeface="MS PGothic" charset="-128"/>
              <a:sym typeface="Helvetica Light" charset="0"/>
            </a:endParaRPr>
          </a:p>
          <a:p>
            <a:pPr eaLnBrk="1" hangingPunct="1">
              <a:lnSpc>
                <a:spcPct val="110000"/>
              </a:lnSpc>
            </a:pPr>
            <a:endParaRPr lang="en-US" altLang="en-US" sz="1800" b="1" dirty="0">
              <a:solidFill>
                <a:srgbClr val="B2C21B"/>
              </a:solidFill>
              <a:latin typeface="Helvetica Light"/>
              <a:ea typeface="MS PGothic" charset="-128"/>
              <a:sym typeface="Helvetica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101602"/>
            <a:ext cx="9355137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1055350" y="3981450"/>
            <a:ext cx="1022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>
                <a:solidFill>
                  <a:srgbClr val="8A8070"/>
                </a:solidFill>
              </a:rPr>
              <a:t>SEP2</a:t>
            </a: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900" y="3114675"/>
            <a:ext cx="8366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9872663" y="3965575"/>
            <a:ext cx="13350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>
                <a:solidFill>
                  <a:srgbClr val="8A8070"/>
                </a:solidFill>
              </a:rPr>
              <a:t>Open ADR 2.0b</a:t>
            </a: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588" y="3114675"/>
            <a:ext cx="5238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>
            <a:off x="9504363" y="3478213"/>
            <a:ext cx="568325" cy="0"/>
          </a:xfrm>
          <a:prstGeom prst="line">
            <a:avLst/>
          </a:prstGeom>
          <a:ln w="19050">
            <a:solidFill>
              <a:srgbClr val="C2D24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1"/>
          <p:cNvSpPr txBox="1">
            <a:spLocks noChangeArrowheads="1"/>
          </p:cNvSpPr>
          <p:nvPr/>
        </p:nvSpPr>
        <p:spPr bwMode="auto">
          <a:xfrm>
            <a:off x="10496427" y="2094524"/>
            <a:ext cx="11969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>
                <a:solidFill>
                  <a:srgbClr val="8A8070"/>
                </a:solidFill>
              </a:rPr>
              <a:t>Utility / ISO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1118850" y="2416175"/>
            <a:ext cx="1588" cy="987425"/>
          </a:xfrm>
          <a:prstGeom prst="line">
            <a:avLst/>
          </a:prstGeom>
          <a:ln w="19050">
            <a:solidFill>
              <a:srgbClr val="C2D24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0950575" y="3478213"/>
            <a:ext cx="315913" cy="0"/>
          </a:xfrm>
          <a:prstGeom prst="line">
            <a:avLst/>
          </a:prstGeom>
          <a:ln w="19050">
            <a:solidFill>
              <a:srgbClr val="C2D24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177" y="1213950"/>
            <a:ext cx="62388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73225" y="274329"/>
            <a:ext cx="11383345" cy="711790"/>
          </a:xfrm>
        </p:spPr>
        <p:txBody>
          <a:bodyPr>
            <a:noAutofit/>
          </a:bodyPr>
          <a:lstStyle/>
          <a:p>
            <a:r>
              <a:rPr lang="en-US" sz="2900" dirty="0" smtClean="0">
                <a:latin typeface="Helvetica Light"/>
                <a:cs typeface="Helvetica Light"/>
              </a:rPr>
              <a:t>EV Charging Interoperability Ecosystem</a:t>
            </a:r>
            <a:endParaRPr lang="en-US" sz="2900" dirty="0">
              <a:latin typeface="Helvetica Light"/>
              <a:cs typeface="Helvetica Light"/>
            </a:endParaRPr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3163806" y="5331277"/>
            <a:ext cx="13350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8A8070"/>
                </a:solidFill>
              </a:rPr>
              <a:t>ISO 15118</a:t>
            </a:r>
            <a:endParaRPr lang="en-US" sz="1200" b="1" dirty="0">
              <a:solidFill>
                <a:srgbClr val="8A8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849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5" t="29523" r="27087" b="35435"/>
          <a:stretch/>
        </p:blipFill>
        <p:spPr>
          <a:xfrm>
            <a:off x="10180182" y="6233112"/>
            <a:ext cx="1612678" cy="537749"/>
          </a:xfrm>
          <a:prstGeom prst="rect">
            <a:avLst/>
          </a:prstGeom>
        </p:spPr>
      </p:pic>
      <p:sp>
        <p:nvSpPr>
          <p:cNvPr id="6" name="Rectangle 4"/>
          <p:cNvSpPr>
            <a:spLocks/>
          </p:cNvSpPr>
          <p:nvPr/>
        </p:nvSpPr>
        <p:spPr bwMode="auto">
          <a:xfrm>
            <a:off x="532365" y="6168571"/>
            <a:ext cx="2334207" cy="3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7950" tIns="0" rIns="37950" bIns="0"/>
          <a:lstStyle>
            <a:lvl1pPr defTabSz="6477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6477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6477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6477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6477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spcAft>
                <a:spcPts val="0"/>
              </a:spcAft>
            </a:pPr>
            <a:endParaRPr lang="en-US" altLang="en-US" sz="1800" dirty="0">
              <a:solidFill>
                <a:srgbClr val="1A1919"/>
              </a:solidFill>
              <a:latin typeface="Helvetica Light"/>
              <a:ea typeface="MS PGothic" charset="-128"/>
              <a:sym typeface="Helvetica" charset="0"/>
            </a:endParaRPr>
          </a:p>
          <a:p>
            <a:pPr>
              <a:lnSpc>
                <a:spcPct val="110000"/>
              </a:lnSpc>
              <a:spcAft>
                <a:spcPts val="224"/>
              </a:spcAft>
            </a:pPr>
            <a:r>
              <a:rPr lang="en-US" altLang="en-US" sz="1200" dirty="0" smtClean="0">
                <a:solidFill>
                  <a:srgbClr val="1A1919"/>
                </a:solidFill>
                <a:latin typeface="Helvetica Light"/>
                <a:ea typeface="MS PGothic" charset="-128"/>
                <a:sym typeface="Helvetica Light" charset="0"/>
              </a:rPr>
              <a:t>Proprietary and Confidential</a:t>
            </a:r>
            <a:endParaRPr lang="en-US" altLang="en-US" sz="1200" dirty="0">
              <a:solidFill>
                <a:srgbClr val="1A1919"/>
              </a:solidFill>
              <a:latin typeface="Helvetica Light"/>
              <a:ea typeface="MS PGothic" charset="-128"/>
              <a:sym typeface="Helvetica Light" charset="0"/>
            </a:endParaRPr>
          </a:p>
          <a:p>
            <a:pPr eaLnBrk="1" hangingPunct="1">
              <a:lnSpc>
                <a:spcPct val="110000"/>
              </a:lnSpc>
            </a:pPr>
            <a:endParaRPr lang="en-US" altLang="en-US" sz="1800" b="1" dirty="0">
              <a:solidFill>
                <a:srgbClr val="B2C21B"/>
              </a:solidFill>
              <a:latin typeface="Helvetica Light"/>
              <a:ea typeface="MS PGothic" charset="-128"/>
              <a:sym typeface="Helvetic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38" y="1231245"/>
            <a:ext cx="5296807" cy="503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/>
          </p:cNvSpPr>
          <p:nvPr/>
        </p:nvSpPr>
        <p:spPr bwMode="auto">
          <a:xfrm>
            <a:off x="6682154" y="2328874"/>
            <a:ext cx="4708770" cy="309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7950" tIns="0" rIns="37950" bIns="0"/>
          <a:lstStyle>
            <a:lvl1pPr defTabSz="6477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6477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6477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6477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64770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defTabSz="6477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800" b="1" dirty="0" smtClean="0">
                <a:solidFill>
                  <a:srgbClr val="B2C21B"/>
                </a:solidFill>
                <a:latin typeface="Helvetica Light"/>
                <a:ea typeface="MS PGothic" charset="-128"/>
                <a:sym typeface="Helvetica" charset="0"/>
              </a:rPr>
              <a:t>Communications Simplicity</a:t>
            </a:r>
            <a:endParaRPr lang="en-US" altLang="en-US" sz="2800" dirty="0" smtClean="0">
              <a:solidFill>
                <a:srgbClr val="1A1919"/>
              </a:solidFill>
              <a:latin typeface="Helvetica Light"/>
              <a:ea typeface="MS PGothic" charset="-128"/>
              <a:sym typeface="Helvetica Light" charset="0"/>
            </a:endParaRPr>
          </a:p>
          <a:p>
            <a:pPr>
              <a:lnSpc>
                <a:spcPct val="110000"/>
              </a:lnSpc>
              <a:spcAft>
                <a:spcPts val="224"/>
              </a:spcAft>
            </a:pPr>
            <a:r>
              <a:rPr lang="en-US" altLang="en-US" sz="1800" dirty="0" smtClean="0">
                <a:solidFill>
                  <a:srgbClr val="1A1919"/>
                </a:solidFill>
                <a:latin typeface="Helvetica Light"/>
                <a:ea typeface="MS PGothic" charset="-128"/>
                <a:sym typeface="Helvetica Light" charset="0"/>
              </a:rPr>
              <a:t>Utility communicates via standard protocols</a:t>
            </a:r>
            <a:endParaRPr lang="en-US" altLang="en-US" sz="1800" dirty="0">
              <a:solidFill>
                <a:srgbClr val="1A1919"/>
              </a:solidFill>
              <a:latin typeface="Helvetica Light"/>
              <a:ea typeface="MS PGothic" charset="-128"/>
              <a:sym typeface="Helvetica Light" charset="0"/>
            </a:endParaRPr>
          </a:p>
          <a:p>
            <a:pPr>
              <a:spcAft>
                <a:spcPts val="0"/>
              </a:spcAft>
            </a:pPr>
            <a:endParaRPr lang="en-US" altLang="en-US" sz="1800" dirty="0">
              <a:solidFill>
                <a:srgbClr val="1A1919"/>
              </a:solidFill>
              <a:latin typeface="Helvetica Light"/>
              <a:ea typeface="MS PGothic" charset="-128"/>
              <a:sym typeface="Helvetica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sz="1800" b="1" dirty="0" smtClean="0">
                <a:solidFill>
                  <a:srgbClr val="B2C21B"/>
                </a:solidFill>
                <a:latin typeface="Helvetica Light"/>
                <a:ea typeface="MS PGothic" charset="-128"/>
                <a:sym typeface="Helvetica" charset="0"/>
              </a:rPr>
              <a:t>Software Innovation &amp; Differentiation</a:t>
            </a:r>
            <a:endParaRPr lang="en-US" altLang="en-US" sz="1800" b="1" dirty="0" smtClean="0">
              <a:solidFill>
                <a:srgbClr val="1A1919"/>
              </a:solidFill>
              <a:latin typeface="Helvetica Light"/>
              <a:ea typeface="MS PGothic" charset="-128"/>
              <a:sym typeface="Helvetica Light" charset="0"/>
            </a:endParaRPr>
          </a:p>
          <a:p>
            <a:pPr marL="342900" indent="-342900">
              <a:lnSpc>
                <a:spcPct val="110000"/>
              </a:lnSpc>
              <a:spcAft>
                <a:spcPts val="224"/>
              </a:spcAft>
              <a:buFontTx/>
              <a:buAutoNum type="arabicPeriod"/>
            </a:pPr>
            <a:r>
              <a:rPr lang="en-US" altLang="en-US" sz="1800" dirty="0" smtClean="0">
                <a:solidFill>
                  <a:srgbClr val="1A1919"/>
                </a:solidFill>
                <a:latin typeface="Helvetica Light"/>
                <a:ea typeface="MS PGothic" charset="-128"/>
                <a:sym typeface="Helvetica Light" charset="0"/>
              </a:rPr>
              <a:t>Driver experience</a:t>
            </a:r>
            <a:endParaRPr lang="en-US" altLang="en-US" sz="1800" dirty="0">
              <a:solidFill>
                <a:srgbClr val="1A1919"/>
              </a:solidFill>
              <a:latin typeface="Helvetica Light"/>
              <a:ea typeface="MS PGothic" charset="-128"/>
              <a:sym typeface="Helvetica Light" charset="0"/>
            </a:endParaRPr>
          </a:p>
          <a:p>
            <a:pPr marL="342900" indent="-342900">
              <a:lnSpc>
                <a:spcPct val="110000"/>
              </a:lnSpc>
              <a:spcAft>
                <a:spcPts val="224"/>
              </a:spcAft>
              <a:buAutoNum type="arabicPeriod"/>
            </a:pPr>
            <a:r>
              <a:rPr lang="en-US" altLang="en-US" sz="1800" dirty="0" smtClean="0">
                <a:solidFill>
                  <a:srgbClr val="1A1919"/>
                </a:solidFill>
                <a:latin typeface="Helvetica Light"/>
                <a:ea typeface="MS PGothic" charset="-128"/>
                <a:sym typeface="Helvetica Light" charset="0"/>
              </a:rPr>
              <a:t>DER aggregation</a:t>
            </a:r>
          </a:p>
          <a:p>
            <a:pPr marL="342900" indent="-342900">
              <a:lnSpc>
                <a:spcPct val="110000"/>
              </a:lnSpc>
              <a:spcAft>
                <a:spcPts val="224"/>
              </a:spcAft>
              <a:buAutoNum type="arabicPeriod"/>
            </a:pPr>
            <a:r>
              <a:rPr lang="en-US" altLang="en-US" sz="1800" dirty="0" smtClean="0">
                <a:solidFill>
                  <a:srgbClr val="1A1919"/>
                </a:solidFill>
                <a:latin typeface="Helvetica Light"/>
                <a:ea typeface="MS PGothic" charset="-128"/>
                <a:sym typeface="Helvetica Light" charset="0"/>
              </a:rPr>
              <a:t>Competition</a:t>
            </a:r>
            <a:endParaRPr lang="en-US" altLang="en-US" sz="1800" dirty="0">
              <a:solidFill>
                <a:srgbClr val="1A1919"/>
              </a:solidFill>
              <a:latin typeface="Helvetica Light"/>
              <a:ea typeface="MS PGothic" charset="-128"/>
              <a:sym typeface="Helvetica Light" charset="0"/>
            </a:endParaRPr>
          </a:p>
          <a:p>
            <a:pPr eaLnBrk="1" hangingPunct="1">
              <a:lnSpc>
                <a:spcPct val="110000"/>
              </a:lnSpc>
            </a:pPr>
            <a:endParaRPr lang="en-US" altLang="en-US" sz="1800" b="1" dirty="0">
              <a:solidFill>
                <a:srgbClr val="B2C21B"/>
              </a:solidFill>
              <a:latin typeface="Helvetica Light"/>
              <a:ea typeface="MS PGothic" charset="-128"/>
              <a:sym typeface="Helvetica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3225" y="274329"/>
            <a:ext cx="11383345" cy="711790"/>
          </a:xfrm>
        </p:spPr>
        <p:txBody>
          <a:bodyPr>
            <a:noAutofit/>
          </a:bodyPr>
          <a:lstStyle/>
          <a:p>
            <a:r>
              <a:rPr lang="en-US" sz="2900" dirty="0" smtClean="0">
                <a:latin typeface="Helvetica Light"/>
                <a:cs typeface="Helvetica Light"/>
              </a:rPr>
              <a:t>EV/EV Charging as DER</a:t>
            </a:r>
            <a:endParaRPr lang="en-US" sz="29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0693332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5" y="274329"/>
            <a:ext cx="11383345" cy="711790"/>
          </a:xfrm>
        </p:spPr>
        <p:txBody>
          <a:bodyPr>
            <a:noAutofit/>
          </a:bodyPr>
          <a:lstStyle/>
          <a:p>
            <a:r>
              <a:rPr lang="en-US" sz="2900" dirty="0" smtClean="0">
                <a:latin typeface="Helvetica Light"/>
                <a:cs typeface="Helvetica Light"/>
              </a:rPr>
              <a:t>SCE Workplace Demand Response Charging Pilot</a:t>
            </a:r>
            <a:endParaRPr lang="en-US" sz="2900" dirty="0">
              <a:latin typeface="Helvetica Light"/>
              <a:cs typeface="Helvetica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3A9912F-2C1C-E044-84F1-6EECFBE58A00}" type="slidenum">
              <a:rPr lang="en-US"/>
              <a:t>2</a:t>
            </a:fld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373225" y="638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Proprietary and Confidential © Greenlots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346" y="1415068"/>
            <a:ext cx="4282534" cy="48456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5280" y="3053653"/>
            <a:ext cx="775736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1">
                  <a:lumMod val="50000"/>
                </a:schemeClr>
              </a:buClr>
              <a:buSzPct val="75000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</a:endParaRPr>
          </a:p>
          <a:p>
            <a:pPr algn="ctr">
              <a:buClr>
                <a:schemeClr val="bg1">
                  <a:lumMod val="50000"/>
                </a:schemeClr>
              </a:buClr>
              <a:buSzPct val="75000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</a:endParaRPr>
          </a:p>
          <a:p>
            <a:pPr>
              <a:buClr>
                <a:schemeClr val="bg1">
                  <a:lumMod val="50000"/>
                </a:schemeClr>
              </a:buClr>
              <a:buSzPct val="75000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Key Takeaways:</a:t>
            </a:r>
          </a:p>
          <a:p>
            <a:pPr>
              <a:buClr>
                <a:schemeClr val="bg1">
                  <a:lumMod val="50000"/>
                </a:schemeClr>
              </a:buClr>
              <a:buSzPct val="75000"/>
            </a:pPr>
            <a:endParaRPr lang="en-US" sz="700" b="1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75000"/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PEV charging is an effective addressable load for demand response: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75000"/>
              <a:buFont typeface="Arial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High average curtailment: 3.4 kW from each Level 2 station (nearly 3x residential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A/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C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load)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75000"/>
              <a:buFont typeface="Arial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High participation: 72-76% drivers consistently opted-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in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75000"/>
              <a:buFont typeface="Arial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Participation did not vary significantly from peak to off-peak times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75000"/>
              <a:buFont typeface="Arial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Timing of workplace charging overlaps with peak grid use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75000"/>
              <a:buFont typeface="Arial"/>
              <a:buChar char="•"/>
            </a:pP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75000"/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Workplace charging is key enabler for EV adoption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75000"/>
              <a:buFont typeface="Arial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PEV ownership jumped by 490% from employees surveyed before and after pilot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75000"/>
              <a:buFont typeface="Arial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Charging equivalent to reducing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</a:rPr>
              <a:t>significant CO2 emissions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750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</a:endParaRPr>
          </a:p>
        </p:txBody>
      </p:sp>
      <p:sp>
        <p:nvSpPr>
          <p:cNvPr id="10" name="Content Placeholder 25"/>
          <p:cNvSpPr>
            <a:spLocks noGrp="1"/>
          </p:cNvSpPr>
          <p:nvPr>
            <p:ph idx="1"/>
          </p:nvPr>
        </p:nvSpPr>
        <p:spPr>
          <a:xfrm>
            <a:off x="478464" y="1838269"/>
            <a:ext cx="11596577" cy="1115567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A9C938"/>
              </a:buClr>
              <a:buSzPct val="75000"/>
              <a:buFont typeface="+mj-lt"/>
              <a:buAutoNum type="arabicPeriod"/>
            </a:pPr>
            <a:endParaRPr lang="en-US" sz="900" dirty="0">
              <a:latin typeface="Helvetica Light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A9C938"/>
              </a:buClr>
              <a:buSzPct val="75000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" panose="020B0604020202020204" pitchFamily="34" charset="0"/>
              </a:rPr>
              <a:t>Time-of-Use and multi-tiered premium pricing to simulate Critical Peak Pricing scenarios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A9C938"/>
              </a:buClr>
              <a:buSzPct val="75000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" panose="020B0604020202020204" pitchFamily="34" charset="0"/>
              </a:rPr>
              <a:t>Day-ahead and day-of dispatch and curtailment of charging stations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A9C938"/>
              </a:buClr>
              <a:buSzPct val="75000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" panose="020B0604020202020204" pitchFamily="34" charset="0"/>
              </a:rPr>
              <a:t>Post-charging occupancy fee for space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A9C938"/>
              </a:buClr>
              <a:buSzPct val="75000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" panose="020B0604020202020204" pitchFamily="34" charset="0"/>
              </a:rPr>
              <a:t>Web-based platform with real-time data, reports and analytics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A9C938"/>
              </a:buClr>
              <a:buSzPct val="75000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" panose="020B0604020202020204" pitchFamily="34" charset="0"/>
              </a:rPr>
              <a:t>Real-time messaging to communicate with drivers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A9C938"/>
              </a:buClr>
              <a:buSzPct val="75000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" panose="020B0604020202020204" pitchFamily="34" charset="0"/>
              </a:rPr>
              <a:t>Applying </a:t>
            </a:r>
            <a:r>
              <a:rPr lang="en-US" sz="1400" dirty="0">
                <a:latin typeface="Helvetica Light"/>
                <a:cs typeface="Helvetica" panose="020B0604020202020204" pitchFamily="34" charset="0"/>
              </a:rPr>
              <a:t>standard DR message protocols for the first time on PEV charging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4668" y="1402420"/>
            <a:ext cx="8066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50000"/>
                </a:schemeClr>
              </a:buClr>
              <a:buSzPct val="75000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" panose="020B0604020202020204" pitchFamily="34" charset="0"/>
              </a:rPr>
              <a:t>SCE deployed 80 Level 2 EVSEs across 9 facilities (expanding to 195 @ 40 buildings) with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" panose="020B0604020202020204" pitchFamily="34" charset="0"/>
              </a:rPr>
              <a:t>Greenlots: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567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5" y="274329"/>
            <a:ext cx="11383345" cy="711790"/>
          </a:xfrm>
        </p:spPr>
        <p:txBody>
          <a:bodyPr>
            <a:noAutofit/>
          </a:bodyPr>
          <a:lstStyle/>
          <a:p>
            <a:r>
              <a:rPr lang="en-US" sz="2900" dirty="0" smtClean="0">
                <a:latin typeface="Helvetica Light"/>
                <a:cs typeface="Helvetica Light"/>
              </a:rPr>
              <a:t>SCE Workplace Demand Response Charging Pilot</a:t>
            </a:r>
            <a:endParaRPr lang="en-US" sz="2900" dirty="0">
              <a:latin typeface="Helvetica Light"/>
              <a:cs typeface="Helvetica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3A9912F-2C1C-E044-84F1-6EECFBE58A00}" type="slidenum">
              <a:rPr lang="en-US"/>
              <a:t>3</a:t>
            </a:fld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373225" y="638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Proprietary and Confidential © Greenlots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1448987"/>
            <a:ext cx="9446557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454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5" y="274329"/>
            <a:ext cx="11383345" cy="711790"/>
          </a:xfrm>
        </p:spPr>
        <p:txBody>
          <a:bodyPr>
            <a:noAutofit/>
          </a:bodyPr>
          <a:lstStyle/>
          <a:p>
            <a:r>
              <a:rPr lang="en-US" sz="2900" dirty="0" smtClean="0">
                <a:latin typeface="Helvetica Light"/>
                <a:cs typeface="Helvetica Light"/>
              </a:rPr>
              <a:t>Hawaiian Electric EV Charging + Storage</a:t>
            </a:r>
            <a:endParaRPr lang="en-US" sz="2900" dirty="0">
              <a:latin typeface="Helvetica Light"/>
              <a:cs typeface="Helvetica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3A9912F-2C1C-E044-84F1-6EECFBE58A00}" type="slidenum">
              <a:rPr lang="en-US"/>
              <a:t>4</a:t>
            </a:fld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373225" y="638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Proprietary and Confidential © Greenlots</a:t>
            </a:r>
            <a:endParaRPr lang="en-US" dirty="0"/>
          </a:p>
        </p:txBody>
      </p:sp>
      <p:pic>
        <p:nvPicPr>
          <p:cNvPr id="8" name="Picture 7" descr="photo%5b1%5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712" y="1421607"/>
            <a:ext cx="3123046" cy="417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/>
          </p:cNvSpPr>
          <p:nvPr/>
        </p:nvSpPr>
        <p:spPr bwMode="auto">
          <a:xfrm>
            <a:off x="481013" y="1219199"/>
            <a:ext cx="7422702" cy="485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972" tIns="0" rIns="71972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1pPr>
            <a:lvl2pPr marL="454025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2pPr>
            <a:lvl3pPr marL="911225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3pPr>
            <a:lvl4pPr marL="1368425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4pPr>
            <a:lvl5pPr marL="1825625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5pPr>
            <a:lvl6pPr marL="2286000" algn="l" defTabSz="914400" rtl="0" eaLnBrk="1" latinLnBrk="0" hangingPunct="1">
              <a:defRPr sz="4300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6pPr>
            <a:lvl7pPr marL="2743200" algn="l" defTabSz="914400" rtl="0" eaLnBrk="1" latinLnBrk="0" hangingPunct="1">
              <a:defRPr sz="4300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7pPr>
            <a:lvl8pPr marL="3200400" algn="l" defTabSz="914400" rtl="0" eaLnBrk="1" latinLnBrk="0" hangingPunct="1">
              <a:defRPr sz="4300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8pPr>
            <a:lvl9pPr marL="3657600" algn="l" defTabSz="914400" rtl="0" eaLnBrk="1" latinLnBrk="0" hangingPunct="1">
              <a:defRPr sz="4300" kern="1200">
                <a:solidFill>
                  <a:srgbClr val="000000"/>
                </a:solidFill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1600" dirty="0" smtClean="0">
                <a:solidFill>
                  <a:srgbClr val="1A1919"/>
                </a:solidFill>
                <a:latin typeface="Helvetica Light"/>
                <a:ea typeface="MS PGothic" pitchFamily="34" charset="-128"/>
                <a:cs typeface="Helvetica Light"/>
                <a:sym typeface="Helvetica Light" charset="0"/>
              </a:rPr>
              <a:t>DCFC </a:t>
            </a:r>
            <a:r>
              <a:rPr lang="en-US" altLang="en-US" sz="1600" dirty="0">
                <a:solidFill>
                  <a:srgbClr val="1A1919"/>
                </a:solidFill>
                <a:latin typeface="Helvetica Light"/>
                <a:ea typeface="MS PGothic" pitchFamily="34" charset="-128"/>
                <a:cs typeface="Helvetica Light"/>
                <a:sym typeface="Helvetica Light" charset="0"/>
              </a:rPr>
              <a:t>with integrated storage to limit demand on </a:t>
            </a:r>
            <a:r>
              <a:rPr lang="en-US" altLang="en-US" sz="1600" dirty="0" smtClean="0">
                <a:solidFill>
                  <a:srgbClr val="1A1919"/>
                </a:solidFill>
                <a:latin typeface="Helvetica Light"/>
                <a:ea typeface="MS PGothic" pitchFamily="34" charset="-128"/>
                <a:cs typeface="Helvetica Light"/>
                <a:sym typeface="Helvetica Light" charset="0"/>
              </a:rPr>
              <a:t>grid, and need for capacity upgrade.  Greenlots </a:t>
            </a:r>
            <a:r>
              <a:rPr lang="en-US" altLang="en-US" sz="1600" dirty="0">
                <a:solidFill>
                  <a:srgbClr val="1A1919"/>
                </a:solidFill>
                <a:latin typeface="Helvetica Light"/>
                <a:ea typeface="MS PGothic" pitchFamily="34" charset="-128"/>
                <a:cs typeface="Helvetica Light"/>
                <a:sym typeface="Helvetica Light" charset="0"/>
              </a:rPr>
              <a:t>provided the network management and software integration, including monitoring of battery data</a:t>
            </a:r>
          </a:p>
          <a:p>
            <a:pPr eaLnBrk="1" hangingPunct="1">
              <a:lnSpc>
                <a:spcPct val="110000"/>
              </a:lnSpc>
            </a:pPr>
            <a:endParaRPr lang="en-US" altLang="en-US" sz="1600" dirty="0">
              <a:solidFill>
                <a:srgbClr val="1A1919"/>
              </a:solidFill>
              <a:latin typeface="Helvetica Light"/>
              <a:ea typeface="MS PGothic" pitchFamily="34" charset="-128"/>
              <a:cs typeface="Helvetica Light"/>
              <a:sym typeface="Helvetica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en-US" sz="1600" dirty="0" smtClean="0">
                <a:solidFill>
                  <a:srgbClr val="1A1919"/>
                </a:solidFill>
                <a:latin typeface="Helvetica Light"/>
                <a:ea typeface="MS PGothic" pitchFamily="34" charset="-128"/>
                <a:cs typeface="Helvetica Light"/>
                <a:sym typeface="Helvetica" charset="0"/>
              </a:rPr>
              <a:t>Objectives</a:t>
            </a:r>
            <a:endParaRPr lang="en-US" altLang="en-US" sz="1600" dirty="0">
              <a:solidFill>
                <a:srgbClr val="1A1919"/>
              </a:solidFill>
              <a:latin typeface="Helvetica Light"/>
              <a:ea typeface="MS PGothic" pitchFamily="34" charset="-128"/>
              <a:cs typeface="Helvetica Light"/>
              <a:sym typeface="Helvetica" charset="0"/>
            </a:endParaRPr>
          </a:p>
          <a:p>
            <a:pPr marL="285750" indent="-285750" eaLnBrk="1" hangingPunct="1">
              <a:lnSpc>
                <a:spcPct val="110000"/>
              </a:lnSpc>
              <a:spcAft>
                <a:spcPts val="425"/>
              </a:spcAft>
              <a:buFont typeface="Arial"/>
              <a:buChar char="•"/>
            </a:pPr>
            <a:r>
              <a:rPr lang="en-US" altLang="en-US" sz="1600" dirty="0">
                <a:solidFill>
                  <a:srgbClr val="1A1919"/>
                </a:solidFill>
                <a:latin typeface="Helvetica Light"/>
                <a:ea typeface="MS PGothic" pitchFamily="34" charset="-128"/>
                <a:cs typeface="Helvetica Light"/>
                <a:sym typeface="Helvetica Light" charset="0"/>
              </a:rPr>
              <a:t> Deploy a storage supported 50kW DCFC with max 23kW grid demand</a:t>
            </a:r>
          </a:p>
          <a:p>
            <a:pPr marL="285750" indent="-285750" eaLnBrk="1" hangingPunct="1">
              <a:lnSpc>
                <a:spcPct val="110000"/>
              </a:lnSpc>
              <a:spcAft>
                <a:spcPts val="425"/>
              </a:spcAft>
              <a:buFont typeface="Arial"/>
              <a:buChar char="•"/>
            </a:pPr>
            <a:r>
              <a:rPr lang="en-US" altLang="en-US" sz="1600" dirty="0">
                <a:solidFill>
                  <a:srgbClr val="1A1919"/>
                </a:solidFill>
                <a:latin typeface="Helvetica Light"/>
                <a:ea typeface="MS PGothic" pitchFamily="34" charset="-128"/>
                <a:cs typeface="Helvetica Light"/>
                <a:sym typeface="Helvetica Light" charset="0"/>
              </a:rPr>
              <a:t> Observe performance of DCFC under real world use</a:t>
            </a:r>
          </a:p>
          <a:p>
            <a:pPr marL="285750" indent="-285750" eaLnBrk="1" hangingPunct="1">
              <a:lnSpc>
                <a:spcPct val="110000"/>
              </a:lnSpc>
              <a:spcAft>
                <a:spcPts val="425"/>
              </a:spcAft>
              <a:buFont typeface="Arial"/>
              <a:buChar char="•"/>
            </a:pPr>
            <a:r>
              <a:rPr lang="en-US" altLang="en-US" sz="1600" dirty="0">
                <a:solidFill>
                  <a:srgbClr val="1A1919"/>
                </a:solidFill>
                <a:latin typeface="Helvetica Light"/>
                <a:ea typeface="MS PGothic" pitchFamily="34" charset="-128"/>
                <a:cs typeface="Helvetica Light"/>
                <a:sym typeface="Helvetica Light" charset="0"/>
              </a:rPr>
              <a:t> Assess applicability of overall solution as strategy for demand charge reduction</a:t>
            </a:r>
          </a:p>
          <a:p>
            <a:pPr eaLnBrk="1" hangingPunct="1">
              <a:lnSpc>
                <a:spcPct val="110000"/>
              </a:lnSpc>
            </a:pPr>
            <a:endParaRPr lang="en-US" altLang="en-US" sz="1600" dirty="0">
              <a:solidFill>
                <a:srgbClr val="1A1919"/>
              </a:solidFill>
              <a:latin typeface="Helvetica" charset="0"/>
              <a:ea typeface="MS PGothic" pitchFamily="34" charset="-128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35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5" y="274329"/>
            <a:ext cx="11383345" cy="711790"/>
          </a:xfrm>
        </p:spPr>
        <p:txBody>
          <a:bodyPr>
            <a:noAutofit/>
          </a:bodyPr>
          <a:lstStyle/>
          <a:p>
            <a:r>
              <a:rPr lang="en-US" sz="2900" dirty="0" smtClean="0">
                <a:latin typeface="Helvetica Light"/>
                <a:cs typeface="Helvetica Light"/>
              </a:rPr>
              <a:t>Wind </a:t>
            </a:r>
            <a:r>
              <a:rPr lang="en-US" sz="2900" dirty="0" smtClean="0">
                <a:latin typeface="Helvetica Light"/>
                <a:cs typeface="Helvetica Light"/>
              </a:rPr>
              <a:t>Integration with EV Charging</a:t>
            </a:r>
            <a:endParaRPr lang="en-US" sz="2900" dirty="0">
              <a:latin typeface="Helvetica Light"/>
              <a:cs typeface="Helvetica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3A9912F-2C1C-E044-84F1-6EECFBE58A00}" type="slidenum">
              <a:rPr lang="en-US"/>
              <a:t>5</a:t>
            </a:fld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373225" y="638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Proprietary and Confidential © Greenlots</a:t>
            </a:r>
            <a:endParaRPr lang="en-US" dirty="0"/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549194" y="1302618"/>
            <a:ext cx="6596370" cy="455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6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charset="0"/>
                <a:ea typeface="ヒラギノ角ゴ ProN W3" charset="-128"/>
                <a:sym typeface="Helvetica Light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1600" dirty="0" smtClean="0">
                <a:solidFill>
                  <a:srgbClr val="000000"/>
                </a:solidFill>
                <a:latin typeface="Helvetica Light"/>
                <a:ea typeface="MS PGothic" panose="020B0600070205080204" pitchFamily="34" charset="-128"/>
                <a:cs typeface="Helvetica Light"/>
              </a:rPr>
              <a:t>German </a:t>
            </a:r>
            <a:r>
              <a:rPr lang="en-US" altLang="en-US" sz="1600" dirty="0">
                <a:solidFill>
                  <a:srgbClr val="000000"/>
                </a:solidFill>
                <a:latin typeface="Helvetica Light"/>
                <a:ea typeface="MS PGothic" panose="020B0600070205080204" pitchFamily="34" charset="-128"/>
                <a:cs typeface="Helvetica Light"/>
              </a:rPr>
              <a:t>Ministry of Energy </a:t>
            </a:r>
            <a:r>
              <a:rPr lang="en-US" altLang="en-US" sz="1600" dirty="0" smtClean="0">
                <a:solidFill>
                  <a:srgbClr val="000000"/>
                </a:solidFill>
                <a:latin typeface="Helvetica Light"/>
                <a:ea typeface="MS PGothic" panose="020B0600070205080204" pitchFamily="34" charset="-128"/>
                <a:cs typeface="Helvetica Light"/>
              </a:rPr>
              <a:t>Project </a:t>
            </a:r>
            <a:r>
              <a:rPr lang="en-US" altLang="en-US" sz="1600" dirty="0">
                <a:solidFill>
                  <a:srgbClr val="000000"/>
                </a:solidFill>
                <a:latin typeface="Helvetica Light"/>
                <a:ea typeface="MS PGothic" panose="020B0600070205080204" pitchFamily="34" charset="-128"/>
                <a:cs typeface="Helvetica Light"/>
              </a:rPr>
              <a:t>for Smart Charging</a:t>
            </a:r>
          </a:p>
          <a:p>
            <a:pPr>
              <a:lnSpc>
                <a:spcPct val="110000"/>
              </a:lnSpc>
            </a:pPr>
            <a:endParaRPr lang="en-US" altLang="en-US" sz="1200" dirty="0">
              <a:solidFill>
                <a:srgbClr val="000000"/>
              </a:solidFill>
              <a:latin typeface="Helvetica Light"/>
              <a:ea typeface="MS PGothic" panose="020B0600070205080204" pitchFamily="34" charset="-128"/>
              <a:cs typeface="Helvetica Light"/>
              <a:sym typeface="Helvetica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Helvetica Light"/>
                <a:ea typeface="MS PGothic" panose="020B0600070205080204" pitchFamily="34" charset="-128"/>
                <a:cs typeface="Helvetica Light"/>
                <a:sym typeface="Helvetica" panose="020B0604020202020204" pitchFamily="34" charset="0"/>
              </a:rPr>
              <a:t>Objective</a:t>
            </a:r>
          </a:p>
          <a:p>
            <a:pPr>
              <a:lnSpc>
                <a:spcPct val="1100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Helvetica Light"/>
                <a:ea typeface="MS PGothic" panose="020B0600070205080204" pitchFamily="34" charset="-128"/>
                <a:cs typeface="Helvetica Light"/>
              </a:rPr>
              <a:t>Managed (scheduled) charging to absorb excess wind energy at night</a:t>
            </a:r>
          </a:p>
          <a:p>
            <a:pPr>
              <a:lnSpc>
                <a:spcPct val="110000"/>
              </a:lnSpc>
            </a:pPr>
            <a:endParaRPr lang="en-US" altLang="en-US" sz="1200" dirty="0">
              <a:solidFill>
                <a:srgbClr val="000000"/>
              </a:solidFill>
              <a:latin typeface="Helvetica Light"/>
              <a:ea typeface="MS PGothic" panose="020B0600070205080204" pitchFamily="34" charset="-128"/>
              <a:cs typeface="Helvetica Light"/>
              <a:sym typeface="Helvetica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1200" dirty="0" smtClean="0">
                <a:solidFill>
                  <a:srgbClr val="000000"/>
                </a:solidFill>
                <a:latin typeface="Helvetica Light"/>
                <a:ea typeface="MS PGothic" panose="020B0600070205080204" pitchFamily="34" charset="-128"/>
                <a:cs typeface="Helvetica Light"/>
                <a:sym typeface="Helvetica" panose="020B0604020202020204" pitchFamily="34" charset="0"/>
              </a:rPr>
              <a:t>Timing</a:t>
            </a:r>
            <a:endParaRPr lang="en-US" altLang="en-US" sz="1200" dirty="0">
              <a:solidFill>
                <a:srgbClr val="000000"/>
              </a:solidFill>
              <a:latin typeface="Helvetica Light"/>
              <a:ea typeface="MS PGothic" panose="020B0600070205080204" pitchFamily="34" charset="-128"/>
              <a:cs typeface="Helvetica Light"/>
              <a:sym typeface="Helvetica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Helvetica Light"/>
                <a:ea typeface="MS PGothic" panose="020B0600070205080204" pitchFamily="34" charset="-128"/>
                <a:cs typeface="Helvetica Light"/>
              </a:rPr>
              <a:t>Successfully completed: August 2011 </a:t>
            </a:r>
            <a:r>
              <a:rPr lang="en-US" altLang="en-US" sz="1200" dirty="0" smtClean="0">
                <a:solidFill>
                  <a:srgbClr val="000000"/>
                </a:solidFill>
                <a:latin typeface="Helvetica Light"/>
                <a:ea typeface="MS PGothic" panose="020B0600070205080204" pitchFamily="34" charset="-128"/>
                <a:cs typeface="Helvetica Light"/>
              </a:rPr>
              <a:t>through </a:t>
            </a:r>
            <a:r>
              <a:rPr lang="en-US" altLang="en-US" sz="1200" dirty="0">
                <a:solidFill>
                  <a:srgbClr val="000000"/>
                </a:solidFill>
                <a:latin typeface="Helvetica Light"/>
                <a:ea typeface="MS PGothic" panose="020B0600070205080204" pitchFamily="34" charset="-128"/>
                <a:cs typeface="Helvetica Light"/>
              </a:rPr>
              <a:t>March 2012</a:t>
            </a:r>
          </a:p>
          <a:p>
            <a:pPr>
              <a:lnSpc>
                <a:spcPct val="110000"/>
              </a:lnSpc>
            </a:pPr>
            <a:endParaRPr lang="en-US" altLang="en-US" sz="1200" dirty="0">
              <a:solidFill>
                <a:srgbClr val="000000"/>
              </a:solidFill>
              <a:latin typeface="Helvetica Light"/>
              <a:ea typeface="MS PGothic" panose="020B0600070205080204" pitchFamily="34" charset="-128"/>
              <a:cs typeface="Helvetica Light"/>
              <a:sym typeface="Helvetica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Helvetica Light"/>
                <a:ea typeface="MS PGothic" panose="020B0600070205080204" pitchFamily="34" charset="-128"/>
                <a:cs typeface="Helvetica Light"/>
              </a:rPr>
              <a:t>Greenlots was selected in 2011 to work with Vattenfall, </a:t>
            </a:r>
            <a:r>
              <a:rPr lang="en-US" altLang="en-US" sz="1200" dirty="0" smtClean="0">
                <a:solidFill>
                  <a:srgbClr val="000000"/>
                </a:solidFill>
                <a:latin typeface="Helvetica Light"/>
                <a:ea typeface="MS PGothic" panose="020B0600070205080204" pitchFamily="34" charset="-128"/>
                <a:cs typeface="Helvetica Light"/>
              </a:rPr>
              <a:t>BMW, </a:t>
            </a:r>
            <a:r>
              <a:rPr lang="en-US" altLang="en-US" sz="1200" dirty="0">
                <a:solidFill>
                  <a:srgbClr val="000000"/>
                </a:solidFill>
                <a:latin typeface="Helvetica Light"/>
                <a:ea typeface="MS PGothic" panose="020B0600070205080204" pitchFamily="34" charset="-128"/>
                <a:cs typeface="Helvetica Light"/>
              </a:rPr>
              <a:t>and Daimler on a landmark smart grid project for the German Government in Berlin and Hamburg.</a:t>
            </a:r>
          </a:p>
          <a:p>
            <a:pPr>
              <a:lnSpc>
                <a:spcPct val="110000"/>
              </a:lnSpc>
            </a:pPr>
            <a:endParaRPr lang="en-US" altLang="en-US" sz="1200" dirty="0">
              <a:solidFill>
                <a:srgbClr val="000000"/>
              </a:solidFill>
              <a:latin typeface="Helvetica Light"/>
              <a:ea typeface="MS PGothic" panose="020B0600070205080204" pitchFamily="34" charset="-128"/>
              <a:cs typeface="Helvetica Light"/>
            </a:endParaRPr>
          </a:p>
          <a:p>
            <a:pPr>
              <a:lnSpc>
                <a:spcPct val="1100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Helvetica Light"/>
                <a:ea typeface="MS PGothic" panose="020B0600070205080204" pitchFamily="34" charset="-128"/>
                <a:cs typeface="Helvetica Light"/>
              </a:rPr>
              <a:t>The project was a commercial demonstration of using EV battery capacity to absorb excess wind power at night, a </a:t>
            </a:r>
            <a:r>
              <a:rPr lang="en-US" altLang="en-US" sz="1200" dirty="0" smtClean="0">
                <a:solidFill>
                  <a:srgbClr val="000000"/>
                </a:solidFill>
                <a:latin typeface="Helvetica Light"/>
                <a:ea typeface="MS PGothic" panose="020B0600070205080204" pitchFamily="34" charset="-128"/>
                <a:cs typeface="Helvetica Light"/>
              </a:rPr>
              <a:t>growing grid </a:t>
            </a:r>
            <a:r>
              <a:rPr lang="en-US" altLang="en-US" sz="1200" dirty="0">
                <a:solidFill>
                  <a:srgbClr val="000000"/>
                </a:solidFill>
                <a:latin typeface="Helvetica Light"/>
                <a:ea typeface="MS PGothic" panose="020B0600070205080204" pitchFamily="34" charset="-128"/>
                <a:cs typeface="Helvetica Light"/>
              </a:rPr>
              <a:t>issue in Germany. 65 Daimler Vito E-Cell and 25 BMW ActiveE vehicles were connected to the </a:t>
            </a:r>
            <a:r>
              <a:rPr lang="en-US" altLang="en-US" sz="1200" dirty="0" err="1">
                <a:solidFill>
                  <a:srgbClr val="000000"/>
                </a:solidFill>
                <a:latin typeface="Helvetica Light"/>
                <a:ea typeface="MS PGothic" panose="020B0600070205080204" pitchFamily="34" charset="-128"/>
                <a:cs typeface="Helvetica Light"/>
              </a:rPr>
              <a:t>Vattenfall</a:t>
            </a:r>
            <a:r>
              <a:rPr lang="en-US" altLang="en-US" sz="1200" dirty="0">
                <a:solidFill>
                  <a:srgbClr val="000000"/>
                </a:solidFill>
                <a:latin typeface="Helvetica Light"/>
                <a:ea typeface="MS PGothic" panose="020B0600070205080204" pitchFamily="34" charset="-128"/>
                <a:cs typeface="Helvetica Light"/>
              </a:rPr>
              <a:t> </a:t>
            </a:r>
            <a:r>
              <a:rPr lang="en-US" altLang="en-US" sz="1200" dirty="0" smtClean="0">
                <a:solidFill>
                  <a:srgbClr val="000000"/>
                </a:solidFill>
                <a:latin typeface="Helvetica Light"/>
                <a:ea typeface="MS PGothic" panose="020B0600070205080204" pitchFamily="34" charset="-128"/>
                <a:cs typeface="Helvetica Light"/>
              </a:rPr>
              <a:t>backend </a:t>
            </a:r>
            <a:r>
              <a:rPr lang="en-US" altLang="en-US" sz="1200" dirty="0">
                <a:solidFill>
                  <a:srgbClr val="000000"/>
                </a:solidFill>
                <a:latin typeface="Helvetica Light"/>
                <a:ea typeface="MS PGothic" panose="020B0600070205080204" pitchFamily="34" charset="-128"/>
                <a:cs typeface="Helvetica Light"/>
              </a:rPr>
              <a:t>and would charge according to </a:t>
            </a:r>
            <a:br>
              <a:rPr lang="en-US" altLang="en-US" sz="1200" dirty="0">
                <a:solidFill>
                  <a:srgbClr val="000000"/>
                </a:solidFill>
                <a:latin typeface="Helvetica Light"/>
                <a:ea typeface="MS PGothic" panose="020B0600070205080204" pitchFamily="34" charset="-128"/>
                <a:cs typeface="Helvetica Light"/>
              </a:rPr>
            </a:br>
            <a:r>
              <a:rPr lang="en-US" altLang="en-US" sz="1200" dirty="0">
                <a:solidFill>
                  <a:srgbClr val="000000"/>
                </a:solidFill>
                <a:latin typeface="Helvetica Light"/>
                <a:ea typeface="MS PGothic" panose="020B0600070205080204" pitchFamily="34" charset="-128"/>
                <a:cs typeface="Helvetica Light"/>
              </a:rPr>
              <a:t>the forecast wind energy generation for that night.</a:t>
            </a:r>
          </a:p>
          <a:p>
            <a:pPr>
              <a:lnSpc>
                <a:spcPct val="110000"/>
              </a:lnSpc>
            </a:pPr>
            <a:endParaRPr lang="en-US" altLang="en-US" sz="1200" dirty="0">
              <a:solidFill>
                <a:srgbClr val="000000"/>
              </a:solidFill>
              <a:latin typeface="Helvetica Light"/>
              <a:ea typeface="MS PGothic" panose="020B0600070205080204" pitchFamily="34" charset="-128"/>
              <a:cs typeface="Helvetica Light"/>
            </a:endParaRPr>
          </a:p>
          <a:p>
            <a:pPr>
              <a:lnSpc>
                <a:spcPct val="110000"/>
              </a:lnSpc>
            </a:pPr>
            <a:r>
              <a:rPr lang="en-US" altLang="en-US" sz="1200" dirty="0">
                <a:solidFill>
                  <a:srgbClr val="000000"/>
                </a:solidFill>
                <a:latin typeface="Helvetica Light"/>
                <a:ea typeface="MS PGothic" panose="020B0600070205080204" pitchFamily="34" charset="-128"/>
                <a:cs typeface="Helvetica Light"/>
              </a:rPr>
              <a:t>Greenlots provided the HomePlug AV-enabled EVSE and played </a:t>
            </a:r>
            <a:r>
              <a:rPr lang="en-US" altLang="en-US" sz="1200" dirty="0" smtClean="0">
                <a:solidFill>
                  <a:srgbClr val="000000"/>
                </a:solidFill>
                <a:latin typeface="Helvetica Light"/>
                <a:ea typeface="MS PGothic" panose="020B0600070205080204" pitchFamily="34" charset="-128"/>
                <a:cs typeface="Helvetica Light"/>
              </a:rPr>
              <a:t>a key role in </a:t>
            </a:r>
            <a:r>
              <a:rPr lang="en-US" altLang="en-US" sz="1200" dirty="0">
                <a:solidFill>
                  <a:srgbClr val="000000"/>
                </a:solidFill>
                <a:latin typeface="Helvetica Light"/>
                <a:ea typeface="MS PGothic" panose="020B0600070205080204" pitchFamily="34" charset="-128"/>
                <a:cs typeface="Helvetica Light"/>
              </a:rPr>
              <a:t>system integration and testing, while Vattenfall provided control and grid software. When an EV </a:t>
            </a:r>
            <a:r>
              <a:rPr lang="en-US" altLang="en-US" sz="1200" dirty="0" smtClean="0">
                <a:solidFill>
                  <a:srgbClr val="000000"/>
                </a:solidFill>
                <a:latin typeface="Helvetica Light"/>
                <a:ea typeface="MS PGothic" panose="020B0600070205080204" pitchFamily="34" charset="-128"/>
                <a:cs typeface="Helvetica Light"/>
              </a:rPr>
              <a:t>plugged </a:t>
            </a:r>
            <a:r>
              <a:rPr lang="en-US" altLang="en-US" sz="1200" dirty="0">
                <a:solidFill>
                  <a:srgbClr val="000000"/>
                </a:solidFill>
                <a:latin typeface="Helvetica Light"/>
                <a:ea typeface="MS PGothic" panose="020B0600070205080204" pitchFamily="34" charset="-128"/>
                <a:cs typeface="Helvetica Light"/>
              </a:rPr>
              <a:t>in, a real-time association between the EVSE to EV </a:t>
            </a:r>
            <a:r>
              <a:rPr lang="en-US" altLang="en-US" sz="1200" dirty="0" smtClean="0">
                <a:solidFill>
                  <a:srgbClr val="000000"/>
                </a:solidFill>
                <a:latin typeface="Helvetica Light"/>
                <a:ea typeface="MS PGothic" panose="020B0600070205080204" pitchFamily="34" charset="-128"/>
                <a:cs typeface="Helvetica Light"/>
              </a:rPr>
              <a:t>was </a:t>
            </a:r>
            <a:r>
              <a:rPr lang="en-US" altLang="en-US" sz="1200" dirty="0">
                <a:solidFill>
                  <a:srgbClr val="000000"/>
                </a:solidFill>
                <a:latin typeface="Helvetica Light"/>
                <a:ea typeface="MS PGothic" panose="020B0600070205080204" pitchFamily="34" charset="-128"/>
                <a:cs typeface="Helvetica Light"/>
              </a:rPr>
              <a:t>performed over power line communications (PLC), and a charging instruction profile </a:t>
            </a:r>
            <a:r>
              <a:rPr lang="en-US" altLang="en-US" sz="1200" dirty="0" smtClean="0">
                <a:solidFill>
                  <a:srgbClr val="000000"/>
                </a:solidFill>
                <a:latin typeface="Helvetica Light"/>
                <a:ea typeface="MS PGothic" panose="020B0600070205080204" pitchFamily="34" charset="-128"/>
                <a:cs typeface="Helvetica Light"/>
              </a:rPr>
              <a:t>was </a:t>
            </a:r>
            <a:r>
              <a:rPr lang="en-US" altLang="en-US" sz="1200" dirty="0">
                <a:solidFill>
                  <a:srgbClr val="000000"/>
                </a:solidFill>
                <a:latin typeface="Helvetica Light"/>
                <a:ea typeface="MS PGothic" panose="020B0600070205080204" pitchFamily="34" charset="-128"/>
                <a:cs typeface="Helvetica Light"/>
              </a:rPr>
              <a:t>downloaded to the EV. In 0.5A increments, the charging could be adjusted up or down. This project contributed to the formation of the HP-GP (HomePlug GreenPHY) standard now used for the CCS connector standard and ISO/IEC 15118.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5958" y="1987376"/>
            <a:ext cx="1273597" cy="8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2854" y="2057143"/>
            <a:ext cx="1316013" cy="78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0687" y="3064276"/>
            <a:ext cx="4099843" cy="307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7094" y="1302618"/>
            <a:ext cx="2442270" cy="52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292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5" y="274329"/>
            <a:ext cx="11383345" cy="711790"/>
          </a:xfrm>
        </p:spPr>
        <p:txBody>
          <a:bodyPr>
            <a:noAutofit/>
          </a:bodyPr>
          <a:lstStyle/>
          <a:p>
            <a:r>
              <a:rPr lang="en-US" sz="2900" dirty="0" err="1" smtClean="0">
                <a:latin typeface="Helvetica Light"/>
                <a:cs typeface="Helvetica Light"/>
              </a:rPr>
              <a:t>Avista</a:t>
            </a:r>
            <a:r>
              <a:rPr lang="en-US" sz="2900" dirty="0" smtClean="0">
                <a:latin typeface="Helvetica Light"/>
                <a:cs typeface="Helvetica Light"/>
              </a:rPr>
              <a:t> EV Charging + </a:t>
            </a:r>
            <a:r>
              <a:rPr lang="en-US" sz="2900" smtClean="0">
                <a:latin typeface="Helvetica Light"/>
                <a:cs typeface="Helvetica Light"/>
              </a:rPr>
              <a:t>Demand Response Pilot</a:t>
            </a:r>
            <a:endParaRPr lang="en-US" sz="2900" dirty="0">
              <a:latin typeface="Helvetica Light"/>
              <a:cs typeface="Helvetica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3A9912F-2C1C-E044-84F1-6EECFBE58A00}" type="slidenum">
              <a:rPr lang="en-US"/>
              <a:t>6</a:t>
            </a:fld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373225" y="638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Proprietary and Confidential © Greenlots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2381" y="1385669"/>
            <a:ext cx="12579762" cy="4886178"/>
            <a:chOff x="64948" y="1835522"/>
            <a:chExt cx="10253987" cy="5213492"/>
          </a:xfrm>
        </p:grpSpPr>
        <p:sp>
          <p:nvSpPr>
            <p:cNvPr id="12" name="TextBox 11"/>
            <p:cNvSpPr txBox="1"/>
            <p:nvPr/>
          </p:nvSpPr>
          <p:spPr>
            <a:xfrm>
              <a:off x="252022" y="2207113"/>
              <a:ext cx="27757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120 AC Level 2 at Home</a:t>
              </a:r>
              <a:endParaRPr lang="en-US" b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/>
            </a:p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948" y="4375704"/>
              <a:ext cx="28158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100 AC Level 2 at </a:t>
              </a:r>
            </a:p>
            <a:p>
              <a:pPr algn="ctr"/>
              <a:r>
                <a:rPr lang="en-US" b="1" dirty="0" smtClean="0"/>
                <a:t>Work/Fleet/MUDs</a:t>
              </a:r>
              <a:endParaRPr lang="en-US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/>
            </a:p>
            <a:p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93020" y="3511316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Integrated Network </a:t>
              </a:r>
              <a:endParaRPr lang="en-US" b="1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4038" y="5152676"/>
              <a:ext cx="1122289" cy="95745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4889" y="5299035"/>
              <a:ext cx="882926" cy="88292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946288" y="6202089"/>
              <a:ext cx="125147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User Web </a:t>
              </a:r>
            </a:p>
            <a:p>
              <a:pPr algn="ctr"/>
              <a:r>
                <a:rPr lang="en-US" dirty="0" smtClean="0"/>
                <a:t>Portal</a:t>
              </a:r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5036777" y="4283740"/>
              <a:ext cx="504237" cy="666059"/>
            </a:xfrm>
            <a:prstGeom prst="straightConnector1">
              <a:avLst/>
            </a:prstGeom>
            <a:ln w="38100">
              <a:prstDash val="dash"/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5541521" y="6195676"/>
              <a:ext cx="93209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Utility Web</a:t>
              </a:r>
              <a:br>
                <a:rPr lang="en-US" dirty="0" smtClean="0"/>
              </a:br>
              <a:r>
                <a:rPr lang="en-US" dirty="0" smtClean="0"/>
                <a:t>Portal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5326843" y="2733623"/>
              <a:ext cx="1153899" cy="338727"/>
            </a:xfrm>
            <a:prstGeom prst="straightConnector1">
              <a:avLst/>
            </a:prstGeom>
            <a:ln w="38100">
              <a:prstDash val="dash"/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432431" y="2304743"/>
              <a:ext cx="28865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45 AC Level 2 in Public</a:t>
              </a:r>
              <a:endParaRPr lang="en-US" b="1" dirty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5394019" y="3602201"/>
              <a:ext cx="1320838" cy="676254"/>
            </a:xfrm>
            <a:prstGeom prst="straightConnector1">
              <a:avLst/>
            </a:prstGeom>
            <a:ln w="38100">
              <a:prstDash val="dash"/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795990" y="5547531"/>
              <a:ext cx="24782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7 DC Fast Chargers</a:t>
              </a:r>
              <a:endParaRPr lang="en-US" b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/>
            </a:p>
            <a:p>
              <a:endParaRPr lang="en-US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977946" y="3965386"/>
              <a:ext cx="624196" cy="1458729"/>
            </a:xfrm>
            <a:prstGeom prst="rect">
              <a:avLst/>
            </a:prstGeom>
          </p:spPr>
        </p:pic>
        <p:pic>
          <p:nvPicPr>
            <p:cNvPr id="26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1975" y="1835522"/>
              <a:ext cx="511446" cy="1456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4" descr="Image result for hous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038" y="2581529"/>
              <a:ext cx="1825625" cy="1358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061" y="5140814"/>
              <a:ext cx="1908200" cy="1908200"/>
            </a:xfrm>
            <a:prstGeom prst="rect">
              <a:avLst/>
            </a:prstGeom>
          </p:spPr>
        </p:pic>
      </p:grpSp>
      <p:cxnSp>
        <p:nvCxnSpPr>
          <p:cNvPr id="29" name="Straight Arrow Connector 28"/>
          <p:cNvCxnSpPr/>
          <p:nvPr/>
        </p:nvCxnSpPr>
        <p:spPr>
          <a:xfrm flipV="1">
            <a:off x="3536462" y="2618149"/>
            <a:ext cx="722923" cy="19542"/>
          </a:xfrm>
          <a:prstGeom prst="straightConnector1">
            <a:avLst/>
          </a:prstGeom>
          <a:ln w="38100"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607860" y="3455186"/>
            <a:ext cx="942261" cy="569310"/>
          </a:xfrm>
          <a:prstGeom prst="straightConnector1">
            <a:avLst/>
          </a:prstGeom>
          <a:ln w="38100"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8949" y="2317719"/>
            <a:ext cx="1647825" cy="628650"/>
          </a:xfrm>
          <a:prstGeom prst="rect">
            <a:avLst/>
          </a:prstGeom>
        </p:spPr>
      </p:pic>
      <p:pic>
        <p:nvPicPr>
          <p:cNvPr id="32" name="Content Placeholder 3"/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690" y="4631735"/>
            <a:ext cx="568614" cy="932809"/>
          </a:xfrm>
        </p:spPr>
      </p:pic>
      <p:sp>
        <p:nvSpPr>
          <p:cNvPr id="33" name="Rectangle 32"/>
          <p:cNvSpPr/>
          <p:nvPr/>
        </p:nvSpPr>
        <p:spPr>
          <a:xfrm>
            <a:off x="3907016" y="5554662"/>
            <a:ext cx="1535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Driver</a:t>
            </a:r>
          </a:p>
          <a:p>
            <a:pPr algn="ctr"/>
            <a:r>
              <a:rPr lang="en-US" dirty="0" smtClean="0"/>
              <a:t>App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4643815" y="3766373"/>
            <a:ext cx="428176" cy="624242"/>
          </a:xfrm>
          <a:prstGeom prst="straightConnector1">
            <a:avLst/>
          </a:prstGeom>
          <a:ln w="38100"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761299" y="3842778"/>
            <a:ext cx="0" cy="544847"/>
          </a:xfrm>
          <a:prstGeom prst="straightConnector1">
            <a:avLst/>
          </a:prstGeom>
          <a:ln w="38100"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78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5" y="274329"/>
            <a:ext cx="11383345" cy="711790"/>
          </a:xfrm>
        </p:spPr>
        <p:txBody>
          <a:bodyPr>
            <a:noAutofit/>
          </a:bodyPr>
          <a:lstStyle/>
          <a:p>
            <a:r>
              <a:rPr lang="en-US" sz="2900" dirty="0" smtClean="0">
                <a:latin typeface="Helvetica Light"/>
                <a:cs typeface="Helvetica Light"/>
              </a:rPr>
              <a:t>LAPD EV Charging + Load Management</a:t>
            </a:r>
            <a:endParaRPr lang="en-US" sz="2900" dirty="0">
              <a:latin typeface="Helvetica Light"/>
              <a:cs typeface="Helvetica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3A9912F-2C1C-E044-84F1-6EECFBE58A00}" type="slidenum">
              <a:rPr lang="en-US"/>
              <a:t>7</a:t>
            </a:fld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373225" y="638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Proprietary and Confidential © Greenlots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73" r="30442"/>
          <a:stretch/>
        </p:blipFill>
        <p:spPr>
          <a:xfrm>
            <a:off x="7547998" y="1344088"/>
            <a:ext cx="4208573" cy="4685724"/>
          </a:xfrm>
          <a:prstGeom prst="rect">
            <a:avLst/>
          </a:prstGeom>
        </p:spPr>
      </p:pic>
      <p:sp>
        <p:nvSpPr>
          <p:cNvPr id="12" name="Rectangle 6"/>
          <p:cNvSpPr txBox="1">
            <a:spLocks/>
          </p:cNvSpPr>
          <p:nvPr/>
        </p:nvSpPr>
        <p:spPr bwMode="auto">
          <a:xfrm>
            <a:off x="1339259" y="1938276"/>
            <a:ext cx="4688033" cy="369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85775" indent="-485775" algn="l" defTabSz="129857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1054100" indent="-403225" algn="l" defTabSz="129857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622425" indent="-322263" algn="l" defTabSz="129857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2273300" indent="-322263" algn="l" defTabSz="129857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924175" indent="-322263" algn="l" defTabSz="129857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3575899" indent="-325081" algn="l" defTabSz="13003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062" indent="-325081" algn="l" defTabSz="13003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226" indent="-325081" algn="l" defTabSz="13003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388" indent="-325081" algn="l" defTabSz="13003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0933">
              <a:buClr>
                <a:srgbClr val="595959"/>
              </a:buClr>
              <a:buSzPct val="125000"/>
              <a:buNone/>
              <a:defRPr/>
            </a:pPr>
            <a:r>
              <a:rPr lang="en-US" altLang="es-AR" sz="1400" dirty="0">
                <a:latin typeface="Helvetica Light"/>
                <a:ea typeface="Helvetica" charset="0"/>
                <a:cs typeface="Helvetica Light"/>
                <a:sym typeface="Helvetica Neue Light" charset="0"/>
              </a:rPr>
              <a:t>100 L2 and 4 DC </a:t>
            </a:r>
            <a:r>
              <a:rPr lang="en-US" altLang="es-AR" sz="1400" dirty="0" smtClean="0">
                <a:latin typeface="Helvetica Light"/>
                <a:ea typeface="Helvetica" charset="0"/>
                <a:cs typeface="Helvetica Light"/>
                <a:sym typeface="Helvetica Neue Light" charset="0"/>
              </a:rPr>
              <a:t>fast </a:t>
            </a:r>
            <a:r>
              <a:rPr lang="en-US" altLang="es-AR" sz="1400" dirty="0">
                <a:latin typeface="Helvetica Light"/>
                <a:ea typeface="Helvetica" charset="0"/>
                <a:cs typeface="Helvetica Light"/>
                <a:sym typeface="Helvetica Neue Light" charset="0"/>
              </a:rPr>
              <a:t>c</a:t>
            </a:r>
            <a:r>
              <a:rPr lang="en-US" altLang="es-AR" sz="1400" dirty="0" smtClean="0">
                <a:latin typeface="Helvetica Light"/>
                <a:ea typeface="Helvetica" charset="0"/>
                <a:cs typeface="Helvetica Light"/>
                <a:sym typeface="Helvetica Neue Light" charset="0"/>
              </a:rPr>
              <a:t>hargers </a:t>
            </a:r>
            <a:r>
              <a:rPr lang="en-US" altLang="es-AR" sz="1400" dirty="0">
                <a:latin typeface="Helvetica Light"/>
                <a:ea typeface="Helvetica" charset="0"/>
                <a:cs typeface="Helvetica Light"/>
                <a:sym typeface="Helvetica Neue Light" charset="0"/>
              </a:rPr>
              <a:t>at </a:t>
            </a:r>
            <a:r>
              <a:rPr lang="en-US" altLang="es-AR" sz="1400" dirty="0" smtClean="0">
                <a:latin typeface="Helvetica Light"/>
                <a:ea typeface="Helvetica" charset="0"/>
                <a:cs typeface="Helvetica Light"/>
                <a:sym typeface="Helvetica Neue Light" charset="0"/>
              </a:rPr>
              <a:t>downtown LAPD parking facility</a:t>
            </a:r>
          </a:p>
          <a:p>
            <a:pPr marL="0" indent="0" defTabSz="450933">
              <a:buClr>
                <a:srgbClr val="595959"/>
              </a:buClr>
              <a:buSzPct val="125000"/>
              <a:buNone/>
              <a:defRPr/>
            </a:pPr>
            <a:r>
              <a:rPr lang="en-US" altLang="es-AR" sz="1400" dirty="0" smtClean="0">
                <a:latin typeface="Helvetica Light"/>
                <a:ea typeface="Helvetica" charset="0"/>
                <a:cs typeface="Helvetica Light"/>
                <a:sym typeface="Helvetica Neue Light" charset="0"/>
              </a:rPr>
              <a:t> </a:t>
            </a:r>
            <a:endParaRPr lang="en-US" altLang="es-AR" sz="1400" dirty="0">
              <a:latin typeface="Helvetica Light"/>
              <a:ea typeface="Helvetica" charset="0"/>
              <a:cs typeface="Helvetica Light"/>
              <a:sym typeface="Helvetica Neue Light" charset="0"/>
            </a:endParaRPr>
          </a:p>
          <a:p>
            <a:pPr defTabSz="450933">
              <a:buClr>
                <a:srgbClr val="595959"/>
              </a:buClr>
              <a:buSzPct val="125000"/>
              <a:defRPr/>
            </a:pPr>
            <a:r>
              <a:rPr lang="en-US" altLang="es-AR" sz="1400" dirty="0" smtClean="0">
                <a:latin typeface="Helvetica Light"/>
                <a:ea typeface="Helvetica" charset="0"/>
                <a:cs typeface="Helvetica Light"/>
                <a:sym typeface="Helvetica Neue Light" charset="0"/>
              </a:rPr>
              <a:t>Supports charging needs of initial fleet of 100 EVs, that has since grown to 150</a:t>
            </a:r>
          </a:p>
          <a:p>
            <a:pPr defTabSz="450933">
              <a:buClr>
                <a:srgbClr val="595959"/>
              </a:buClr>
              <a:buSzPct val="125000"/>
              <a:defRPr/>
            </a:pPr>
            <a:r>
              <a:rPr lang="en-US" altLang="es-AR" sz="1400" dirty="0" smtClean="0">
                <a:latin typeface="Helvetica Light"/>
                <a:ea typeface="Helvetica" charset="0"/>
                <a:cs typeface="Helvetica Light"/>
                <a:sym typeface="Helvetica Neue Light" charset="0"/>
              </a:rPr>
              <a:t>Load </a:t>
            </a:r>
            <a:r>
              <a:rPr lang="en-US" altLang="es-AR" sz="1400" dirty="0">
                <a:latin typeface="Helvetica Light"/>
                <a:ea typeface="Helvetica" charset="0"/>
                <a:cs typeface="Helvetica Light"/>
                <a:sym typeface="Helvetica Neue Light" charset="0"/>
              </a:rPr>
              <a:t>management avoids expensive electrical infrastructure upgrades and reduces demand charges</a:t>
            </a:r>
          </a:p>
          <a:p>
            <a:pPr defTabSz="450933">
              <a:buClr>
                <a:srgbClr val="595959"/>
              </a:buClr>
              <a:buSzPct val="125000"/>
              <a:defRPr/>
            </a:pPr>
            <a:r>
              <a:rPr lang="en-US" altLang="es-AR" sz="1400" dirty="0">
                <a:latin typeface="Helvetica Light"/>
                <a:ea typeface="Helvetica" charset="0"/>
                <a:cs typeface="Helvetica Light"/>
                <a:sym typeface="Helvetica Neue Light" charset="0"/>
              </a:rPr>
              <a:t>Responds to real-time electricity demand of building</a:t>
            </a:r>
          </a:p>
          <a:p>
            <a:pPr defTabSz="450933">
              <a:buClr>
                <a:srgbClr val="595959"/>
              </a:buClr>
              <a:buSzPct val="125000"/>
              <a:defRPr/>
            </a:pPr>
            <a:r>
              <a:rPr lang="en-US" altLang="es-AR" sz="1400" dirty="0">
                <a:latin typeface="Helvetica Light"/>
                <a:ea typeface="Helvetica" charset="0"/>
                <a:cs typeface="Helvetica Light"/>
                <a:sym typeface="Helvetica Neue Light" charset="0"/>
              </a:rPr>
              <a:t>Charge optimization and prioritization ensures vehicles are charged when they are needed</a:t>
            </a:r>
          </a:p>
          <a:p>
            <a:pPr defTabSz="450933">
              <a:buClr>
                <a:srgbClr val="595959"/>
              </a:buClr>
              <a:buSzPct val="125000"/>
              <a:defRPr/>
            </a:pPr>
            <a:r>
              <a:rPr lang="en-US" altLang="es-AR" sz="1400" dirty="0">
                <a:latin typeface="Helvetica Light"/>
                <a:ea typeface="Helvetica" charset="0"/>
                <a:cs typeface="Helvetica Light"/>
                <a:sym typeface="Helvetica Neue Light" charset="0"/>
              </a:rPr>
              <a:t>Fleet reporting tracks fleet data, operating cost and efficiencies of an all electric fleet.</a:t>
            </a:r>
          </a:p>
          <a:p>
            <a:pPr defTabSz="450933">
              <a:buClr>
                <a:srgbClr val="595959"/>
              </a:buClr>
              <a:buSzPct val="125000"/>
              <a:defRPr/>
            </a:pPr>
            <a:r>
              <a:rPr lang="en-US" altLang="es-AR" sz="1400" dirty="0" smtClean="0">
                <a:latin typeface="Helvetica Light"/>
                <a:ea typeface="Helvetica" charset="0"/>
                <a:cs typeface="Helvetica Light"/>
                <a:sym typeface="Helvetica Neue Light" charset="0"/>
              </a:rPr>
              <a:t>Deploying charging </a:t>
            </a:r>
            <a:r>
              <a:rPr lang="en-US" altLang="es-AR" sz="1400" dirty="0">
                <a:latin typeface="Helvetica Light"/>
                <a:ea typeface="Helvetica" charset="0"/>
                <a:cs typeface="Helvetica Light"/>
                <a:sym typeface="Helvetica Neue Light" charset="0"/>
              </a:rPr>
              <a:t>infrastructure across 25 </a:t>
            </a:r>
            <a:r>
              <a:rPr lang="en-US" altLang="es-AR" sz="1400" dirty="0" smtClean="0">
                <a:latin typeface="Helvetica Light"/>
                <a:ea typeface="Helvetica" charset="0"/>
                <a:cs typeface="Helvetica Light"/>
                <a:sym typeface="Helvetica Neue Light" charset="0"/>
              </a:rPr>
              <a:t>satellite facilities around the city</a:t>
            </a:r>
            <a:endParaRPr lang="en-US" altLang="es-AR" sz="1400" dirty="0">
              <a:latin typeface="Helvetica Light"/>
              <a:ea typeface="Helvetica" charset="0"/>
              <a:cs typeface="Helvetica Light"/>
              <a:sym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01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5" y="274329"/>
            <a:ext cx="11383345" cy="711790"/>
          </a:xfrm>
        </p:spPr>
        <p:txBody>
          <a:bodyPr>
            <a:noAutofit/>
          </a:bodyPr>
          <a:lstStyle/>
          <a:p>
            <a:r>
              <a:rPr lang="en-US" sz="2900" dirty="0" smtClean="0">
                <a:latin typeface="Helvetica Light"/>
                <a:cs typeface="Helvetica Light"/>
              </a:rPr>
              <a:t>Dynamic Pricing + Distribution System Integration</a:t>
            </a:r>
            <a:endParaRPr lang="en-US" sz="2900" dirty="0">
              <a:latin typeface="Helvetica Light"/>
              <a:cs typeface="Helvetica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3A9912F-2C1C-E044-84F1-6EECFBE58A00}" type="slidenum">
              <a:rPr lang="en-US"/>
              <a:t>8</a:t>
            </a:fld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373225" y="638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Proprietary and Confidential © Greenlots</a:t>
            </a:r>
            <a:endParaRPr lang="en-US" dirty="0"/>
          </a:p>
        </p:txBody>
      </p:sp>
      <p:sp>
        <p:nvSpPr>
          <p:cNvPr id="12" name="Rectangle 6"/>
          <p:cNvSpPr txBox="1">
            <a:spLocks/>
          </p:cNvSpPr>
          <p:nvPr/>
        </p:nvSpPr>
        <p:spPr bwMode="auto">
          <a:xfrm>
            <a:off x="1073903" y="1938276"/>
            <a:ext cx="4688033" cy="369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85775" indent="-485775" algn="l" defTabSz="129857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1054100" indent="-403225" algn="l" defTabSz="129857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622425" indent="-322263" algn="l" defTabSz="129857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2273300" indent="-322263" algn="l" defTabSz="129857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924175" indent="-322263" algn="l" defTabSz="1298575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3575899" indent="-325081" algn="l" defTabSz="13003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062" indent="-325081" algn="l" defTabSz="13003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226" indent="-325081" algn="l" defTabSz="13003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388" indent="-325081" algn="l" defTabSz="130032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0933">
              <a:buClr>
                <a:srgbClr val="595959"/>
              </a:buClr>
              <a:buSzPct val="125000"/>
              <a:buNone/>
              <a:defRPr/>
            </a:pPr>
            <a:r>
              <a:rPr lang="en-US" altLang="es-AR" sz="1400" dirty="0" smtClean="0">
                <a:latin typeface="Helvetica Light"/>
                <a:ea typeface="Helvetica" charset="0"/>
                <a:cs typeface="Helvetica Light"/>
                <a:sym typeface="Helvetica Neue Light" charset="0"/>
              </a:rPr>
              <a:t>San Diego Gas &amp; Electric VGI Rate</a:t>
            </a:r>
            <a:endParaRPr lang="en-US" altLang="es-AR" sz="1400" dirty="0" smtClean="0">
              <a:latin typeface="Helvetica Light"/>
              <a:ea typeface="Helvetica" charset="0"/>
              <a:cs typeface="Helvetica Light"/>
              <a:sym typeface="Helvetica Neue Light" charset="0"/>
            </a:endParaRPr>
          </a:p>
          <a:p>
            <a:pPr marL="0" indent="0" defTabSz="450933">
              <a:buClr>
                <a:srgbClr val="595959"/>
              </a:buClr>
              <a:buSzPct val="125000"/>
              <a:buNone/>
              <a:defRPr/>
            </a:pPr>
            <a:r>
              <a:rPr lang="en-US" altLang="es-AR" sz="1400" dirty="0" smtClean="0">
                <a:latin typeface="Helvetica Light"/>
                <a:ea typeface="Helvetica" charset="0"/>
                <a:cs typeface="Helvetica Light"/>
                <a:sym typeface="Helvetica Neue Light" charset="0"/>
              </a:rPr>
              <a:t> </a:t>
            </a:r>
            <a:endParaRPr lang="en-US" altLang="es-AR" sz="1400" dirty="0">
              <a:latin typeface="Helvetica Light"/>
              <a:ea typeface="Helvetica" charset="0"/>
              <a:cs typeface="Helvetica Light"/>
              <a:sym typeface="Helvetica Neue Light" charset="0"/>
            </a:endParaRPr>
          </a:p>
          <a:p>
            <a:pPr defTabSz="450933">
              <a:buClr>
                <a:srgbClr val="595959"/>
              </a:buClr>
              <a:buSzPct val="125000"/>
              <a:defRPr/>
            </a:pPr>
            <a:r>
              <a:rPr lang="en-US" altLang="es-AR" sz="1400" dirty="0" smtClean="0">
                <a:latin typeface="Helvetica Light"/>
                <a:ea typeface="Helvetica" charset="0"/>
                <a:cs typeface="Helvetica Light"/>
                <a:sym typeface="Helvetica Neue Light" charset="0"/>
              </a:rPr>
              <a:t>Variable commodity component based on CAISO day ahead hourly rate</a:t>
            </a:r>
            <a:endParaRPr lang="en-US" altLang="es-AR" sz="1400" dirty="0" smtClean="0">
              <a:latin typeface="Helvetica Light"/>
              <a:ea typeface="Helvetica" charset="0"/>
              <a:cs typeface="Helvetica Light"/>
              <a:sym typeface="Helvetica Neue Light" charset="0"/>
            </a:endParaRPr>
          </a:p>
          <a:p>
            <a:pPr defTabSz="450933">
              <a:buClr>
                <a:srgbClr val="595959"/>
              </a:buClr>
              <a:buSzPct val="125000"/>
              <a:defRPr/>
            </a:pPr>
            <a:r>
              <a:rPr lang="en-US" altLang="es-AR" sz="1400" dirty="0" smtClean="0">
                <a:latin typeface="Helvetica Light"/>
                <a:ea typeface="Helvetica" charset="0"/>
                <a:cs typeface="Helvetica Light"/>
                <a:sym typeface="Helvetica Neue Light" charset="0"/>
              </a:rPr>
              <a:t>Dynamic pricing signal incorporating c</a:t>
            </a:r>
            <a:r>
              <a:rPr lang="en-US" altLang="es-AR" sz="1400" dirty="0" smtClean="0">
                <a:latin typeface="Helvetica Light"/>
                <a:ea typeface="Helvetica" charset="0"/>
                <a:cs typeface="Helvetica Light"/>
                <a:sym typeface="Helvetica Neue Light" charset="0"/>
              </a:rPr>
              <a:t>ommodity capacity costs</a:t>
            </a:r>
            <a:endParaRPr lang="en-US" altLang="es-AR" sz="1400" dirty="0">
              <a:latin typeface="Helvetica Light"/>
              <a:ea typeface="Helvetica" charset="0"/>
              <a:cs typeface="Helvetica Light"/>
              <a:sym typeface="Helvetica Neue Light" charset="0"/>
            </a:endParaRPr>
          </a:p>
          <a:p>
            <a:pPr defTabSz="450933">
              <a:buClr>
                <a:srgbClr val="595959"/>
              </a:buClr>
              <a:buSzPct val="125000"/>
              <a:defRPr/>
            </a:pPr>
            <a:r>
              <a:rPr lang="en-US" altLang="es-AR" sz="1400" dirty="0" smtClean="0">
                <a:latin typeface="Helvetica Light"/>
                <a:ea typeface="Helvetica" charset="0"/>
                <a:cs typeface="Helvetica Light"/>
                <a:sym typeface="Helvetica Neue Light" charset="0"/>
              </a:rPr>
              <a:t>Distribution circuit conditions and local capacity costs</a:t>
            </a:r>
            <a:endParaRPr lang="en-US" altLang="es-AR" sz="1400" dirty="0">
              <a:latin typeface="Helvetica Light"/>
              <a:ea typeface="Helvetica" charset="0"/>
              <a:cs typeface="Helvetica Light"/>
              <a:sym typeface="Helvetica Neue Light" charset="0"/>
            </a:endParaRPr>
          </a:p>
        </p:txBody>
      </p:sp>
      <p:pic>
        <p:nvPicPr>
          <p:cNvPr id="3" name="Picture 2" descr="power-your-drive_0_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93" r="17893"/>
          <a:stretch/>
        </p:blipFill>
        <p:spPr>
          <a:xfrm>
            <a:off x="5041698" y="1145001"/>
            <a:ext cx="679019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70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25" y="274329"/>
            <a:ext cx="11383345" cy="711790"/>
          </a:xfrm>
        </p:spPr>
        <p:txBody>
          <a:bodyPr>
            <a:noAutofit/>
          </a:bodyPr>
          <a:lstStyle/>
          <a:p>
            <a:r>
              <a:rPr lang="en-US" sz="2900" dirty="0" smtClean="0">
                <a:latin typeface="Helvetica Light"/>
                <a:cs typeface="Helvetica Light"/>
              </a:rPr>
              <a:t>EV Charging + Storage Integration</a:t>
            </a:r>
            <a:endParaRPr lang="en-US" sz="2900" dirty="0">
              <a:latin typeface="Helvetica Light"/>
              <a:cs typeface="Helvetica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33A9912F-2C1C-E044-84F1-6EECFBE58A00}" type="slidenum">
              <a:rPr lang="en-US"/>
              <a:t>9</a:t>
            </a:fld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373225" y="638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Proprietary and Confidential © Greenlots</a:t>
            </a:r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="" xmlns:a16="http://schemas.microsoft.com/office/drawing/2014/main" id="{ACA8A468-7119-4F78-BE04-CBE739E1C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708" y="1998920"/>
            <a:ext cx="5612867" cy="340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A0BB08D-43B6-4A12-990F-C59255692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613" y="4245397"/>
            <a:ext cx="5588002" cy="17970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6DC854A-76C7-496A-A590-2FBBCEE912F5}"/>
              </a:ext>
            </a:extLst>
          </p:cNvPr>
          <p:cNvSpPr txBox="1"/>
          <p:nvPr/>
        </p:nvSpPr>
        <p:spPr>
          <a:xfrm>
            <a:off x="6256613" y="1208050"/>
            <a:ext cx="5550679" cy="27084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8BB44E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Charging control monitors power in real-time and coordinates demand interval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8BB44E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Activates storage to provide supplementary power to shave peak demand from grid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8BB44E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Recharges the battery when EV charge drops below threshold or when charging complete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8BB44E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No impact on charging time</a:t>
            </a:r>
          </a:p>
        </p:txBody>
      </p:sp>
    </p:spTree>
    <p:extLst>
      <p:ext uri="{BB962C8B-B14F-4D97-AF65-F5344CB8AC3E}">
        <p14:creationId xmlns:p14="http://schemas.microsoft.com/office/powerpoint/2010/main" val="652921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3068</TotalTime>
  <Words>805</Words>
  <Application>Microsoft Macintosh PowerPoint</Application>
  <PresentationFormat>Custom</PresentationFormat>
  <Paragraphs>136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Smarter Smart Charging EVs &amp; the Southeast Grid 2.0  Thomas Ashley VP, Policy</vt:lpstr>
      <vt:lpstr>SCE Workplace Demand Response Charging Pilot</vt:lpstr>
      <vt:lpstr>SCE Workplace Demand Response Charging Pilot</vt:lpstr>
      <vt:lpstr>Hawaiian Electric EV Charging + Storage</vt:lpstr>
      <vt:lpstr>Wind Integration with EV Charging</vt:lpstr>
      <vt:lpstr>Avista EV Charging + Demand Response Pilot</vt:lpstr>
      <vt:lpstr>LAPD EV Charging + Load Management</vt:lpstr>
      <vt:lpstr>Dynamic Pricing + Distribution System Integration</vt:lpstr>
      <vt:lpstr>EV Charging + Storage Integration</vt:lpstr>
      <vt:lpstr>Storage Optimization</vt:lpstr>
      <vt:lpstr>Open Standards Maximize Flexibility Competition</vt:lpstr>
      <vt:lpstr>EV Charging Interoperability Ecosystem</vt:lpstr>
      <vt:lpstr>EV/EV Charging as DER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Oldham</dc:creator>
  <cp:lastModifiedBy>Thomas Ashley</cp:lastModifiedBy>
  <cp:revision>24</cp:revision>
  <dcterms:created xsi:type="dcterms:W3CDTF">2017-10-20T23:51:03Z</dcterms:created>
  <dcterms:modified xsi:type="dcterms:W3CDTF">2017-11-15T14:11:55Z</dcterms:modified>
</cp:coreProperties>
</file>