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6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drawings/drawing1.xml" ContentType="application/vnd.openxmlformats-officedocument.drawingml.chartshapes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drawings/drawing2.xml" ContentType="application/vnd.openxmlformats-officedocument.drawingml.chartshapes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</p:sldMasterIdLst>
  <p:notesMasterIdLst>
    <p:notesMasterId r:id="rId17"/>
  </p:notesMasterIdLst>
  <p:handoutMasterIdLst>
    <p:handoutMasterId r:id="rId18"/>
  </p:handoutMasterIdLst>
  <p:sldIdLst>
    <p:sldId id="391" r:id="rId2"/>
    <p:sldId id="392" r:id="rId3"/>
    <p:sldId id="405" r:id="rId4"/>
    <p:sldId id="403" r:id="rId5"/>
    <p:sldId id="411" r:id="rId6"/>
    <p:sldId id="394" r:id="rId7"/>
    <p:sldId id="406" r:id="rId8"/>
    <p:sldId id="407" r:id="rId9"/>
    <p:sldId id="408" r:id="rId10"/>
    <p:sldId id="409" r:id="rId11"/>
    <p:sldId id="398" r:id="rId12"/>
    <p:sldId id="413" r:id="rId13"/>
    <p:sldId id="410" r:id="rId14"/>
    <p:sldId id="412" r:id="rId15"/>
    <p:sldId id="371" r:id="rId16"/>
  </p:sldIdLst>
  <p:sldSz cx="12188825" cy="6858000"/>
  <p:notesSz cx="7010400" cy="92964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6">
          <p15:clr>
            <a:srgbClr val="A4A3A4"/>
          </p15:clr>
        </p15:guide>
        <p15:guide id="2" orient="horz" pos="486">
          <p15:clr>
            <a:srgbClr val="A4A3A4"/>
          </p15:clr>
        </p15:guide>
        <p15:guide id="3" orient="horz" pos="144">
          <p15:clr>
            <a:srgbClr val="A4A3A4"/>
          </p15:clr>
        </p15:guide>
        <p15:guide id="4" orient="horz" pos="4213">
          <p15:clr>
            <a:srgbClr val="A4A3A4"/>
          </p15:clr>
        </p15:guide>
        <p15:guide id="5" orient="horz" pos="3902">
          <p15:clr>
            <a:srgbClr val="A4A3A4"/>
          </p15:clr>
        </p15:guide>
        <p15:guide id="6" pos="262">
          <p15:clr>
            <a:srgbClr val="A4A3A4"/>
          </p15:clr>
        </p15:guide>
        <p15:guide id="7" pos="7417">
          <p15:clr>
            <a:srgbClr val="A4A3A4"/>
          </p15:clr>
        </p15:guide>
        <p15:guide id="8" pos="38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eschbac" initials="v" lastIdx="16" clrIdx="0"/>
  <p:cmAuthor id="1" name="lviselli" initials="LMV" lastIdx="15" clrIdx="1"/>
  <p:cmAuthor id="2" name="Klaus, Brad" initials="KB" lastIdx="31" clrIdx="2">
    <p:extLst/>
  </p:cmAuthor>
  <p:cmAuthor id="3" name="Malarkey, Jean" initials="MJ" lastIdx="1" clrIdx="3">
    <p:extLst/>
  </p:cmAuthor>
  <p:cmAuthor id="4" name="Roellich, Provo" initials="RP" lastIdx="19" clrIdx="4">
    <p:extLst/>
  </p:cmAuthor>
  <p:cmAuthor id="5" name="Burles, Sherry" initials="BS" lastIdx="5" clrIdx="5">
    <p:extLst/>
  </p:cmAuthor>
  <p:cmAuthor id="6" name="Sauter, Melissa" initials="SM" lastIdx="5" clrIdx="6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AEAF97"/>
    <a:srgbClr val="000000"/>
    <a:srgbClr val="FFFFFF"/>
    <a:srgbClr val="3E1B59"/>
    <a:srgbClr val="A66BD3"/>
    <a:srgbClr val="196872"/>
    <a:srgbClr val="3377FF"/>
    <a:srgbClr val="003CB4"/>
    <a:srgbClr val="DC7C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9" autoAdjust="0"/>
    <p:restoredTop sz="88110" autoAdjust="0"/>
  </p:normalViewPr>
  <p:slideViewPr>
    <p:cSldViewPr snapToGrid="0" showGuides="1">
      <p:cViewPr varScale="1">
        <p:scale>
          <a:sx n="99" d="100"/>
          <a:sy n="99" d="100"/>
        </p:scale>
        <p:origin x="624" y="184"/>
      </p:cViewPr>
      <p:guideLst>
        <p:guide orient="horz" pos="666"/>
        <p:guide orient="horz" pos="486"/>
        <p:guide orient="horz" pos="144"/>
        <p:guide orient="horz" pos="4213"/>
        <p:guide orient="horz" pos="3902"/>
        <p:guide pos="262"/>
        <p:guide pos="7417"/>
        <p:guide pos="3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334"/>
    </p:cViewPr>
  </p:sorterViewPr>
  <p:notesViewPr>
    <p:cSldViewPr snapToGrid="0" showGuides="1">
      <p:cViewPr varScale="1">
        <p:scale>
          <a:sx n="87" d="100"/>
          <a:sy n="87" d="100"/>
        </p:scale>
        <p:origin x="-3726" y="-78"/>
      </p:cViewPr>
      <p:guideLst>
        <p:guide orient="horz" pos="292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microsoft.com/office/2011/relationships/chartStyle" Target="style10.xml"/><Relationship Id="rId2" Type="http://schemas.microsoft.com/office/2011/relationships/chartColorStyle" Target="colors10.xml"/><Relationship Id="rId3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microsoft.com/office/2011/relationships/chartStyle" Target="style11.xml"/><Relationship Id="rId2" Type="http://schemas.microsoft.com/office/2011/relationships/chartColorStyle" Target="colors11.xml"/><Relationship Id="rId3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microsoft.com/office/2011/relationships/chartStyle" Target="style12.xml"/><Relationship Id="rId2" Type="http://schemas.microsoft.com/office/2011/relationships/chartColorStyle" Target="colors12.xml"/><Relationship Id="rId3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microsoft.com/office/2011/relationships/chartStyle" Target="style13.xml"/><Relationship Id="rId2" Type="http://schemas.microsoft.com/office/2011/relationships/chartColorStyle" Target="colors13.xml"/><Relationship Id="rId3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microsoft.com/office/2011/relationships/chartStyle" Target="style14.xml"/><Relationship Id="rId2" Type="http://schemas.microsoft.com/office/2011/relationships/chartColorStyle" Target="colors14.xml"/><Relationship Id="rId3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microsoft.com/office/2011/relationships/chartStyle" Target="style15.xml"/><Relationship Id="rId2" Type="http://schemas.microsoft.com/office/2011/relationships/chartColorStyle" Target="colors15.xml"/><Relationship Id="rId3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microsoft.com/office/2011/relationships/chartStyle" Target="style16.xml"/><Relationship Id="rId2" Type="http://schemas.microsoft.com/office/2011/relationships/chartColorStyle" Target="colors16.xml"/><Relationship Id="rId3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microsoft.com/office/2011/relationships/chartStyle" Target="style17.xml"/><Relationship Id="rId2" Type="http://schemas.microsoft.com/office/2011/relationships/chartColorStyle" Target="colors17.xml"/><Relationship Id="rId3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microsoft.com/office/2011/relationships/chartStyle" Target="style18.xml"/><Relationship Id="rId2" Type="http://schemas.microsoft.com/office/2011/relationships/chartColorStyle" Target="colors18.xml"/><Relationship Id="rId3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4" Type="http://schemas.openxmlformats.org/officeDocument/2006/relationships/chartUserShapes" Target="../drawings/drawing1.xml"/><Relationship Id="rId1" Type="http://schemas.microsoft.com/office/2011/relationships/chartStyle" Target="style19.xml"/><Relationship Id="rId2" Type="http://schemas.microsoft.com/office/2011/relationships/chartColorStyle" Target="colors19.xm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4" Type="http://schemas.openxmlformats.org/officeDocument/2006/relationships/chartUserShapes" Target="../drawings/drawing2.xml"/><Relationship Id="rId1" Type="http://schemas.microsoft.com/office/2011/relationships/chartStyle" Target="style20.xml"/><Relationship Id="rId2" Type="http://schemas.microsoft.com/office/2011/relationships/chartColorStyle" Target="colors20.xml"/></Relationships>
</file>

<file path=ppt/charts/_rels/chart21.xml.rels><?xml version="1.0" encoding="UTF-8" standalone="yes"?>
<Relationships xmlns="http://schemas.openxmlformats.org/package/2006/relationships"><Relationship Id="rId1" Type="http://schemas.microsoft.com/office/2011/relationships/chartStyle" Target="style21.xml"/><Relationship Id="rId2" Type="http://schemas.microsoft.com/office/2011/relationships/chartColorStyle" Target="colors21.xml"/><Relationship Id="rId3" Type="http://schemas.openxmlformats.org/officeDocument/2006/relationships/package" Target="../embeddings/Microsoft_Excel_Worksheet21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microsoft.com/office/2011/relationships/chartStyle" Target="style6.xml"/><Relationship Id="rId2" Type="http://schemas.microsoft.com/office/2011/relationships/chartColorStyle" Target="colors6.xml"/><Relationship Id="rId3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microsoft.com/office/2011/relationships/chartStyle" Target="style7.xml"/><Relationship Id="rId2" Type="http://schemas.microsoft.com/office/2011/relationships/chartColorStyle" Target="colors7.xml"/><Relationship Id="rId3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microsoft.com/office/2011/relationships/chartStyle" Target="style8.xml"/><Relationship Id="rId2" Type="http://schemas.microsoft.com/office/2011/relationships/chartColorStyle" Target="colors8.xml"/><Relationship Id="rId3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microsoft.com/office/2011/relationships/chartStyle" Target="style9.xml"/><Relationship Id="rId2" Type="http://schemas.microsoft.com/office/2011/relationships/chartColorStyle" Target="colors9.xml"/><Relationship Id="rId3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Cumulative PEV Sales</c:v>
                </c:pt>
              </c:strCache>
            </c:strRef>
          </c:tx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0336123669767286"/>
                  <c:y val="-0.120289127927497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 YTD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17731.0</c:v>
                </c:pt>
                <c:pt idx="1">
                  <c:v>65931.0</c:v>
                </c:pt>
                <c:pt idx="2">
                  <c:v>162633.0</c:v>
                </c:pt>
                <c:pt idx="3">
                  <c:v>281406.0</c:v>
                </c:pt>
                <c:pt idx="4">
                  <c:v>395275.0</c:v>
                </c:pt>
                <c:pt idx="5">
                  <c:v>539310.0</c:v>
                </c:pt>
                <c:pt idx="6">
                  <c:v>696349.0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82820592"/>
        <c:axId val="-1986086496"/>
      </c:line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% "Own PEV" (National)</c:v>
                </c:pt>
              </c:strCache>
            </c:strRef>
          </c:tx>
          <c:spPr>
            <a:ln w="57150" cap="rnd">
              <a:solidFill>
                <a:srgbClr val="333333"/>
              </a:solidFill>
              <a:round/>
            </a:ln>
            <a:effectLst/>
          </c:spPr>
          <c:marker>
            <c:symbol val="none"/>
          </c:marker>
          <c:dLbls>
            <c:dLbl>
              <c:idx val="6"/>
              <c:layout>
                <c:manualLayout>
                  <c:x val="-0.0686919767983965"/>
                  <c:y val="-0.05699130703810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4096244360818"/>
                      <c:h val="0.11163843835329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 YTD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4" formatCode="0.00%">
                  <c:v>0.1077</c:v>
                </c:pt>
                <c:pt idx="5" formatCode="0.00%">
                  <c:v>0.1212</c:v>
                </c:pt>
                <c:pt idx="6" formatCode="0.00%">
                  <c:v>0.1292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% "Own PEV" (South)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6"/>
              <c:layout>
                <c:manualLayout>
                  <c:x val="-0.0942523268603716"/>
                  <c:y val="0.0921568041089437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 YTD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4" formatCode="0.00%">
                  <c:v>0.0967</c:v>
                </c:pt>
                <c:pt idx="5" formatCode="0.00%">
                  <c:v>0.117</c:v>
                </c:pt>
                <c:pt idx="6" formatCode="0.00%">
                  <c:v>0.1227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82472464"/>
        <c:axId val="-1982787424"/>
      </c:lineChart>
      <c:catAx>
        <c:axId val="-1982820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86086496"/>
        <c:crosses val="autoZero"/>
        <c:auto val="1"/>
        <c:lblAlgn val="ctr"/>
        <c:lblOffset val="100"/>
        <c:noMultiLvlLbl val="0"/>
      </c:catAx>
      <c:valAx>
        <c:axId val="-1986086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 smtClean="0"/>
                  <a:t>Cumulative National</a:t>
                </a:r>
                <a:r>
                  <a:rPr lang="en-US" sz="1800" b="1" baseline="0" dirty="0" smtClean="0"/>
                  <a:t> PEV Sales</a:t>
                </a:r>
                <a:endParaRPr lang="en-US" sz="18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82820592"/>
        <c:crosses val="autoZero"/>
        <c:crossBetween val="between"/>
      </c:valAx>
      <c:valAx>
        <c:axId val="-1982787424"/>
        <c:scaling>
          <c:orientation val="minMax"/>
          <c:max val="0.16"/>
          <c:min val="0.08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 smtClean="0"/>
                  <a:t>% Reporting “Own PEV”</a:t>
                </a:r>
                <a:endParaRPr lang="en-US" sz="18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82472464"/>
        <c:crosses val="max"/>
        <c:crossBetween val="between"/>
      </c:valAx>
      <c:catAx>
        <c:axId val="-19824724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9827874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33333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984743600"/>
        <c:axId val="-1984741280"/>
      </c:barChart>
      <c:catAx>
        <c:axId val="-19847436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984741280"/>
        <c:crosses val="autoZero"/>
        <c:auto val="1"/>
        <c:lblAlgn val="ctr"/>
        <c:lblOffset val="100"/>
        <c:noMultiLvlLbl val="0"/>
      </c:catAx>
      <c:valAx>
        <c:axId val="-1984741280"/>
        <c:scaling>
          <c:orientation val="minMax"/>
          <c:max val="0.75"/>
          <c:min val="0.0"/>
        </c:scaling>
        <c:delete val="1"/>
        <c:axPos val="l"/>
        <c:numFmt formatCode="0%" sourceLinked="1"/>
        <c:majorTickMark val="out"/>
        <c:minorTickMark val="none"/>
        <c:tickLblPos val="nextTo"/>
        <c:crossAx val="-1984743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33333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985837744"/>
        <c:axId val="-1985860336"/>
      </c:barChart>
      <c:catAx>
        <c:axId val="-19858377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985860336"/>
        <c:crosses val="autoZero"/>
        <c:auto val="1"/>
        <c:lblAlgn val="ctr"/>
        <c:lblOffset val="100"/>
        <c:noMultiLvlLbl val="0"/>
      </c:catAx>
      <c:valAx>
        <c:axId val="-1985860336"/>
        <c:scaling>
          <c:orientation val="minMax"/>
          <c:max val="0.75"/>
          <c:min val="0.0"/>
        </c:scaling>
        <c:delete val="1"/>
        <c:axPos val="l"/>
        <c:numFmt formatCode="0%" sourceLinked="1"/>
        <c:majorTickMark val="out"/>
        <c:minorTickMark val="none"/>
        <c:tickLblPos val="nextTo"/>
        <c:crossAx val="-1985837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333333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7235034131072"/>
                      <c:h val="0.15942139592019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985259200"/>
        <c:axId val="-1985850224"/>
      </c:barChart>
      <c:catAx>
        <c:axId val="-19852592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985850224"/>
        <c:crosses val="autoZero"/>
        <c:auto val="1"/>
        <c:lblAlgn val="ctr"/>
        <c:lblOffset val="100"/>
        <c:noMultiLvlLbl val="0"/>
      </c:catAx>
      <c:valAx>
        <c:axId val="-1985850224"/>
        <c:scaling>
          <c:orientation val="minMax"/>
          <c:max val="0.75"/>
          <c:min val="0.0"/>
        </c:scaling>
        <c:delete val="1"/>
        <c:axPos val="l"/>
        <c:numFmt formatCode="0%" sourceLinked="1"/>
        <c:majorTickMark val="out"/>
        <c:minorTickMark val="none"/>
        <c:tickLblPos val="nextTo"/>
        <c:crossAx val="-1985259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333333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4743355646506"/>
                      <c:h val="0.19819119064787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983239728"/>
        <c:axId val="-1983237408"/>
      </c:barChart>
      <c:catAx>
        <c:axId val="-19832397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983237408"/>
        <c:crosses val="autoZero"/>
        <c:auto val="1"/>
        <c:lblAlgn val="ctr"/>
        <c:lblOffset val="100"/>
        <c:noMultiLvlLbl val="0"/>
      </c:catAx>
      <c:valAx>
        <c:axId val="-1983237408"/>
        <c:scaling>
          <c:orientation val="minMax"/>
          <c:max val="0.75"/>
          <c:min val="0.0"/>
        </c:scaling>
        <c:delete val="1"/>
        <c:axPos val="l"/>
        <c:numFmt formatCode="0%" sourceLinked="1"/>
        <c:majorTickMark val="out"/>
        <c:minorTickMark val="none"/>
        <c:tickLblPos val="nextTo"/>
        <c:crossAx val="-1983239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41397944496351"/>
          <c:y val="0.162790697674419"/>
          <c:w val="0.87172041110073"/>
          <c:h val="0.7519379844961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333333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0575764367014"/>
                      <c:h val="0.19819119064787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984836928"/>
        <c:axId val="-1984834880"/>
      </c:barChart>
      <c:catAx>
        <c:axId val="-19848369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984834880"/>
        <c:crosses val="autoZero"/>
        <c:auto val="1"/>
        <c:lblAlgn val="ctr"/>
        <c:lblOffset val="100"/>
        <c:noMultiLvlLbl val="0"/>
      </c:catAx>
      <c:valAx>
        <c:axId val="-1984834880"/>
        <c:scaling>
          <c:orientation val="minMax"/>
          <c:max val="0.75"/>
          <c:min val="0.0"/>
        </c:scaling>
        <c:delete val="1"/>
        <c:axPos val="l"/>
        <c:numFmt formatCode="0%" sourceLinked="1"/>
        <c:majorTickMark val="out"/>
        <c:minorTickMark val="none"/>
        <c:tickLblPos val="nextTo"/>
        <c:crossAx val="-1984836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33333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984866640"/>
        <c:axId val="-1984882336"/>
      </c:barChart>
      <c:catAx>
        <c:axId val="-19848666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984882336"/>
        <c:crosses val="autoZero"/>
        <c:auto val="1"/>
        <c:lblAlgn val="ctr"/>
        <c:lblOffset val="100"/>
        <c:noMultiLvlLbl val="0"/>
      </c:catAx>
      <c:valAx>
        <c:axId val="-1984882336"/>
        <c:scaling>
          <c:orientation val="minMax"/>
          <c:max val="0.75"/>
          <c:min val="0.0"/>
        </c:scaling>
        <c:delete val="1"/>
        <c:axPos val="l"/>
        <c:numFmt formatCode="0%" sourceLinked="1"/>
        <c:majorTickMark val="out"/>
        <c:minorTickMark val="none"/>
        <c:tickLblPos val="nextTo"/>
        <c:crossAx val="-1984866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33333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983262032"/>
        <c:axId val="-1983266240"/>
      </c:barChart>
      <c:catAx>
        <c:axId val="-19832620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983266240"/>
        <c:crosses val="autoZero"/>
        <c:auto val="1"/>
        <c:lblAlgn val="ctr"/>
        <c:lblOffset val="100"/>
        <c:noMultiLvlLbl val="0"/>
      </c:catAx>
      <c:valAx>
        <c:axId val="-1983266240"/>
        <c:scaling>
          <c:orientation val="minMax"/>
          <c:max val="0.75"/>
          <c:min val="0.0"/>
        </c:scaling>
        <c:delete val="1"/>
        <c:axPos val="l"/>
        <c:numFmt formatCode="0%" sourceLinked="1"/>
        <c:majorTickMark val="out"/>
        <c:minorTickMark val="none"/>
        <c:tickLblPos val="nextTo"/>
        <c:crossAx val="-1983262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33333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983295184"/>
        <c:axId val="-1983292864"/>
      </c:barChart>
      <c:catAx>
        <c:axId val="-1983295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983292864"/>
        <c:crosses val="autoZero"/>
        <c:auto val="1"/>
        <c:lblAlgn val="ctr"/>
        <c:lblOffset val="100"/>
        <c:noMultiLvlLbl val="0"/>
      </c:catAx>
      <c:valAx>
        <c:axId val="-1983292864"/>
        <c:scaling>
          <c:orientation val="minMax"/>
          <c:max val="0.75"/>
          <c:min val="0.0"/>
        </c:scaling>
        <c:delete val="1"/>
        <c:axPos val="l"/>
        <c:numFmt formatCode="0%" sourceLinked="1"/>
        <c:majorTickMark val="out"/>
        <c:minorTickMark val="none"/>
        <c:tickLblPos val="nextTo"/>
        <c:crossAx val="-1983295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 smtClean="0"/>
              <a:t>Use/Interest by Revenues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Interested in Providing Charging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&lt;$500k</c:v>
                </c:pt>
                <c:pt idx="1">
                  <c:v>$500k-1M</c:v>
                </c:pt>
                <c:pt idx="2">
                  <c:v>$1-5M</c:v>
                </c:pt>
                <c:pt idx="3">
                  <c:v>$5-10M</c:v>
                </c:pt>
                <c:pt idx="4">
                  <c:v>$10-25M</c:v>
                </c:pt>
                <c:pt idx="5">
                  <c:v>$25-50M</c:v>
                </c:pt>
                <c:pt idx="6">
                  <c:v>$50-100M</c:v>
                </c:pt>
                <c:pt idx="7">
                  <c:v>$100-500M</c:v>
                </c:pt>
                <c:pt idx="8">
                  <c:v>&gt;$500M</c:v>
                </c:pt>
              </c:strCache>
            </c:strRef>
          </c:cat>
          <c:val>
            <c:numRef>
              <c:f>Sheet1!$C$2:$C$10</c:f>
              <c:numCache>
                <c:formatCode>0.00%</c:formatCode>
                <c:ptCount val="9"/>
                <c:pt idx="0">
                  <c:v>0.308</c:v>
                </c:pt>
                <c:pt idx="1">
                  <c:v>0.2602</c:v>
                </c:pt>
                <c:pt idx="2">
                  <c:v>0.3138</c:v>
                </c:pt>
                <c:pt idx="3">
                  <c:v>0.2453</c:v>
                </c:pt>
                <c:pt idx="4">
                  <c:v>0.2037</c:v>
                </c:pt>
                <c:pt idx="5">
                  <c:v>0.1528</c:v>
                </c:pt>
                <c:pt idx="6">
                  <c:v>0.1169</c:v>
                </c:pt>
                <c:pt idx="7">
                  <c:v>0.158</c:v>
                </c:pt>
                <c:pt idx="8">
                  <c:v>0.2413</c:v>
                </c:pt>
              </c:numCache>
            </c:numRef>
          </c:val>
        </c:ser>
        <c:ser>
          <c:idx val="0"/>
          <c:order val="2"/>
          <c:tx>
            <c:strRef>
              <c:f>Sheet1!$B$1</c:f>
              <c:strCache>
                <c:ptCount val="1"/>
                <c:pt idx="0">
                  <c:v>Provide Charging</c:v>
                </c:pt>
              </c:strCache>
            </c:strRef>
          </c:tx>
          <c:spPr>
            <a:solidFill>
              <a:srgbClr val="333333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&lt;$500k</c:v>
                </c:pt>
                <c:pt idx="1">
                  <c:v>$500k-1M</c:v>
                </c:pt>
                <c:pt idx="2">
                  <c:v>$1-5M</c:v>
                </c:pt>
                <c:pt idx="3">
                  <c:v>$5-10M</c:v>
                </c:pt>
                <c:pt idx="4">
                  <c:v>$10-25M</c:v>
                </c:pt>
                <c:pt idx="5">
                  <c:v>$25-50M</c:v>
                </c:pt>
                <c:pt idx="6">
                  <c:v>$50-100M</c:v>
                </c:pt>
                <c:pt idx="7">
                  <c:v>$100-500M</c:v>
                </c:pt>
                <c:pt idx="8">
                  <c:v>&gt;$500M</c:v>
                </c:pt>
              </c:strCache>
            </c:strRef>
          </c:cat>
          <c:val>
            <c:numRef>
              <c:f>Sheet1!$B$2:$B$10</c:f>
              <c:numCache>
                <c:formatCode>0.00%</c:formatCode>
                <c:ptCount val="9"/>
                <c:pt idx="0">
                  <c:v>0.0616</c:v>
                </c:pt>
                <c:pt idx="1">
                  <c:v>0.111</c:v>
                </c:pt>
                <c:pt idx="2">
                  <c:v>0.1731</c:v>
                </c:pt>
                <c:pt idx="3">
                  <c:v>0.0969</c:v>
                </c:pt>
                <c:pt idx="4">
                  <c:v>0.0876</c:v>
                </c:pt>
                <c:pt idx="5">
                  <c:v>0.1215</c:v>
                </c:pt>
                <c:pt idx="6">
                  <c:v>0.1437</c:v>
                </c:pt>
                <c:pt idx="7">
                  <c:v>0.1011</c:v>
                </c:pt>
                <c:pt idx="8">
                  <c:v>0.1035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1946145376"/>
        <c:axId val="-1946142624"/>
        <c:extLst>
          <c:ext xmlns:c15="http://schemas.microsoft.com/office/drawing/2012/chart" uri="{02D57815-91ED-43cb-92C2-25804820EDAC}">
            <c15:filteredBarSeries>
              <c15:ser>
                <c:idx val="2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bg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Sheet1!$A$2:$A$10</c15:sqref>
                        </c15:formulaRef>
                      </c:ext>
                    </c:extLst>
                    <c:strCache>
                      <c:ptCount val="9"/>
                      <c:pt idx="0">
                        <c:v>&lt;$500k</c:v>
                      </c:pt>
                      <c:pt idx="1">
                        <c:v>$500k-1M</c:v>
                      </c:pt>
                      <c:pt idx="2">
                        <c:v>$1-5M</c:v>
                      </c:pt>
                      <c:pt idx="3">
                        <c:v>$5-10M</c:v>
                      </c:pt>
                      <c:pt idx="4">
                        <c:v>$10-25M</c:v>
                      </c:pt>
                      <c:pt idx="5">
                        <c:v>$25-50M</c:v>
                      </c:pt>
                      <c:pt idx="6">
                        <c:v>$50-100M</c:v>
                      </c:pt>
                      <c:pt idx="7">
                        <c:v>$100-500M</c:v>
                      </c:pt>
                      <c:pt idx="8">
                        <c:v>&gt;$500M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1.0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-19461453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46142624"/>
        <c:crosses val="autoZero"/>
        <c:auto val="1"/>
        <c:lblAlgn val="ctr"/>
        <c:lblOffset val="100"/>
        <c:noMultiLvlLbl val="0"/>
      </c:catAx>
      <c:valAx>
        <c:axId val="-19461426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46145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</c:dPt>
          <c:xVal>
            <c:numRef>
              <c:f>Sheet1!$A$2:$A$4</c:f>
              <c:numCache>
                <c:formatCode>General</c:formatCode>
                <c:ptCount val="3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</c:numCache>
            </c:numRef>
          </c:yVal>
          <c:bubbleSize>
            <c:numRef>
              <c:f>Sheet1!$C$2:$C$4</c:f>
              <c:numCache>
                <c:formatCode>0%</c:formatCode>
                <c:ptCount val="3"/>
                <c:pt idx="0">
                  <c:v>1.0</c:v>
                </c:pt>
                <c:pt idx="1">
                  <c:v>0.9637</c:v>
                </c:pt>
                <c:pt idx="2">
                  <c:v>0.6047</c:v>
                </c:pt>
              </c:numCache>
            </c:numRef>
          </c:bubbleSize>
          <c:bubble3D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-1946117792"/>
        <c:axId val="-1946115040"/>
      </c:bubbleChart>
      <c:valAx>
        <c:axId val="-1946117792"/>
        <c:scaling>
          <c:orientation val="minMax"/>
          <c:max val="1.1"/>
          <c:min val="0.9"/>
        </c:scaling>
        <c:delete val="1"/>
        <c:axPos val="b"/>
        <c:numFmt formatCode="General" sourceLinked="1"/>
        <c:majorTickMark val="none"/>
        <c:minorTickMark val="none"/>
        <c:tickLblPos val="nextTo"/>
        <c:crossAx val="-1946115040"/>
        <c:crosses val="autoZero"/>
        <c:crossBetween val="midCat"/>
      </c:valAx>
      <c:valAx>
        <c:axId val="-1946115040"/>
        <c:scaling>
          <c:orientation val="minMax"/>
          <c:max val="1.05"/>
          <c:min val="0.95"/>
        </c:scaling>
        <c:delete val="1"/>
        <c:axPos val="l"/>
        <c:numFmt formatCode="General" sourceLinked="1"/>
        <c:majorTickMark val="none"/>
        <c:minorTickMark val="none"/>
        <c:tickLblPos val="nextTo"/>
        <c:crossAx val="-19461177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Preferred Utility </a:t>
            </a:r>
            <a:r>
              <a:rPr lang="en-US" b="1" dirty="0" smtClean="0"/>
              <a:t>Fuel – All Southern Electric/Combination</a:t>
            </a:r>
            <a:r>
              <a:rPr lang="en-US" b="1" baseline="0" dirty="0" smtClean="0"/>
              <a:t> Customers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Preferred Utility Fuel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33333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Electric</c:v>
                </c:pt>
                <c:pt idx="1">
                  <c:v>Gas</c:v>
                </c:pt>
                <c:pt idx="2">
                  <c:v>No preference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0.54654042656</c:v>
                </c:pt>
                <c:pt idx="1">
                  <c:v>0.27803448199</c:v>
                </c:pt>
                <c:pt idx="2">
                  <c:v>0.17064963783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</c:dPt>
          <c:xVal>
            <c:numRef>
              <c:f>Sheet1!$A$2:$A$4</c:f>
              <c:numCache>
                <c:formatCode>General</c:formatCode>
                <c:ptCount val="3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</c:numCache>
            </c:numRef>
          </c:yVal>
          <c:bubbleSize>
            <c:numRef>
              <c:f>Sheet1!$C$2:$C$4</c:f>
              <c:numCache>
                <c:formatCode>0%</c:formatCode>
                <c:ptCount val="3"/>
                <c:pt idx="0">
                  <c:v>1.0</c:v>
                </c:pt>
                <c:pt idx="1">
                  <c:v>0.92</c:v>
                </c:pt>
                <c:pt idx="2">
                  <c:v>0.67</c:v>
                </c:pt>
              </c:numCache>
            </c:numRef>
          </c:bubbleSize>
          <c:bubble3D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-1983312448"/>
        <c:axId val="-1983310128"/>
      </c:bubbleChart>
      <c:valAx>
        <c:axId val="-1983312448"/>
        <c:scaling>
          <c:orientation val="minMax"/>
          <c:max val="1.1"/>
          <c:min val="0.9"/>
        </c:scaling>
        <c:delete val="1"/>
        <c:axPos val="b"/>
        <c:numFmt formatCode="General" sourceLinked="1"/>
        <c:majorTickMark val="none"/>
        <c:minorTickMark val="none"/>
        <c:tickLblPos val="nextTo"/>
        <c:crossAx val="-1983310128"/>
        <c:crosses val="autoZero"/>
        <c:crossBetween val="midCat"/>
      </c:valAx>
      <c:valAx>
        <c:axId val="-1983310128"/>
        <c:scaling>
          <c:orientation val="minMax"/>
          <c:max val="1.05"/>
          <c:min val="0.95"/>
        </c:scaling>
        <c:delete val="1"/>
        <c:axPos val="l"/>
        <c:numFmt formatCode="General" sourceLinked="1"/>
        <c:majorTickMark val="none"/>
        <c:minorTickMark val="none"/>
        <c:tickLblPos val="nextTo"/>
        <c:crossAx val="-19833124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Own Facility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33333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Provide Charging</c:v>
                </c:pt>
                <c:pt idx="1">
                  <c:v>Interested in Providing Charging</c:v>
                </c:pt>
              </c:strCache>
            </c:strRef>
          </c:cat>
          <c:val>
            <c:numRef>
              <c:f>Sheet1!$B$2:$C$2</c:f>
              <c:numCache>
                <c:formatCode>0%</c:formatCode>
                <c:ptCount val="2"/>
                <c:pt idx="0">
                  <c:v>0.89</c:v>
                </c:pt>
                <c:pt idx="1">
                  <c:v>0.74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9"/>
        <c:overlap val="-27"/>
        <c:axId val="-1983329728"/>
        <c:axId val="-1983327408"/>
      </c:barChart>
      <c:catAx>
        <c:axId val="-1983329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83327408"/>
        <c:crosses val="autoZero"/>
        <c:auto val="1"/>
        <c:lblAlgn val="ctr"/>
        <c:lblOffset val="100"/>
        <c:noMultiLvlLbl val="0"/>
      </c:catAx>
      <c:valAx>
        <c:axId val="-198332740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-1983329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Preferred Utility </a:t>
            </a:r>
            <a:r>
              <a:rPr lang="en-US" b="1" dirty="0" smtClean="0"/>
              <a:t>Fuel – Southern PHEV Owners</a:t>
            </a:r>
          </a:p>
          <a:p>
            <a:pPr>
              <a:defRPr b="1"/>
            </a:pP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Preferred Utility Fuel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33333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Electric</c:v>
                </c:pt>
                <c:pt idx="1">
                  <c:v>Gas</c:v>
                </c:pt>
                <c:pt idx="2">
                  <c:v>No preference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0.60446146505</c:v>
                </c:pt>
                <c:pt idx="1">
                  <c:v>0.19339934561</c:v>
                </c:pt>
                <c:pt idx="2">
                  <c:v>0.18876348989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Preferred Utility </a:t>
            </a:r>
            <a:r>
              <a:rPr lang="en-US" b="1" dirty="0" smtClean="0"/>
              <a:t>Fuel – Southern EV Owners</a:t>
            </a:r>
          </a:p>
          <a:p>
            <a:pPr>
              <a:defRPr b="1"/>
            </a:pP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Preferred Utility Fuel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33333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Electric</c:v>
                </c:pt>
                <c:pt idx="1">
                  <c:v>Gas</c:v>
                </c:pt>
                <c:pt idx="2">
                  <c:v>No preference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0.6433793024</c:v>
                </c:pt>
                <c:pt idx="1">
                  <c:v>0.27757804299</c:v>
                </c:pt>
                <c:pt idx="2">
                  <c:v>0.07904265461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Customers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E1B59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Engaged Customer Relationship</c:v>
                </c:pt>
                <c:pt idx="1">
                  <c:v>Brand Trust</c:v>
                </c:pt>
                <c:pt idx="2">
                  <c:v>Product Experience</c:v>
                </c:pt>
                <c:pt idx="3">
                  <c:v>Service Satisfaction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724.0</c:v>
                </c:pt>
                <c:pt idx="1">
                  <c:v>685.0</c:v>
                </c:pt>
                <c:pt idx="2">
                  <c:v>716.0</c:v>
                </c:pt>
                <c:pt idx="3">
                  <c:v>764.0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BEV Owners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Engaged Customer Relationship</c:v>
                </c:pt>
                <c:pt idx="1">
                  <c:v>Brand Trust</c:v>
                </c:pt>
                <c:pt idx="2">
                  <c:v>Product Experience</c:v>
                </c:pt>
                <c:pt idx="3">
                  <c:v>Service Satisfaction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796.0</c:v>
                </c:pt>
                <c:pt idx="1">
                  <c:v>781.0</c:v>
                </c:pt>
                <c:pt idx="2">
                  <c:v>803.0</c:v>
                </c:pt>
                <c:pt idx="3">
                  <c:v>802.0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PHEV Owners</c:v>
                </c:pt>
              </c:strCache>
            </c:strRef>
          </c:tx>
          <c:spPr>
            <a:solidFill>
              <a:srgbClr val="003CB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66BD3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Engaged Customer Relationship</c:v>
                </c:pt>
                <c:pt idx="1">
                  <c:v>Brand Trust</c:v>
                </c:pt>
                <c:pt idx="2">
                  <c:v>Product Experience</c:v>
                </c:pt>
                <c:pt idx="3">
                  <c:v>Service Satisfaction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708.0</c:v>
                </c:pt>
                <c:pt idx="1">
                  <c:v>668.0</c:v>
                </c:pt>
                <c:pt idx="2">
                  <c:v>702.0</c:v>
                </c:pt>
                <c:pt idx="3">
                  <c:v>746.0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982910880"/>
        <c:axId val="-1982908592"/>
      </c:barChart>
      <c:catAx>
        <c:axId val="-198291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82908592"/>
        <c:crosses val="autoZero"/>
        <c:auto val="1"/>
        <c:lblAlgn val="ctr"/>
        <c:lblOffset val="100"/>
        <c:noMultiLvlLbl val="0"/>
      </c:catAx>
      <c:valAx>
        <c:axId val="-1982908592"/>
        <c:scaling>
          <c:orientation val="minMax"/>
          <c:min val="600.0"/>
        </c:scaling>
        <c:delete val="1"/>
        <c:axPos val="l"/>
        <c:numFmt formatCode="General" sourceLinked="1"/>
        <c:majorTickMark val="none"/>
        <c:minorTickMark val="none"/>
        <c:tickLblPos val="nextTo"/>
        <c:crossAx val="-1982910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</c:v>
                </c:pt>
              </c:strCache>
            </c:strRef>
          </c:tx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Q1'16</c:v>
                </c:pt>
                <c:pt idx="1">
                  <c:v>Q2'16</c:v>
                </c:pt>
                <c:pt idx="2">
                  <c:v>Q3'16</c:v>
                </c:pt>
                <c:pt idx="3">
                  <c:v>Q4'16</c:v>
                </c:pt>
                <c:pt idx="4">
                  <c:v>Q1'17</c:v>
                </c:pt>
                <c:pt idx="5">
                  <c:v>Q2'17</c:v>
                </c:pt>
                <c:pt idx="6">
                  <c:v>Q3'17</c:v>
                </c:pt>
              </c:strCache>
            </c:strRef>
          </c:cat>
          <c:val>
            <c:numRef>
              <c:f>Sheet1!$B$2:$B$8</c:f>
              <c:numCache>
                <c:formatCode>#,##0.00</c:formatCode>
                <c:ptCount val="7"/>
                <c:pt idx="0">
                  <c:v>5.3327287912</c:v>
                </c:pt>
                <c:pt idx="1">
                  <c:v>5.2286082012</c:v>
                </c:pt>
                <c:pt idx="2">
                  <c:v>5.2512451521</c:v>
                </c:pt>
                <c:pt idx="3">
                  <c:v>5.263750418699999</c:v>
                </c:pt>
                <c:pt idx="4">
                  <c:v>5.3014821905</c:v>
                </c:pt>
                <c:pt idx="5">
                  <c:v>5.410093225</c:v>
                </c:pt>
                <c:pt idx="6">
                  <c:v>5.488021277599999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PHEV</c:v>
                </c:pt>
              </c:strCache>
            </c:strRef>
          </c:tx>
          <c:spPr>
            <a:ln w="57150" cap="rnd">
              <a:solidFill>
                <a:srgbClr val="333333"/>
              </a:solidFill>
              <a:round/>
            </a:ln>
            <a:effectLst/>
          </c:spPr>
          <c:marker>
            <c:symbol val="none"/>
          </c:marker>
          <c:dLbls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630597370426829"/>
                      <c:h val="0.061146206628657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Q1'16</c:v>
                </c:pt>
                <c:pt idx="1">
                  <c:v>Q2'16</c:v>
                </c:pt>
                <c:pt idx="2">
                  <c:v>Q3'16</c:v>
                </c:pt>
                <c:pt idx="3">
                  <c:v>Q4'16</c:v>
                </c:pt>
                <c:pt idx="4">
                  <c:v>Q1'17</c:v>
                </c:pt>
                <c:pt idx="5">
                  <c:v>Q2'17</c:v>
                </c:pt>
                <c:pt idx="6">
                  <c:v>Q3'17</c:v>
                </c:pt>
              </c:strCache>
            </c:strRef>
          </c:cat>
          <c:val>
            <c:numRef>
              <c:f>Sheet1!$C$2:$C$8</c:f>
              <c:numCache>
                <c:formatCode>#,##0.00</c:formatCode>
                <c:ptCount val="7"/>
                <c:pt idx="0">
                  <c:v>5.4732720037</c:v>
                </c:pt>
                <c:pt idx="1">
                  <c:v>5.426516569299999</c:v>
                </c:pt>
                <c:pt idx="2">
                  <c:v>5.3571230253</c:v>
                </c:pt>
                <c:pt idx="3">
                  <c:v>5.2591950457</c:v>
                </c:pt>
                <c:pt idx="4">
                  <c:v>5.2317678875</c:v>
                </c:pt>
                <c:pt idx="5">
                  <c:v>5.3731053943</c:v>
                </c:pt>
                <c:pt idx="6">
                  <c:v>5.4464975094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BEV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6"/>
              <c:dLblPos val="t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Q1'16</c:v>
                </c:pt>
                <c:pt idx="1">
                  <c:v>Q2'16</c:v>
                </c:pt>
                <c:pt idx="2">
                  <c:v>Q3'16</c:v>
                </c:pt>
                <c:pt idx="3">
                  <c:v>Q4'16</c:v>
                </c:pt>
                <c:pt idx="4">
                  <c:v>Q1'17</c:v>
                </c:pt>
                <c:pt idx="5">
                  <c:v>Q2'17</c:v>
                </c:pt>
                <c:pt idx="6">
                  <c:v>Q3'17</c:v>
                </c:pt>
              </c:strCache>
            </c:strRef>
          </c:cat>
          <c:val>
            <c:numRef>
              <c:f>Sheet1!$D$2:$D$8</c:f>
              <c:numCache>
                <c:formatCode>#,##0.00</c:formatCode>
                <c:ptCount val="7"/>
                <c:pt idx="0">
                  <c:v>7.082059637599999</c:v>
                </c:pt>
                <c:pt idx="1">
                  <c:v>6.4934793686</c:v>
                </c:pt>
                <c:pt idx="2">
                  <c:v>6.7721974525</c:v>
                </c:pt>
                <c:pt idx="3">
                  <c:v>6.9512355195</c:v>
                </c:pt>
                <c:pt idx="4">
                  <c:v>7.144041738299999</c:v>
                </c:pt>
                <c:pt idx="5">
                  <c:v>7.320156627399998</c:v>
                </c:pt>
                <c:pt idx="6">
                  <c:v>7.4618067245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985560832"/>
        <c:axId val="-1985904528"/>
      </c:lineChart>
      <c:catAx>
        <c:axId val="-198556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85904528"/>
        <c:crosses val="autoZero"/>
        <c:auto val="1"/>
        <c:lblAlgn val="ctr"/>
        <c:lblOffset val="100"/>
        <c:noMultiLvlLbl val="0"/>
      </c:catAx>
      <c:valAx>
        <c:axId val="-1985904528"/>
        <c:scaling>
          <c:orientation val="minMax"/>
          <c:min val="5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 smtClean="0"/>
                  <a:t>Likelihood</a:t>
                </a:r>
                <a:r>
                  <a:rPr lang="en-US" sz="1800" b="1" baseline="0" dirty="0" smtClean="0"/>
                  <a:t> to Switch  to Another Energy Provider</a:t>
                </a:r>
                <a:endParaRPr lang="en-US" sz="18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85560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FFFFF">
        <a:alpha val="85098"/>
      </a:srgbClr>
    </a:solidFill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PHEV Owners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99120809393884"/>
          <c:y val="0.137778055901364"/>
          <c:w val="0.583687212823517"/>
          <c:h val="0.83643398059829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Have/Use</c:v>
                </c:pt>
              </c:strCache>
            </c:strRef>
          </c:tx>
          <c:spPr>
            <a:solidFill>
              <a:srgbClr val="333333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0.0062516282845815"/>
                  <c:y val="-0.0632977285917447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0062516282845815"/>
                  <c:y val="-0.079708250819234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EV rate</c:v>
                </c:pt>
                <c:pt idx="1">
                  <c:v>TOU rate</c:v>
                </c:pt>
                <c:pt idx="2">
                  <c:v>Public charging</c:v>
                </c:pt>
                <c:pt idx="3">
                  <c:v>Home EVSE incentive/installation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0.1043</c:v>
                </c:pt>
                <c:pt idx="1">
                  <c:v>0.1701</c:v>
                </c:pt>
                <c:pt idx="2">
                  <c:v>0.0335</c:v>
                </c:pt>
                <c:pt idx="3">
                  <c:v>0.0392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Aware of Utility Offering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050013026276652"/>
                  <c:y val="-0.00234436031821276"/>
                </c:manualLayout>
              </c:layout>
              <c:tx>
                <c:rich>
                  <a:bodyPr/>
                  <a:lstStyle/>
                  <a:p>
                    <a:fld id="{7BE7A67F-1687-493F-88BD-0892736362EC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1"/>
              <c:layout>
                <c:manualLayout>
                  <c:x val="0.075019539414978"/>
                  <c:y val="-8.59588853300896E-17"/>
                </c:manualLayout>
              </c:layout>
              <c:tx>
                <c:rich>
                  <a:bodyPr/>
                  <a:lstStyle/>
                  <a:p>
                    <a:fld id="{66FF32AA-9C9E-460D-AF70-1CAB3FB99CAA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2"/>
              <c:layout>
                <c:manualLayout>
                  <c:x val="0.0359468626363436"/>
                  <c:y val="-0.00468872063642553"/>
                </c:manualLayout>
              </c:layout>
              <c:tx>
                <c:rich>
                  <a:bodyPr/>
                  <a:lstStyle/>
                  <a:p>
                    <a:fld id="{E945C363-D92C-42F3-AFBB-F16FFE99CCAF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3"/>
              <c:layout>
                <c:manualLayout>
                  <c:x val="0.0328210484940528"/>
                  <c:y val="0.0"/>
                </c:manualLayout>
              </c:layout>
              <c:tx>
                <c:rich>
                  <a:bodyPr/>
                  <a:lstStyle/>
                  <a:p>
                    <a:fld id="{D9543C6E-C517-4793-8A29-B4C6652DF005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EV rate</c:v>
                </c:pt>
                <c:pt idx="1">
                  <c:v>TOU rate</c:v>
                </c:pt>
                <c:pt idx="2">
                  <c:v>Public charging</c:v>
                </c:pt>
                <c:pt idx="3">
                  <c:v>Home EVSE incentive/installation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0.0417</c:v>
                </c:pt>
                <c:pt idx="1">
                  <c:v>0.1281</c:v>
                </c:pt>
                <c:pt idx="2">
                  <c:v>0.0332</c:v>
                </c:pt>
                <c:pt idx="3">
                  <c:v>0.0236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Sheet1!$E$2:$E$5</c15:f>
                <c15:dlblRangeCache>
                  <c:ptCount val="4"/>
                  <c:pt idx="0">
                    <c:v>15%</c:v>
                  </c:pt>
                  <c:pt idx="1">
                    <c:v>30%</c:v>
                  </c:pt>
                  <c:pt idx="2">
                    <c:v>7%</c:v>
                  </c:pt>
                  <c:pt idx="3">
                    <c:v>6%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984475808"/>
        <c:axId val="-1984473760"/>
      </c:barChart>
      <c:catAx>
        <c:axId val="-1984475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84473760"/>
        <c:crosses val="autoZero"/>
        <c:auto val="1"/>
        <c:lblAlgn val="ctr"/>
        <c:lblOffset val="100"/>
        <c:noMultiLvlLbl val="0"/>
      </c:catAx>
      <c:valAx>
        <c:axId val="-1984473760"/>
        <c:scaling>
          <c:orientation val="minMax"/>
          <c:max val="1.0"/>
        </c:scaling>
        <c:delete val="1"/>
        <c:axPos val="b"/>
        <c:numFmt formatCode="0.00%" sourceLinked="0"/>
        <c:majorTickMark val="none"/>
        <c:minorTickMark val="none"/>
        <c:tickLblPos val="nextTo"/>
        <c:crossAx val="-1984475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BEV</a:t>
            </a:r>
            <a:r>
              <a:rPr lang="en-US" baseline="0" dirty="0" smtClean="0"/>
              <a:t> Owners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99120809393884"/>
          <c:y val="0.137778055901364"/>
          <c:w val="0.583687212823517"/>
          <c:h val="0.83643398059829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Have/Use</c:v>
                </c:pt>
              </c:strCache>
            </c:strRef>
          </c:tx>
          <c:spPr>
            <a:solidFill>
              <a:srgbClr val="333333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EV rate</c:v>
                </c:pt>
                <c:pt idx="1">
                  <c:v>TOU rate</c:v>
                </c:pt>
                <c:pt idx="2">
                  <c:v>Public charging</c:v>
                </c:pt>
                <c:pt idx="3">
                  <c:v>Home EVSE incentive/installation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0.3485</c:v>
                </c:pt>
                <c:pt idx="1">
                  <c:v>0.3524</c:v>
                </c:pt>
                <c:pt idx="2">
                  <c:v>0.3095</c:v>
                </c:pt>
                <c:pt idx="3">
                  <c:v>0.3205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Aware of Utility Offering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0734566323438327"/>
                  <c:y val="-0.00234436031821276"/>
                </c:manualLayout>
              </c:layout>
              <c:tx>
                <c:rich>
                  <a:bodyPr/>
                  <a:lstStyle/>
                  <a:p>
                    <a:fld id="{FFC717FC-3799-4A51-A869-A1769E192982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1"/>
              <c:layout>
                <c:manualLayout>
                  <c:x val="0.0547017474900881"/>
                  <c:y val="-8.59588853300896E-17"/>
                </c:manualLayout>
              </c:layout>
              <c:tx>
                <c:rich>
                  <a:bodyPr/>
                  <a:lstStyle/>
                  <a:p>
                    <a:fld id="{151ACDC1-A0D2-4E46-9DA9-755562D9CBE5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2"/>
              <c:layout>
                <c:manualLayout>
                  <c:x val="0.0406355838497798"/>
                  <c:y val="-0.00468872063642553"/>
                </c:manualLayout>
              </c:layout>
              <c:tx>
                <c:rich>
                  <a:bodyPr/>
                  <a:lstStyle/>
                  <a:p>
                    <a:fld id="{021127FD-6F90-49FD-AD27-4BDA9A4320D5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3"/>
              <c:layout>
                <c:manualLayout>
                  <c:x val="0.0609533757746696"/>
                  <c:y val="-2.14897213325224E-17"/>
                </c:manualLayout>
              </c:layout>
              <c:tx>
                <c:rich>
                  <a:bodyPr/>
                  <a:lstStyle/>
                  <a:p>
                    <a:fld id="{C431248F-34CD-4155-9765-4C944B566D14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EV rate</c:v>
                </c:pt>
                <c:pt idx="1">
                  <c:v>TOU rate</c:v>
                </c:pt>
                <c:pt idx="2">
                  <c:v>Public charging</c:v>
                </c:pt>
                <c:pt idx="3">
                  <c:v>Home EVSE incentive/installation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0.1428</c:v>
                </c:pt>
                <c:pt idx="1">
                  <c:v>0.0814</c:v>
                </c:pt>
                <c:pt idx="2">
                  <c:v>0.0337</c:v>
                </c:pt>
                <c:pt idx="3">
                  <c:v>0.0749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Sheet1!$E$2:$E$5</c15:f>
                <c15:dlblRangeCache>
                  <c:ptCount val="4"/>
                  <c:pt idx="0">
                    <c:v>49%</c:v>
                  </c:pt>
                  <c:pt idx="1">
                    <c:v>43%</c:v>
                  </c:pt>
                  <c:pt idx="2">
                    <c:v>34%</c:v>
                  </c:pt>
                  <c:pt idx="3">
                    <c:v>40%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984647184"/>
        <c:axId val="-1984645408"/>
      </c:barChart>
      <c:catAx>
        <c:axId val="-19846471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84645408"/>
        <c:crosses val="autoZero"/>
        <c:auto val="1"/>
        <c:lblAlgn val="ctr"/>
        <c:lblOffset val="100"/>
        <c:noMultiLvlLbl val="0"/>
      </c:catAx>
      <c:valAx>
        <c:axId val="-1984645408"/>
        <c:scaling>
          <c:orientation val="minMax"/>
          <c:max val="1.0"/>
        </c:scaling>
        <c:delete val="1"/>
        <c:axPos val="b"/>
        <c:numFmt formatCode="0.00%" sourceLinked="0"/>
        <c:majorTickMark val="none"/>
        <c:minorTickMark val="none"/>
        <c:tickLblPos val="nextTo"/>
        <c:crossAx val="-1984647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33333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983209312"/>
        <c:axId val="-1983219088"/>
      </c:barChart>
      <c:catAx>
        <c:axId val="-19832093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983219088"/>
        <c:crosses val="autoZero"/>
        <c:auto val="1"/>
        <c:lblAlgn val="ctr"/>
        <c:lblOffset val="100"/>
        <c:noMultiLvlLbl val="0"/>
      </c:catAx>
      <c:valAx>
        <c:axId val="-1983219088"/>
        <c:scaling>
          <c:orientation val="minMax"/>
          <c:max val="0.75"/>
          <c:min val="0.0"/>
        </c:scaling>
        <c:delete val="1"/>
        <c:axPos val="l"/>
        <c:numFmt formatCode="0%" sourceLinked="1"/>
        <c:majorTickMark val="out"/>
        <c:minorTickMark val="none"/>
        <c:tickLblPos val="nextTo"/>
        <c:crossAx val="-1983209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CB7EBF-222E-48AC-8D99-0FC778517B89}" type="doc">
      <dgm:prSet loTypeId="urn:microsoft.com/office/officeart/2005/8/layout/target1" loCatId="relationship" qsTypeId="urn:microsoft.com/office/officeart/2005/8/quickstyle/simple1" qsCatId="simple" csTypeId="urn:microsoft.com/office/officeart/2005/8/colors/accent3_5" csCatId="accent3" phldr="1"/>
      <dgm:spPr/>
    </dgm:pt>
    <dgm:pt modelId="{26F9CC5A-3203-437A-B93A-DE906A3F6CA0}">
      <dgm:prSet phldrT="[Text]"/>
      <dgm:spPr/>
      <dgm:t>
        <a:bodyPr/>
        <a:lstStyle/>
        <a:p>
          <a:r>
            <a:rPr lang="en-US" b="1" dirty="0" smtClean="0"/>
            <a:t>Urban</a:t>
          </a:r>
        </a:p>
        <a:p>
          <a:r>
            <a:rPr lang="en-US" dirty="0" smtClean="0"/>
            <a:t>- 3% EV</a:t>
          </a:r>
        </a:p>
        <a:p>
          <a:r>
            <a:rPr lang="en-US" dirty="0" smtClean="0"/>
            <a:t>- 16% PHEV</a:t>
          </a:r>
          <a:endParaRPr lang="en-US" dirty="0"/>
        </a:p>
      </dgm:t>
    </dgm:pt>
    <dgm:pt modelId="{FD012C48-9CEB-4787-B3D2-C8E255B73E71}" type="parTrans" cxnId="{DA5530BE-4673-4F04-8C92-78B702D1838E}">
      <dgm:prSet/>
      <dgm:spPr/>
      <dgm:t>
        <a:bodyPr/>
        <a:lstStyle/>
        <a:p>
          <a:endParaRPr lang="en-US"/>
        </a:p>
      </dgm:t>
    </dgm:pt>
    <dgm:pt modelId="{88CE35D7-0C23-46F3-8CB2-D439AE01E80A}" type="sibTrans" cxnId="{DA5530BE-4673-4F04-8C92-78B702D1838E}">
      <dgm:prSet/>
      <dgm:spPr/>
      <dgm:t>
        <a:bodyPr/>
        <a:lstStyle/>
        <a:p>
          <a:endParaRPr lang="en-US"/>
        </a:p>
      </dgm:t>
    </dgm:pt>
    <dgm:pt modelId="{494D4749-BD1C-4A0D-A570-8C90EEFA8C04}">
      <dgm:prSet phldrT="[Text]"/>
      <dgm:spPr/>
      <dgm:t>
        <a:bodyPr/>
        <a:lstStyle/>
        <a:p>
          <a:r>
            <a:rPr lang="en-US" b="1" dirty="0" smtClean="0"/>
            <a:t>Suburban</a:t>
          </a:r>
        </a:p>
        <a:p>
          <a:r>
            <a:rPr lang="en-US" b="0" dirty="0" smtClean="0"/>
            <a:t>- 1% EV</a:t>
          </a:r>
        </a:p>
        <a:p>
          <a:r>
            <a:rPr lang="en-US" b="0" dirty="0" smtClean="0"/>
            <a:t>- 8% PHEV</a:t>
          </a:r>
          <a:endParaRPr lang="en-US" b="0" dirty="0"/>
        </a:p>
      </dgm:t>
    </dgm:pt>
    <dgm:pt modelId="{C63270B5-E643-4A90-B716-2EAFF43A7A22}" type="parTrans" cxnId="{3A528A24-B420-4573-9EA2-73C6F47F6B63}">
      <dgm:prSet/>
      <dgm:spPr/>
      <dgm:t>
        <a:bodyPr/>
        <a:lstStyle/>
        <a:p>
          <a:endParaRPr lang="en-US"/>
        </a:p>
      </dgm:t>
    </dgm:pt>
    <dgm:pt modelId="{B060A18B-CADA-495A-A377-607F1EB551E0}" type="sibTrans" cxnId="{3A528A24-B420-4573-9EA2-73C6F47F6B63}">
      <dgm:prSet/>
      <dgm:spPr/>
      <dgm:t>
        <a:bodyPr/>
        <a:lstStyle/>
        <a:p>
          <a:endParaRPr lang="en-US"/>
        </a:p>
      </dgm:t>
    </dgm:pt>
    <dgm:pt modelId="{F88FD16F-47C7-4844-A929-6A545F188596}">
      <dgm:prSet phldrT="[Text]"/>
      <dgm:spPr/>
      <dgm:t>
        <a:bodyPr/>
        <a:lstStyle/>
        <a:p>
          <a:r>
            <a:rPr lang="en-US" b="1" dirty="0" smtClean="0"/>
            <a:t>Rural</a:t>
          </a:r>
        </a:p>
        <a:p>
          <a:r>
            <a:rPr lang="en-US" dirty="0" smtClean="0"/>
            <a:t>- 1% EV</a:t>
          </a:r>
        </a:p>
        <a:p>
          <a:r>
            <a:rPr lang="en-US" dirty="0" smtClean="0"/>
            <a:t>- 11% PHEV</a:t>
          </a:r>
          <a:endParaRPr lang="en-US" dirty="0"/>
        </a:p>
      </dgm:t>
    </dgm:pt>
    <dgm:pt modelId="{03CD4D0C-5848-433B-A689-7E9AC04B7857}" type="parTrans" cxnId="{0AED67C4-9ED8-4497-B415-77E8CAA81D30}">
      <dgm:prSet/>
      <dgm:spPr/>
      <dgm:t>
        <a:bodyPr/>
        <a:lstStyle/>
        <a:p>
          <a:endParaRPr lang="en-US"/>
        </a:p>
      </dgm:t>
    </dgm:pt>
    <dgm:pt modelId="{0404BC32-AA50-429D-85AA-D2AE146AA8D1}" type="sibTrans" cxnId="{0AED67C4-9ED8-4497-B415-77E8CAA81D30}">
      <dgm:prSet/>
      <dgm:spPr/>
      <dgm:t>
        <a:bodyPr/>
        <a:lstStyle/>
        <a:p>
          <a:endParaRPr lang="en-US"/>
        </a:p>
      </dgm:t>
    </dgm:pt>
    <dgm:pt modelId="{C66B3F77-2800-4588-9F2E-242EC4D37A11}" type="pres">
      <dgm:prSet presAssocID="{32CB7EBF-222E-48AC-8D99-0FC778517B89}" presName="composite" presStyleCnt="0">
        <dgm:presLayoutVars>
          <dgm:chMax val="5"/>
          <dgm:dir/>
          <dgm:resizeHandles val="exact"/>
        </dgm:presLayoutVars>
      </dgm:prSet>
      <dgm:spPr/>
    </dgm:pt>
    <dgm:pt modelId="{2347F5ED-56D5-401C-A156-87819ADA61D7}" type="pres">
      <dgm:prSet presAssocID="{26F9CC5A-3203-437A-B93A-DE906A3F6CA0}" presName="circle1" presStyleLbl="lnNode1" presStyleIdx="0" presStyleCnt="3"/>
      <dgm:spPr>
        <a:solidFill>
          <a:srgbClr val="333333"/>
        </a:solidFill>
      </dgm:spPr>
    </dgm:pt>
    <dgm:pt modelId="{82A8FC23-5CB4-4F3A-9395-170F8F5799B3}" type="pres">
      <dgm:prSet presAssocID="{26F9CC5A-3203-437A-B93A-DE906A3F6CA0}" presName="text1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94600-3EDE-4281-8C37-88C4551405B8}" type="pres">
      <dgm:prSet presAssocID="{26F9CC5A-3203-437A-B93A-DE906A3F6CA0}" presName="line1" presStyleLbl="callout" presStyleIdx="0" presStyleCnt="6"/>
      <dgm:spPr>
        <a:ln>
          <a:solidFill>
            <a:srgbClr val="196872"/>
          </a:solidFill>
        </a:ln>
      </dgm:spPr>
    </dgm:pt>
    <dgm:pt modelId="{05089645-B44E-4F10-94D2-613383497853}" type="pres">
      <dgm:prSet presAssocID="{26F9CC5A-3203-437A-B93A-DE906A3F6CA0}" presName="d1" presStyleLbl="callout" presStyleIdx="1" presStyleCnt="6"/>
      <dgm:spPr>
        <a:ln>
          <a:solidFill>
            <a:srgbClr val="196872"/>
          </a:solidFill>
        </a:ln>
      </dgm:spPr>
    </dgm:pt>
    <dgm:pt modelId="{7E565A71-F04F-44D5-9200-BC9213844CAE}" type="pres">
      <dgm:prSet presAssocID="{494D4749-BD1C-4A0D-A570-8C90EEFA8C04}" presName="circle2" presStyleLbl="lnNode1" presStyleIdx="1" presStyleCnt="3"/>
      <dgm:spPr>
        <a:solidFill>
          <a:srgbClr val="333333">
            <a:alpha val="75000"/>
          </a:srgbClr>
        </a:solidFill>
      </dgm:spPr>
    </dgm:pt>
    <dgm:pt modelId="{3093E308-8E36-4BC9-9D3B-84341B108748}" type="pres">
      <dgm:prSet presAssocID="{494D4749-BD1C-4A0D-A570-8C90EEFA8C04}" presName="text2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7EED63-AB05-4F23-8FC3-9A86DF3234D2}" type="pres">
      <dgm:prSet presAssocID="{494D4749-BD1C-4A0D-A570-8C90EEFA8C04}" presName="line2" presStyleLbl="callout" presStyleIdx="2" presStyleCnt="6"/>
      <dgm:spPr>
        <a:ln>
          <a:solidFill>
            <a:srgbClr val="196872"/>
          </a:solidFill>
        </a:ln>
      </dgm:spPr>
    </dgm:pt>
    <dgm:pt modelId="{CC0EADB4-EB84-4FE8-8E63-A0949F8023DD}" type="pres">
      <dgm:prSet presAssocID="{494D4749-BD1C-4A0D-A570-8C90EEFA8C04}" presName="d2" presStyleLbl="callout" presStyleIdx="3" presStyleCnt="6"/>
      <dgm:spPr>
        <a:ln>
          <a:solidFill>
            <a:srgbClr val="196872"/>
          </a:solidFill>
        </a:ln>
      </dgm:spPr>
    </dgm:pt>
    <dgm:pt modelId="{037F9C87-4463-46C6-9A33-9D66A09F4F5C}" type="pres">
      <dgm:prSet presAssocID="{F88FD16F-47C7-4844-A929-6A545F188596}" presName="circle3" presStyleLbl="lnNode1" presStyleIdx="2" presStyleCnt="3"/>
      <dgm:spPr>
        <a:solidFill>
          <a:srgbClr val="333333">
            <a:alpha val="50000"/>
          </a:srgbClr>
        </a:solidFill>
      </dgm:spPr>
    </dgm:pt>
    <dgm:pt modelId="{D7541D74-8AC4-4AE4-8065-321FC2213122}" type="pres">
      <dgm:prSet presAssocID="{F88FD16F-47C7-4844-A929-6A545F188596}" presName="text3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D6F236-4BCD-49EE-8115-44A0E5599B90}" type="pres">
      <dgm:prSet presAssocID="{F88FD16F-47C7-4844-A929-6A545F188596}" presName="line3" presStyleLbl="callout" presStyleIdx="4" presStyleCnt="6"/>
      <dgm:spPr>
        <a:ln>
          <a:solidFill>
            <a:srgbClr val="196872"/>
          </a:solidFill>
        </a:ln>
      </dgm:spPr>
    </dgm:pt>
    <dgm:pt modelId="{3CA716B9-C566-457C-8F3A-10D46E234527}" type="pres">
      <dgm:prSet presAssocID="{F88FD16F-47C7-4844-A929-6A545F188596}" presName="d3" presStyleLbl="callout" presStyleIdx="5" presStyleCnt="6"/>
      <dgm:spPr>
        <a:ln>
          <a:solidFill>
            <a:srgbClr val="196872"/>
          </a:solidFill>
        </a:ln>
      </dgm:spPr>
    </dgm:pt>
  </dgm:ptLst>
  <dgm:cxnLst>
    <dgm:cxn modelId="{4E9E2E2E-D03F-47A7-ACCC-96F501086B74}" type="presOf" srcId="{32CB7EBF-222E-48AC-8D99-0FC778517B89}" destId="{C66B3F77-2800-4588-9F2E-242EC4D37A11}" srcOrd="0" destOrd="0" presId="urn:microsoft.com/office/officeart/2005/8/layout/target1"/>
    <dgm:cxn modelId="{3A528A24-B420-4573-9EA2-73C6F47F6B63}" srcId="{32CB7EBF-222E-48AC-8D99-0FC778517B89}" destId="{494D4749-BD1C-4A0D-A570-8C90EEFA8C04}" srcOrd="1" destOrd="0" parTransId="{C63270B5-E643-4A90-B716-2EAFF43A7A22}" sibTransId="{B060A18B-CADA-495A-A377-607F1EB551E0}"/>
    <dgm:cxn modelId="{DA5530BE-4673-4F04-8C92-78B702D1838E}" srcId="{32CB7EBF-222E-48AC-8D99-0FC778517B89}" destId="{26F9CC5A-3203-437A-B93A-DE906A3F6CA0}" srcOrd="0" destOrd="0" parTransId="{FD012C48-9CEB-4787-B3D2-C8E255B73E71}" sibTransId="{88CE35D7-0C23-46F3-8CB2-D439AE01E80A}"/>
    <dgm:cxn modelId="{57D0F3D4-1544-4AB5-B9DC-D9B5441ADE20}" type="presOf" srcId="{F88FD16F-47C7-4844-A929-6A545F188596}" destId="{D7541D74-8AC4-4AE4-8065-321FC2213122}" srcOrd="0" destOrd="0" presId="urn:microsoft.com/office/officeart/2005/8/layout/target1"/>
    <dgm:cxn modelId="{30E5BB87-C62A-43DB-AAEA-158CD86B3F6B}" type="presOf" srcId="{494D4749-BD1C-4A0D-A570-8C90EEFA8C04}" destId="{3093E308-8E36-4BC9-9D3B-84341B108748}" srcOrd="0" destOrd="0" presId="urn:microsoft.com/office/officeart/2005/8/layout/target1"/>
    <dgm:cxn modelId="{BCC24EE8-0B23-4111-B7EC-15E9FF80EF0D}" type="presOf" srcId="{26F9CC5A-3203-437A-B93A-DE906A3F6CA0}" destId="{82A8FC23-5CB4-4F3A-9395-170F8F5799B3}" srcOrd="0" destOrd="0" presId="urn:microsoft.com/office/officeart/2005/8/layout/target1"/>
    <dgm:cxn modelId="{0AED67C4-9ED8-4497-B415-77E8CAA81D30}" srcId="{32CB7EBF-222E-48AC-8D99-0FC778517B89}" destId="{F88FD16F-47C7-4844-A929-6A545F188596}" srcOrd="2" destOrd="0" parTransId="{03CD4D0C-5848-433B-A689-7E9AC04B7857}" sibTransId="{0404BC32-AA50-429D-85AA-D2AE146AA8D1}"/>
    <dgm:cxn modelId="{5E8E282F-3951-4C17-AB2F-63FC7C808D41}" type="presParOf" srcId="{C66B3F77-2800-4588-9F2E-242EC4D37A11}" destId="{2347F5ED-56D5-401C-A156-87819ADA61D7}" srcOrd="0" destOrd="0" presId="urn:microsoft.com/office/officeart/2005/8/layout/target1"/>
    <dgm:cxn modelId="{B417B697-DD85-4536-84BF-BD68EBE2141E}" type="presParOf" srcId="{C66B3F77-2800-4588-9F2E-242EC4D37A11}" destId="{82A8FC23-5CB4-4F3A-9395-170F8F5799B3}" srcOrd="1" destOrd="0" presId="urn:microsoft.com/office/officeart/2005/8/layout/target1"/>
    <dgm:cxn modelId="{B417DC3C-B613-4734-834A-A37CB50E2EBD}" type="presParOf" srcId="{C66B3F77-2800-4588-9F2E-242EC4D37A11}" destId="{8DB94600-3EDE-4281-8C37-88C4551405B8}" srcOrd="2" destOrd="0" presId="urn:microsoft.com/office/officeart/2005/8/layout/target1"/>
    <dgm:cxn modelId="{1DAEC4B2-2804-4C8B-9659-CC2A9B9B8387}" type="presParOf" srcId="{C66B3F77-2800-4588-9F2E-242EC4D37A11}" destId="{05089645-B44E-4F10-94D2-613383497853}" srcOrd="3" destOrd="0" presId="urn:microsoft.com/office/officeart/2005/8/layout/target1"/>
    <dgm:cxn modelId="{44C26581-32BF-469F-B770-EC1F5C2D7F60}" type="presParOf" srcId="{C66B3F77-2800-4588-9F2E-242EC4D37A11}" destId="{7E565A71-F04F-44D5-9200-BC9213844CAE}" srcOrd="4" destOrd="0" presId="urn:microsoft.com/office/officeart/2005/8/layout/target1"/>
    <dgm:cxn modelId="{2AD01BB6-1D19-4D5F-8213-3155940FC56A}" type="presParOf" srcId="{C66B3F77-2800-4588-9F2E-242EC4D37A11}" destId="{3093E308-8E36-4BC9-9D3B-84341B108748}" srcOrd="5" destOrd="0" presId="urn:microsoft.com/office/officeart/2005/8/layout/target1"/>
    <dgm:cxn modelId="{E936F7B6-0590-4A9B-80F0-27C0B489B093}" type="presParOf" srcId="{C66B3F77-2800-4588-9F2E-242EC4D37A11}" destId="{5F7EED63-AB05-4F23-8FC3-9A86DF3234D2}" srcOrd="6" destOrd="0" presId="urn:microsoft.com/office/officeart/2005/8/layout/target1"/>
    <dgm:cxn modelId="{15F2759B-966F-4ADE-9E68-2FBCAA340A85}" type="presParOf" srcId="{C66B3F77-2800-4588-9F2E-242EC4D37A11}" destId="{CC0EADB4-EB84-4FE8-8E63-A0949F8023DD}" srcOrd="7" destOrd="0" presId="urn:microsoft.com/office/officeart/2005/8/layout/target1"/>
    <dgm:cxn modelId="{6AAE3910-56E5-4B73-B8B4-F8B619F33F82}" type="presParOf" srcId="{C66B3F77-2800-4588-9F2E-242EC4D37A11}" destId="{037F9C87-4463-46C6-9A33-9D66A09F4F5C}" srcOrd="8" destOrd="0" presId="urn:microsoft.com/office/officeart/2005/8/layout/target1"/>
    <dgm:cxn modelId="{882AE810-0A1A-4C14-A971-EA702009BFC0}" type="presParOf" srcId="{C66B3F77-2800-4588-9F2E-242EC4D37A11}" destId="{D7541D74-8AC4-4AE4-8065-321FC2213122}" srcOrd="9" destOrd="0" presId="urn:microsoft.com/office/officeart/2005/8/layout/target1"/>
    <dgm:cxn modelId="{AEBB8DB5-8C2A-4EC4-8D7F-133087F886FE}" type="presParOf" srcId="{C66B3F77-2800-4588-9F2E-242EC4D37A11}" destId="{49D6F236-4BCD-49EE-8115-44A0E5599B90}" srcOrd="10" destOrd="0" presId="urn:microsoft.com/office/officeart/2005/8/layout/target1"/>
    <dgm:cxn modelId="{F93D8480-4F6A-4B9F-87C7-797FDE883C1F}" type="presParOf" srcId="{C66B3F77-2800-4588-9F2E-242EC4D37A11}" destId="{3CA716B9-C566-457C-8F3A-10D46E234527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7F9C87-4463-46C6-9A33-9D66A09F4F5C}">
      <dsp:nvSpPr>
        <dsp:cNvPr id="0" name=""/>
        <dsp:cNvSpPr/>
      </dsp:nvSpPr>
      <dsp:spPr>
        <a:xfrm>
          <a:off x="1637226" y="1436410"/>
          <a:ext cx="4309233" cy="4309233"/>
        </a:xfrm>
        <a:prstGeom prst="ellipse">
          <a:avLst/>
        </a:prstGeom>
        <a:solidFill>
          <a:srgbClr val="333333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565A71-F04F-44D5-9200-BC9213844CAE}">
      <dsp:nvSpPr>
        <dsp:cNvPr id="0" name=""/>
        <dsp:cNvSpPr/>
      </dsp:nvSpPr>
      <dsp:spPr>
        <a:xfrm>
          <a:off x="2499073" y="2298257"/>
          <a:ext cx="2585539" cy="2585539"/>
        </a:xfrm>
        <a:prstGeom prst="ellipse">
          <a:avLst/>
        </a:prstGeom>
        <a:solidFill>
          <a:srgbClr val="333333">
            <a:alpha val="75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47F5ED-56D5-401C-A156-87819ADA61D7}">
      <dsp:nvSpPr>
        <dsp:cNvPr id="0" name=""/>
        <dsp:cNvSpPr/>
      </dsp:nvSpPr>
      <dsp:spPr>
        <a:xfrm>
          <a:off x="3360919" y="3160104"/>
          <a:ext cx="861846" cy="861846"/>
        </a:xfrm>
        <a:prstGeom prst="ellipse">
          <a:avLst/>
        </a:prstGeom>
        <a:solidFill>
          <a:srgbClr val="3333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A8FC23-5CB4-4F3A-9395-170F8F5799B3}">
      <dsp:nvSpPr>
        <dsp:cNvPr id="0" name=""/>
        <dsp:cNvSpPr/>
      </dsp:nvSpPr>
      <dsp:spPr>
        <a:xfrm>
          <a:off x="6664665" y="0"/>
          <a:ext cx="2154616" cy="1256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27940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Urban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- 3% EV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- 16% PHEV</a:t>
          </a:r>
          <a:endParaRPr lang="en-US" sz="2200" kern="1200" dirty="0"/>
        </a:p>
      </dsp:txBody>
      <dsp:txXfrm>
        <a:off x="6664665" y="0"/>
        <a:ext cx="2154616" cy="1256859"/>
      </dsp:txXfrm>
    </dsp:sp>
    <dsp:sp modelId="{8DB94600-3EDE-4281-8C37-88C4551405B8}">
      <dsp:nvSpPr>
        <dsp:cNvPr id="0" name=""/>
        <dsp:cNvSpPr/>
      </dsp:nvSpPr>
      <dsp:spPr>
        <a:xfrm>
          <a:off x="6126010" y="628429"/>
          <a:ext cx="53865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19687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089645-B44E-4F10-94D2-613383497853}">
      <dsp:nvSpPr>
        <dsp:cNvPr id="0" name=""/>
        <dsp:cNvSpPr/>
      </dsp:nvSpPr>
      <dsp:spPr>
        <a:xfrm rot="5400000">
          <a:off x="3476909" y="944081"/>
          <a:ext cx="2961879" cy="2332013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19687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93E308-8E36-4BC9-9D3B-84341B108748}">
      <dsp:nvSpPr>
        <dsp:cNvPr id="0" name=""/>
        <dsp:cNvSpPr/>
      </dsp:nvSpPr>
      <dsp:spPr>
        <a:xfrm>
          <a:off x="6664665" y="1256859"/>
          <a:ext cx="2154616" cy="1256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27940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Suburban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kern="1200" dirty="0" smtClean="0"/>
            <a:t>- 1% EV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kern="1200" dirty="0" smtClean="0"/>
            <a:t>- 8% PHEV</a:t>
          </a:r>
          <a:endParaRPr lang="en-US" sz="2200" b="0" kern="1200" dirty="0"/>
        </a:p>
      </dsp:txBody>
      <dsp:txXfrm>
        <a:off x="6664665" y="1256859"/>
        <a:ext cx="2154616" cy="1256859"/>
      </dsp:txXfrm>
    </dsp:sp>
    <dsp:sp modelId="{5F7EED63-AB05-4F23-8FC3-9A86DF3234D2}">
      <dsp:nvSpPr>
        <dsp:cNvPr id="0" name=""/>
        <dsp:cNvSpPr/>
      </dsp:nvSpPr>
      <dsp:spPr>
        <a:xfrm>
          <a:off x="6126010" y="1885289"/>
          <a:ext cx="53865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19687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0EADB4-EB84-4FE8-8E63-A0949F8023DD}">
      <dsp:nvSpPr>
        <dsp:cNvPr id="0" name=""/>
        <dsp:cNvSpPr/>
      </dsp:nvSpPr>
      <dsp:spPr>
        <a:xfrm rot="5400000">
          <a:off x="4112665" y="2181333"/>
          <a:ext cx="2308025" cy="1714356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19687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541D74-8AC4-4AE4-8065-321FC2213122}">
      <dsp:nvSpPr>
        <dsp:cNvPr id="0" name=""/>
        <dsp:cNvSpPr/>
      </dsp:nvSpPr>
      <dsp:spPr>
        <a:xfrm>
          <a:off x="6664665" y="2513719"/>
          <a:ext cx="2154616" cy="1256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27940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Rural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- 1% EV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- 11% PHEV</a:t>
          </a:r>
          <a:endParaRPr lang="en-US" sz="2200" kern="1200" dirty="0"/>
        </a:p>
      </dsp:txBody>
      <dsp:txXfrm>
        <a:off x="6664665" y="2513719"/>
        <a:ext cx="2154616" cy="1256859"/>
      </dsp:txXfrm>
    </dsp:sp>
    <dsp:sp modelId="{49D6F236-4BCD-49EE-8115-44A0E5599B90}">
      <dsp:nvSpPr>
        <dsp:cNvPr id="0" name=""/>
        <dsp:cNvSpPr/>
      </dsp:nvSpPr>
      <dsp:spPr>
        <a:xfrm>
          <a:off x="6126010" y="3142149"/>
          <a:ext cx="53865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19687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A716B9-C566-457C-8F3A-10D46E234527}">
      <dsp:nvSpPr>
        <dsp:cNvPr id="0" name=""/>
        <dsp:cNvSpPr/>
      </dsp:nvSpPr>
      <dsp:spPr>
        <a:xfrm rot="5400000">
          <a:off x="4749210" y="3417580"/>
          <a:ext cx="1648999" cy="1096699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19687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0.60909</cdr:x>
      <cdr:y>0.3108</cdr:y>
    </cdr:from>
    <cdr:to>
      <cdr:x>0.78605</cdr:x>
      <cdr:y>0.36761</cdr:y>
    </cdr:to>
    <cdr:sp macro="" textlink="">
      <cdr:nvSpPr>
        <cdr:cNvPr id="2" name="Line Callout 1 (Accent Bar) 1"/>
        <cdr:cNvSpPr/>
      </cdr:nvSpPr>
      <cdr:spPr>
        <a:xfrm xmlns:a="http://schemas.openxmlformats.org/drawingml/2006/main">
          <a:off x="4950692" y="1684144"/>
          <a:ext cx="1438294" cy="307834"/>
        </a:xfrm>
        <a:prstGeom xmlns:a="http://schemas.openxmlformats.org/drawingml/2006/main" prst="accentCallout1">
          <a:avLst>
            <a:gd name="adj1" fmla="val 18750"/>
            <a:gd name="adj2" fmla="val -8333"/>
            <a:gd name="adj3" fmla="val 265522"/>
            <a:gd name="adj4" fmla="val -55672"/>
          </a:avLst>
        </a:prstGeom>
        <a:noFill xmlns:a="http://schemas.openxmlformats.org/drawingml/2006/main"/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t"/>
        <a:lstStyle xmlns:a="http://schemas.openxmlformats.org/drawingml/2006/main"/>
        <a:p xmlns:a="http://schemas.openxmlformats.org/drawingml/2006/main">
          <a:r>
            <a:rPr lang="en-US" sz="1600" dirty="0" smtClean="0">
              <a:solidFill>
                <a:schemeClr val="tx1"/>
              </a:solidFill>
            </a:rPr>
            <a:t>Urban – 64%</a:t>
          </a:r>
          <a:endParaRPr lang="en-US" sz="16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0.61364</cdr:x>
      <cdr:y>0.39433</cdr:y>
    </cdr:from>
    <cdr:to>
      <cdr:x>0.82649</cdr:x>
      <cdr:y>0.45014</cdr:y>
    </cdr:to>
    <cdr:sp macro="" textlink="">
      <cdr:nvSpPr>
        <cdr:cNvPr id="3" name="Line Callout 1 (Accent Bar) 2"/>
        <cdr:cNvSpPr/>
      </cdr:nvSpPr>
      <cdr:spPr>
        <a:xfrm xmlns:a="http://schemas.openxmlformats.org/drawingml/2006/main">
          <a:off x="4987636" y="2136726"/>
          <a:ext cx="1730077" cy="302444"/>
        </a:xfrm>
        <a:prstGeom xmlns:a="http://schemas.openxmlformats.org/drawingml/2006/main" prst="accentCallout1">
          <a:avLst>
            <a:gd name="adj1" fmla="val 18750"/>
            <a:gd name="adj2" fmla="val -8333"/>
            <a:gd name="adj3" fmla="val 109773"/>
            <a:gd name="adj4" fmla="val -25241"/>
          </a:avLst>
        </a:prstGeom>
        <a:noFill xmlns:a="http://schemas.openxmlformats.org/drawingml/2006/main"/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t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 smtClean="0">
              <a:solidFill>
                <a:schemeClr val="tx1"/>
              </a:solidFill>
            </a:rPr>
            <a:t>Suburban – </a:t>
          </a:r>
          <a:r>
            <a:rPr lang="en-US" sz="1600" dirty="0">
              <a:solidFill>
                <a:schemeClr val="tx1"/>
              </a:solidFill>
            </a:rPr>
            <a:t>2</a:t>
          </a:r>
          <a:r>
            <a:rPr lang="en-US" sz="1600" dirty="0" smtClean="0">
              <a:solidFill>
                <a:schemeClr val="tx1"/>
              </a:solidFill>
            </a:rPr>
            <a:t>6%</a:t>
          </a:r>
          <a:endParaRPr lang="en-US" sz="16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0.61307</cdr:x>
      <cdr:y>0.47209</cdr:y>
    </cdr:from>
    <cdr:to>
      <cdr:x>0.82592</cdr:x>
      <cdr:y>0.52791</cdr:y>
    </cdr:to>
    <cdr:sp macro="" textlink="">
      <cdr:nvSpPr>
        <cdr:cNvPr id="4" name="Line Callout 1 (Accent Bar) 3"/>
        <cdr:cNvSpPr/>
      </cdr:nvSpPr>
      <cdr:spPr>
        <a:xfrm xmlns:a="http://schemas.openxmlformats.org/drawingml/2006/main">
          <a:off x="4983018" y="2558111"/>
          <a:ext cx="1730077" cy="302444"/>
        </a:xfrm>
        <a:prstGeom xmlns:a="http://schemas.openxmlformats.org/drawingml/2006/main" prst="accentCallout1">
          <a:avLst>
            <a:gd name="adj1" fmla="val 18750"/>
            <a:gd name="adj2" fmla="val -8333"/>
            <a:gd name="adj3" fmla="val 45641"/>
            <a:gd name="adj4" fmla="val -18034"/>
          </a:avLst>
        </a:prstGeom>
        <a:noFill xmlns:a="http://schemas.openxmlformats.org/drawingml/2006/main"/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t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 smtClean="0">
              <a:solidFill>
                <a:schemeClr val="tx1"/>
              </a:solidFill>
            </a:rPr>
            <a:t>Rural – 11%</a:t>
          </a:r>
          <a:endParaRPr lang="en-US" sz="1600" dirty="0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0.60909</cdr:x>
      <cdr:y>0.3108</cdr:y>
    </cdr:from>
    <cdr:to>
      <cdr:x>0.78605</cdr:x>
      <cdr:y>0.36761</cdr:y>
    </cdr:to>
    <cdr:sp macro="" textlink="">
      <cdr:nvSpPr>
        <cdr:cNvPr id="2" name="Line Callout 1 (Accent Bar) 1"/>
        <cdr:cNvSpPr/>
      </cdr:nvSpPr>
      <cdr:spPr>
        <a:xfrm xmlns:a="http://schemas.openxmlformats.org/drawingml/2006/main">
          <a:off x="4950692" y="1684144"/>
          <a:ext cx="1438294" cy="307834"/>
        </a:xfrm>
        <a:prstGeom xmlns:a="http://schemas.openxmlformats.org/drawingml/2006/main" prst="accentCallout1">
          <a:avLst>
            <a:gd name="adj1" fmla="val 18750"/>
            <a:gd name="adj2" fmla="val -8333"/>
            <a:gd name="adj3" fmla="val 265522"/>
            <a:gd name="adj4" fmla="val -55672"/>
          </a:avLst>
        </a:prstGeom>
        <a:noFill xmlns:a="http://schemas.openxmlformats.org/drawingml/2006/main"/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t"/>
        <a:lstStyle xmlns:a="http://schemas.openxmlformats.org/drawingml/2006/main"/>
        <a:p xmlns:a="http://schemas.openxmlformats.org/drawingml/2006/main">
          <a:r>
            <a:rPr lang="en-US" sz="1600" dirty="0" smtClean="0">
              <a:solidFill>
                <a:schemeClr val="tx1"/>
              </a:solidFill>
            </a:rPr>
            <a:t>Urban – 52%</a:t>
          </a:r>
          <a:endParaRPr lang="en-US" sz="16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0.61364</cdr:x>
      <cdr:y>0.39433</cdr:y>
    </cdr:from>
    <cdr:to>
      <cdr:x>0.82649</cdr:x>
      <cdr:y>0.45014</cdr:y>
    </cdr:to>
    <cdr:sp macro="" textlink="">
      <cdr:nvSpPr>
        <cdr:cNvPr id="3" name="Line Callout 1 (Accent Bar) 2"/>
        <cdr:cNvSpPr/>
      </cdr:nvSpPr>
      <cdr:spPr>
        <a:xfrm xmlns:a="http://schemas.openxmlformats.org/drawingml/2006/main">
          <a:off x="4987636" y="2136726"/>
          <a:ext cx="1730077" cy="302444"/>
        </a:xfrm>
        <a:prstGeom xmlns:a="http://schemas.openxmlformats.org/drawingml/2006/main" prst="accentCallout1">
          <a:avLst>
            <a:gd name="adj1" fmla="val 18750"/>
            <a:gd name="adj2" fmla="val -8333"/>
            <a:gd name="adj3" fmla="val 109773"/>
            <a:gd name="adj4" fmla="val -25241"/>
          </a:avLst>
        </a:prstGeom>
        <a:noFill xmlns:a="http://schemas.openxmlformats.org/drawingml/2006/main"/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t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 smtClean="0">
              <a:solidFill>
                <a:schemeClr val="tx1"/>
              </a:solidFill>
            </a:rPr>
            <a:t>Suburban – 37%</a:t>
          </a:r>
          <a:endParaRPr lang="en-US" sz="16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0.61307</cdr:x>
      <cdr:y>0.47209</cdr:y>
    </cdr:from>
    <cdr:to>
      <cdr:x>0.82592</cdr:x>
      <cdr:y>0.52791</cdr:y>
    </cdr:to>
    <cdr:sp macro="" textlink="">
      <cdr:nvSpPr>
        <cdr:cNvPr id="4" name="Line Callout 1 (Accent Bar) 3"/>
        <cdr:cNvSpPr/>
      </cdr:nvSpPr>
      <cdr:spPr>
        <a:xfrm xmlns:a="http://schemas.openxmlformats.org/drawingml/2006/main">
          <a:off x="4983018" y="2558111"/>
          <a:ext cx="1730077" cy="302444"/>
        </a:xfrm>
        <a:prstGeom xmlns:a="http://schemas.openxmlformats.org/drawingml/2006/main" prst="accentCallout1">
          <a:avLst>
            <a:gd name="adj1" fmla="val 18750"/>
            <a:gd name="adj2" fmla="val -8333"/>
            <a:gd name="adj3" fmla="val 45641"/>
            <a:gd name="adj4" fmla="val -18034"/>
          </a:avLst>
        </a:prstGeom>
        <a:noFill xmlns:a="http://schemas.openxmlformats.org/drawingml/2006/main"/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t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 smtClean="0">
              <a:solidFill>
                <a:schemeClr val="tx1"/>
              </a:solidFill>
            </a:rPr>
            <a:t>Rural – 11%</a:t>
          </a:r>
          <a:endParaRPr lang="en-US" sz="1600" dirty="0">
            <a:solidFill>
              <a:schemeClr val="tx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107369" tIns="53684" rIns="107369" bIns="53684" rtlCol="0"/>
          <a:lstStyle>
            <a:lvl1pPr algn="l">
              <a:defRPr sz="14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107369" tIns="53684" rIns="107369" bIns="53684" rtlCol="0"/>
          <a:lstStyle>
            <a:lvl1pPr algn="r">
              <a:defRPr sz="1400"/>
            </a:lvl1pPr>
          </a:lstStyle>
          <a:p>
            <a:fld id="{1F330CE4-37A3-4EFA-ABB9-A1C28FD95FB0}" type="datetimeFigureOut">
              <a:rPr lang="en-US" smtClean="0"/>
              <a:t>11/13/17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107369" tIns="53684" rIns="107369" bIns="53684" rtlCol="0" anchor="b"/>
          <a:lstStyle>
            <a:lvl1pPr algn="l">
              <a:defRPr sz="14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107369" tIns="53684" rIns="107369" bIns="53684" rtlCol="0" anchor="b"/>
          <a:lstStyle>
            <a:lvl1pPr algn="r">
              <a:defRPr sz="1400"/>
            </a:lvl1pPr>
          </a:lstStyle>
          <a:p>
            <a:fld id="{416CA0A5-5E1D-4368-B486-577689B030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297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107369" tIns="53684" rIns="107369" bIns="53684" rtlCol="0"/>
          <a:lstStyle>
            <a:lvl1pPr algn="l">
              <a:defRPr sz="14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107369" tIns="53684" rIns="107369" bIns="53684" rtlCol="0"/>
          <a:lstStyle>
            <a:lvl1pPr algn="r">
              <a:defRPr sz="1400"/>
            </a:lvl1pPr>
          </a:lstStyle>
          <a:p>
            <a:fld id="{25B5A051-7804-4F59-A97B-CA841E84D280}" type="datetimeFigureOut">
              <a:rPr lang="en-US" smtClean="0"/>
              <a:t>11/13/17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7369" tIns="53684" rIns="107369" bIns="5368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2"/>
            <a:ext cx="5608320" cy="4183379"/>
          </a:xfrm>
          <a:prstGeom prst="rect">
            <a:avLst/>
          </a:prstGeom>
        </p:spPr>
        <p:txBody>
          <a:bodyPr vert="horz" lIns="107369" tIns="53684" rIns="107369" bIns="5368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107369" tIns="53684" rIns="107369" bIns="53684" rtlCol="0" anchor="b"/>
          <a:lstStyle>
            <a:lvl1pPr algn="l">
              <a:defRPr sz="14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107369" tIns="53684" rIns="107369" bIns="53684" rtlCol="0" anchor="b"/>
          <a:lstStyle>
            <a:lvl1pPr algn="r">
              <a:defRPr sz="1400"/>
            </a:lvl1pPr>
          </a:lstStyle>
          <a:p>
            <a:fld id="{B6816B5C-E367-4DA9-B7F4-C04EC337E5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931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15181-C1B4-415E-998E-C1A9B5CBEF6B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607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Market share is now consistently over 1% on</a:t>
            </a:r>
            <a:r>
              <a:rPr lang="en-US" baseline="0" dirty="0" smtClean="0"/>
              <a:t> a monthly basis vs &lt;0.25% in 2011</a:t>
            </a:r>
            <a:endParaRPr lang="en-US" dirty="0" smtClean="0"/>
          </a:p>
          <a:p>
            <a:r>
              <a:rPr lang="en-US" dirty="0" smtClean="0"/>
              <a:t>In</a:t>
            </a:r>
            <a:r>
              <a:rPr lang="en-US" baseline="0" dirty="0" smtClean="0"/>
              <a:t> 2017, nationally 11% say they had a PHEV vs 1.79% BEV; South 10% PHEV, 1.88% BEV</a:t>
            </a:r>
          </a:p>
          <a:p>
            <a:r>
              <a:rPr lang="en-US" baseline="0" dirty="0" smtClean="0"/>
              <a:t>Growth since 2015: 15% PHEV, 60% BEV (nat’l) 22% PHEV, 68% BEV</a:t>
            </a:r>
          </a:p>
          <a:p>
            <a:r>
              <a:rPr lang="en-US" baseline="0" dirty="0" smtClean="0"/>
              <a:t>0.4% of US fleet is PEV (based on ~183M light-duty vehicles reported by FHWA), 1.9 vehicles/household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16B5C-E367-4DA9-B7F4-C04EC337E55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920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Gender: overall split is 45% male/55% female. PHEV @ 64% female, BEV @ 59%</a:t>
            </a:r>
            <a:r>
              <a:rPr lang="en-US" baseline="0" dirty="0" smtClean="0"/>
              <a:t> male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0" dirty="0" smtClean="0"/>
              <a:t>Age: 40% 18-44 overall, 79% BEV (PHEV slightly more than overall in 18-35); 39% 45-64 vs. 44% PHEV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0" dirty="0" smtClean="0"/>
              <a:t>HH income: 25% overall &lt;$25k, 58% PHEV. 29% &gt;$75k, 47% BEV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0" dirty="0" smtClean="0"/>
              <a:t>Education: 20% HS or less overall, 31% PHEV; 16% graduate overall, 26% BEV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0" dirty="0" smtClean="0"/>
              <a:t>Blacks more likely to own both BEV &amp; PHEV (22%, 35% vs 17%), Asians &amp; Hispanics more likely to own BEV (hisp 22% vs 13%)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0" dirty="0" smtClean="0"/>
              <a:t>BEV more likely to be early adopters than overall pop, much more likely than PHEV owners (“I’m usually the first to adopt” + “Owning the latest is important”); 3</a:t>
            </a:r>
            <a:r>
              <a:rPr lang="en-US" baseline="30000" dirty="0" smtClean="0"/>
              <a:t>rd</a:t>
            </a:r>
            <a:r>
              <a:rPr lang="en-US" baseline="0" dirty="0" smtClean="0"/>
              <a:t> party recommendations are also important for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16B5C-E367-4DA9-B7F4-C04EC337E55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350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31% of PHEV owners live in apartments</a:t>
            </a:r>
            <a:r>
              <a:rPr lang="en-US" baseline="0" dirty="0" smtClean="0"/>
              <a:t> (vs 14% of overall population), and 61% rent (vs 30% overall)</a:t>
            </a:r>
          </a:p>
          <a:p>
            <a:r>
              <a:rPr lang="en-US" baseline="0" dirty="0" smtClean="0"/>
              <a:t>74% of BEV owners own their home (vs 65% overall)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16B5C-E367-4DA9-B7F4-C04EC337E55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618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16B5C-E367-4DA9-B7F4-C04EC337E55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198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Ownership up from LY (85% ow</a:t>
            </a:r>
            <a:r>
              <a:rPr lang="en-US" baseline="0" dirty="0" smtClean="0"/>
              <a:t>n in provide); down for interested (79% LY)</a:t>
            </a:r>
            <a:endParaRPr lang="en-US" dirty="0" smtClean="0"/>
          </a:p>
          <a:p>
            <a:r>
              <a:rPr lang="en-US" dirty="0" smtClean="0"/>
              <a:t>Move</a:t>
            </a:r>
            <a:r>
              <a:rPr lang="en-US" baseline="0" dirty="0" smtClean="0"/>
              <a:t> to urban (60% LY); big drop in suburban (from 36% LY); jump in Rural (4% LY)</a:t>
            </a:r>
          </a:p>
          <a:p>
            <a:r>
              <a:rPr lang="en-US" baseline="0" dirty="0" smtClean="0"/>
              <a:t>But urban is showing captured demand (57% LY); rural growing interest (up from 8% LY)</a:t>
            </a:r>
          </a:p>
          <a:p>
            <a:r>
              <a:rPr lang="en-US" baseline="0" dirty="0" smtClean="0"/>
              <a:t>Big growth in interest (from single-digits LY) in smaller businesses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D8DEE-0585-4245-BB86-1A68F1D3CA2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559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3687" y="921206"/>
            <a:ext cx="10360501" cy="55399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3924" y="2276475"/>
            <a:ext cx="8532178" cy="270843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Date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19163" y="3475412"/>
            <a:ext cx="3527564" cy="18716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1200">
                <a:latin typeface="Corbel" panose="020B0503020204020204" pitchFamily="34" charset="0"/>
              </a:defRPr>
            </a:lvl1pPr>
          </a:lstStyle>
          <a:p>
            <a:pPr defTabSz="914400"/>
            <a:r>
              <a:rPr lang="en-US" dirty="0">
                <a:solidFill>
                  <a:srgbClr val="33333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Prepared </a:t>
            </a:r>
            <a:r>
              <a:rPr lang="en-US" dirty="0" smtClean="0">
                <a:solidFill>
                  <a:srgbClr val="33333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</a:t>
            </a:r>
            <a:endParaRPr lang="en-US" dirty="0">
              <a:solidFill>
                <a:srgbClr val="333333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364897" y="3473126"/>
            <a:ext cx="3527564" cy="18716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1200">
                <a:latin typeface="Corbel" panose="020B0503020204020204" pitchFamily="34" charset="0"/>
              </a:defRPr>
            </a:lvl1pPr>
          </a:lstStyle>
          <a:p>
            <a:pPr defTabSz="914400"/>
            <a:r>
              <a:rPr lang="en-US" dirty="0">
                <a:solidFill>
                  <a:srgbClr val="33333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Prepared </a:t>
            </a:r>
            <a:r>
              <a:rPr lang="en-US" dirty="0" smtClean="0">
                <a:solidFill>
                  <a:srgbClr val="33333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by</a:t>
            </a:r>
            <a:endParaRPr lang="en-US" dirty="0">
              <a:solidFill>
                <a:srgbClr val="333333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9162" y="4676775"/>
            <a:ext cx="3700463" cy="410614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67337" y="4676775"/>
            <a:ext cx="3700463" cy="3903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610350"/>
            <a:ext cx="12188825" cy="2460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1400" dirty="0" smtClean="0">
              <a:solidFill>
                <a:srgbClr val="333333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0951638" y="6625581"/>
            <a:ext cx="11705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r>
              <a:rPr lang="en-US" sz="900" dirty="0">
                <a:solidFill>
                  <a:srgbClr val="333333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ISO 20252 Certified</a:t>
            </a:r>
          </a:p>
        </p:txBody>
      </p:sp>
    </p:spTree>
    <p:extLst>
      <p:ext uri="{BB962C8B-B14F-4D97-AF65-F5344CB8AC3E}">
        <p14:creationId xmlns:p14="http://schemas.microsoft.com/office/powerpoint/2010/main" val="389150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(30-0-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07" y="1773693"/>
            <a:ext cx="3607805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D286EE24-4ECD-4B49-89C9-D5DBD08E821B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1" y="363754"/>
            <a:ext cx="7452360" cy="861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4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(30-30-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F52BA5E8-6551-4AC4-98FA-BB879F911C01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1" y="363754"/>
            <a:ext cx="7452360" cy="861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330932" y="1773693"/>
            <a:ext cx="3611880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4607" y="1773693"/>
            <a:ext cx="3607805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55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07" y="1773693"/>
            <a:ext cx="3607805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C136552B-54A8-4502-9D21-636053C463D3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328545" y="1773693"/>
            <a:ext cx="3613012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8232629" y="1773693"/>
            <a:ext cx="361188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0" y="363754"/>
            <a:ext cx="7452360" cy="861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(0-30-3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B8A5D658-7CE9-415D-A34B-7FF089E728D4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328545" y="1773693"/>
            <a:ext cx="3613012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8232629" y="1773693"/>
            <a:ext cx="361188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0" y="363754"/>
            <a:ext cx="7528505" cy="861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(30-6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07" y="1773693"/>
            <a:ext cx="3607805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3BEE51D1-B083-4AC5-B0BB-D2C046904E6C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324403" y="1773693"/>
            <a:ext cx="7413168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0" y="363754"/>
            <a:ext cx="7452360" cy="861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4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x 2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07" y="1773693"/>
            <a:ext cx="3607805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98738FEA-03FA-42D2-9049-E65FE92917FE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328545" y="1773693"/>
            <a:ext cx="3613012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8232629" y="1773693"/>
            <a:ext cx="360582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0" y="363754"/>
            <a:ext cx="7528505" cy="861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457446" y="4100290"/>
            <a:ext cx="3607805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328545" y="4100290"/>
            <a:ext cx="3613012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7"/>
          </p:nvPr>
        </p:nvSpPr>
        <p:spPr>
          <a:xfrm>
            <a:off x="8232629" y="4100290"/>
            <a:ext cx="360582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35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(50-5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246" y="1773693"/>
            <a:ext cx="5522103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C8A6A3D5-2CBE-4308-AC02-94727FF3FEB4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208416" y="1773693"/>
            <a:ext cx="5522834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1" y="363754"/>
            <a:ext cx="7452360" cy="861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7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x 2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6208997" y="4130900"/>
            <a:ext cx="5509879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324" y="1773693"/>
            <a:ext cx="5509879" cy="2052870"/>
          </a:xfrm>
        </p:spPr>
        <p:txBody>
          <a:bodyPr rIns="182880"/>
          <a:lstStyle>
            <a:lvl5pPr>
              <a:defRPr/>
            </a:lvl5pPr>
            <a:lvl6pPr>
              <a:defRPr spc="1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CD9FBCA1-1E0F-407E-B87F-03DCA6DB33F5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207701" y="1773693"/>
            <a:ext cx="5509879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454324" y="4130900"/>
            <a:ext cx="5509879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1" y="363754"/>
            <a:ext cx="7452360" cy="861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5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9084391" y="1773693"/>
            <a:ext cx="265176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970" y="1773693"/>
            <a:ext cx="2651760" cy="2052870"/>
          </a:xfrm>
        </p:spPr>
        <p:txBody>
          <a:bodyPr rIns="182880"/>
          <a:lstStyle>
            <a:lvl5pPr>
              <a:defRPr/>
            </a:lvl5pPr>
            <a:lvl6pPr>
              <a:defRPr spc="1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FB3DE104-9B08-4833-8B95-4650CE9D4B82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3332110" y="1773693"/>
            <a:ext cx="265176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6208250" y="1773693"/>
            <a:ext cx="265176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1" y="363754"/>
            <a:ext cx="7452360" cy="86177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00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with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9095014" y="449036"/>
            <a:ext cx="2645229" cy="58644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1400" dirty="0" smtClean="0">
              <a:solidFill>
                <a:srgbClr val="3333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970" y="1773693"/>
            <a:ext cx="2651760" cy="2052870"/>
          </a:xfrm>
        </p:spPr>
        <p:txBody>
          <a:bodyPr rIns="182880"/>
          <a:lstStyle>
            <a:lvl5pPr>
              <a:defRPr/>
            </a:lvl5pPr>
            <a:lvl6pPr>
              <a:defRPr spc="1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9B055ED3-7BA5-40D6-B58B-691E67588BAE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3328503" y="1773693"/>
            <a:ext cx="265176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6210562" y="1773693"/>
            <a:ext cx="265176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2" y="363754"/>
            <a:ext cx="7452360" cy="861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9206917" y="549093"/>
            <a:ext cx="2402698" cy="2052870"/>
          </a:xfrm>
        </p:spPr>
        <p:txBody>
          <a:bodyPr rIns="18288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69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" t="969" r="31" b="30"/>
          <a:stretch/>
        </p:blipFill>
        <p:spPr>
          <a:xfrm>
            <a:off x="0" y="0"/>
            <a:ext cx="12188826" cy="491938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 userDrawn="1"/>
        </p:nvSpPr>
        <p:spPr>
          <a:xfrm>
            <a:off x="-3" y="4593233"/>
            <a:ext cx="12188825" cy="323938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40000"/>
                </a:schemeClr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400">
              <a:spcAft>
                <a:spcPts val="600"/>
              </a:spcAft>
            </a:pPr>
            <a:endParaRPr lang="en-US" sz="1400" dirty="0" smtClean="0">
              <a:solidFill>
                <a:srgbClr val="333333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1351" y="4670369"/>
            <a:ext cx="5912209" cy="203133"/>
          </a:xfrm>
        </p:spPr>
        <p:txBody>
          <a:bodyPr/>
          <a:lstStyle>
            <a:lvl1pPr marL="0" indent="0" algn="l">
              <a:buNone/>
              <a:defRPr b="0">
                <a:solidFill>
                  <a:schemeClr val="bg1"/>
                </a:solidFill>
                <a:latin typeface="Segoe UI Semibold" panose="020B07020402040202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Date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0659686" y="4625544"/>
            <a:ext cx="13837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r>
              <a:rPr lang="en-US" sz="1100" dirty="0">
                <a:solidFill>
                  <a:schemeClr val="bg1"/>
                </a:solidFill>
                <a:latin typeface="+mn-lt"/>
                <a:ea typeface="Segoe UI" panose="020B0502040204020203" pitchFamily="34" charset="0"/>
                <a:cs typeface="Arial" panose="020B0604020202020204" pitchFamily="34" charset="0"/>
              </a:rPr>
              <a:t>ISO 20252 Certified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351" y="5429162"/>
            <a:ext cx="10360501" cy="430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9844339" y="0"/>
            <a:ext cx="1506071" cy="1506071"/>
            <a:chOff x="807917" y="0"/>
            <a:chExt cx="1764954" cy="1764954"/>
          </a:xfrm>
        </p:grpSpPr>
        <p:sp>
          <p:nvSpPr>
            <p:cNvPr id="11" name="Rectangle 10"/>
            <p:cNvSpPr/>
            <p:nvPr/>
          </p:nvSpPr>
          <p:spPr>
            <a:xfrm>
              <a:off x="807917" y="0"/>
              <a:ext cx="1764954" cy="176495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</a:pPr>
              <a:endParaRPr lang="en-US" sz="1400" dirty="0" smtClean="0">
                <a:solidFill>
                  <a:srgbClr val="333333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806" y="691127"/>
              <a:ext cx="1545177" cy="3827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489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67">
          <p15:clr>
            <a:srgbClr val="FBAE40"/>
          </p15:clr>
        </p15:guide>
        <p15:guide id="3" pos="2687">
          <p15:clr>
            <a:srgbClr val="FBAE40"/>
          </p15:clr>
        </p15:guide>
        <p15:guide id="4" pos="4967">
          <p15:clr>
            <a:srgbClr val="FBAE40"/>
          </p15:clr>
        </p15:guide>
        <p15:guide id="5" pos="511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7413060" y="1773693"/>
            <a:ext cx="2076188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970" y="1773693"/>
            <a:ext cx="2076188" cy="2052870"/>
          </a:xfrm>
        </p:spPr>
        <p:txBody>
          <a:bodyPr rIns="182880"/>
          <a:lstStyle>
            <a:lvl5pPr>
              <a:defRPr/>
            </a:lvl5pPr>
            <a:lvl6pPr>
              <a:defRPr spc="1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74C4AF5E-CFC0-47FF-865F-C55597990E7D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2775000" y="1773693"/>
            <a:ext cx="2076188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5094030" y="1773693"/>
            <a:ext cx="2076188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1" y="363754"/>
            <a:ext cx="7452360" cy="86177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9732091" y="1773693"/>
            <a:ext cx="2076188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65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and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07" y="1773693"/>
            <a:ext cx="3607805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BF34DF94-38D6-4735-ACCA-1C38786E71B0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1" y="363754"/>
            <a:ext cx="7452360" cy="861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915025" y="2105025"/>
            <a:ext cx="5667375" cy="270843"/>
          </a:xfrm>
        </p:spPr>
        <p:txBody>
          <a:bodyPr anchor="t"/>
          <a:lstStyle>
            <a:lvl1pPr marL="228600" indent="-228600">
              <a:buClr>
                <a:schemeClr val="tx2"/>
              </a:buClr>
              <a:buSzPct val="100000"/>
              <a:buFont typeface="Wingdings 2" panose="05020102010507070707" pitchFamily="18" charset="2"/>
              <a:buChar char=""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963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FA8F3F62-8793-40F4-B609-F962193E51FC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1" y="363754"/>
            <a:ext cx="7452360" cy="86177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61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CF78C6CE-BC7D-488D-9364-2FDA63D885D2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0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3687" y="921206"/>
            <a:ext cx="10360501" cy="55399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3924" y="2276475"/>
            <a:ext cx="8532178" cy="270843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Date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19163" y="3475412"/>
            <a:ext cx="3527564" cy="18716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1200">
                <a:latin typeface="Corbel" panose="020B0503020204020204" pitchFamily="34" charset="0"/>
              </a:defRPr>
            </a:lvl1pPr>
          </a:lstStyle>
          <a:p>
            <a:pPr defTabSz="914400"/>
            <a:r>
              <a:rPr lang="en-US" dirty="0">
                <a:solidFill>
                  <a:srgbClr val="33333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Prepared </a:t>
            </a:r>
            <a:r>
              <a:rPr lang="en-US" dirty="0" smtClean="0">
                <a:solidFill>
                  <a:srgbClr val="33333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</a:t>
            </a:r>
            <a:endParaRPr lang="en-US" dirty="0">
              <a:solidFill>
                <a:srgbClr val="333333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364897" y="3473126"/>
            <a:ext cx="3527564" cy="18716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1200">
                <a:latin typeface="Corbel" panose="020B0503020204020204" pitchFamily="34" charset="0"/>
              </a:defRPr>
            </a:lvl1pPr>
          </a:lstStyle>
          <a:p>
            <a:pPr defTabSz="914400"/>
            <a:r>
              <a:rPr lang="en-US" dirty="0">
                <a:solidFill>
                  <a:srgbClr val="33333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Prepared </a:t>
            </a:r>
            <a:r>
              <a:rPr lang="en-US" dirty="0" smtClean="0">
                <a:solidFill>
                  <a:srgbClr val="33333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by</a:t>
            </a:r>
            <a:endParaRPr lang="en-US" dirty="0">
              <a:solidFill>
                <a:srgbClr val="333333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9162" y="4676775"/>
            <a:ext cx="3700463" cy="410614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67337" y="4676775"/>
            <a:ext cx="3700463" cy="3903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610350"/>
            <a:ext cx="12188825" cy="2460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1400" dirty="0" smtClean="0">
              <a:solidFill>
                <a:srgbClr val="333333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0951638" y="6625581"/>
            <a:ext cx="11705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r>
              <a:rPr lang="en-US" sz="900" dirty="0">
                <a:solidFill>
                  <a:srgbClr val="333333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ISO 20252 Certified</a:t>
            </a:r>
          </a:p>
        </p:txBody>
      </p:sp>
    </p:spTree>
    <p:extLst>
      <p:ext uri="{BB962C8B-B14F-4D97-AF65-F5344CB8AC3E}">
        <p14:creationId xmlns:p14="http://schemas.microsoft.com/office/powerpoint/2010/main" val="8053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/>
          <a:stretch/>
        </p:blipFill>
        <p:spPr>
          <a:xfrm>
            <a:off x="0" y="0"/>
            <a:ext cx="12188826" cy="496751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 userDrawn="1"/>
        </p:nvSpPr>
        <p:spPr>
          <a:xfrm>
            <a:off x="-3" y="4862174"/>
            <a:ext cx="12188825" cy="3239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400">
              <a:spcAft>
                <a:spcPts val="600"/>
              </a:spcAft>
            </a:pPr>
            <a:endParaRPr lang="en-US" sz="1400" dirty="0" smtClean="0">
              <a:solidFill>
                <a:srgbClr val="333333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1351" y="4939647"/>
            <a:ext cx="5912209" cy="2031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Date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0872886" y="4928552"/>
            <a:ext cx="11705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r>
              <a:rPr lang="en-US" sz="900" dirty="0">
                <a:solidFill>
                  <a:srgbClr val="333333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ISO 20252 Certified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3546505"/>
            <a:ext cx="12188825" cy="131566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70000"/>
                </a:schemeClr>
              </a:gs>
              <a:gs pos="70000">
                <a:schemeClr val="accent1">
                  <a:lumMod val="40000"/>
                  <a:lumOff val="60000"/>
                  <a:alpha val="35000"/>
                </a:schemeClr>
              </a:gs>
              <a:gs pos="100000">
                <a:schemeClr val="accent1">
                  <a:lumMod val="40000"/>
                  <a:lumOff val="60000"/>
                  <a:alpha val="32000"/>
                </a:schemeClr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400">
              <a:spcAft>
                <a:spcPts val="600"/>
              </a:spcAft>
            </a:pPr>
            <a:endParaRPr lang="en-US" sz="1400" dirty="0" smtClean="0">
              <a:solidFill>
                <a:srgbClr val="33333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351" y="3770691"/>
            <a:ext cx="10360501" cy="430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572950" y="5285162"/>
            <a:ext cx="3527564" cy="2031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1200">
                <a:latin typeface="Corbel" panose="020B0503020204020204" pitchFamily="34" charset="0"/>
              </a:defRPr>
            </a:lvl1pPr>
          </a:lstStyle>
          <a:p>
            <a:pPr defTabSz="914400"/>
            <a:r>
              <a:rPr lang="en-US" dirty="0">
                <a:solidFill>
                  <a:srgbClr val="33333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Prepared </a:t>
            </a:r>
            <a:r>
              <a:rPr lang="en-US" dirty="0" smtClean="0">
                <a:solidFill>
                  <a:srgbClr val="33333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for:</a:t>
            </a:r>
            <a:endParaRPr lang="en-US" dirty="0">
              <a:solidFill>
                <a:srgbClr val="333333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8115503" y="5282876"/>
            <a:ext cx="3527564" cy="2031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1200">
                <a:latin typeface="Corbel" panose="020B0503020204020204" pitchFamily="34" charset="0"/>
              </a:defRPr>
            </a:lvl1pPr>
          </a:lstStyle>
          <a:p>
            <a:pPr defTabSz="914400"/>
            <a:r>
              <a:rPr lang="en-US" dirty="0">
                <a:solidFill>
                  <a:srgbClr val="33333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Prepared </a:t>
            </a:r>
            <a:r>
              <a:rPr lang="en-US" dirty="0" smtClean="0">
                <a:solidFill>
                  <a:srgbClr val="33333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by:</a:t>
            </a:r>
            <a:endParaRPr lang="en-US" dirty="0">
              <a:solidFill>
                <a:srgbClr val="333333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494089" y="5581650"/>
            <a:ext cx="3612091" cy="409575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8111599" y="5581650"/>
            <a:ext cx="3700463" cy="3903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9823620" y="2"/>
            <a:ext cx="1400433" cy="1400433"/>
            <a:chOff x="5937453" y="152399"/>
            <a:chExt cx="5435688" cy="5435688"/>
          </a:xfrm>
        </p:grpSpPr>
        <p:sp>
          <p:nvSpPr>
            <p:cNvPr id="14" name="Rectangle 13"/>
            <p:cNvSpPr/>
            <p:nvPr/>
          </p:nvSpPr>
          <p:spPr>
            <a:xfrm>
              <a:off x="5937453" y="152399"/>
              <a:ext cx="5435688" cy="54356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</a:pPr>
              <a:endParaRPr lang="en-US" sz="1400" dirty="0" smtClean="0">
                <a:solidFill>
                  <a:srgbClr val="333333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2898" y="2354453"/>
              <a:ext cx="4913665" cy="13067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937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67">
          <p15:clr>
            <a:srgbClr val="FBAE40"/>
          </p15:clr>
        </p15:guide>
        <p15:guide id="3" pos="2687">
          <p15:clr>
            <a:srgbClr val="FBAE40"/>
          </p15:clr>
        </p15:guide>
        <p15:guide id="4" pos="4967">
          <p15:clr>
            <a:srgbClr val="FBAE40"/>
          </p15:clr>
        </p15:guide>
        <p15:guide id="5" pos="511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/ Splash (te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8314" y="6583679"/>
            <a:ext cx="12207240" cy="282633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t"/>
          <a:lstStyle/>
          <a:p>
            <a:pPr algn="ctr" defTabSz="914400">
              <a:spcAft>
                <a:spcPts val="800"/>
              </a:spcAft>
            </a:pPr>
            <a:endParaRPr lang="en-US" sz="1900" dirty="0" smtClean="0">
              <a:solidFill>
                <a:srgbClr val="333333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3"/>
            <a:ext cx="12188825" cy="6572248"/>
          </a:xfrm>
          <a:prstGeom prst="rect">
            <a:avLst/>
          </a:prstGeom>
          <a:solidFill>
            <a:schemeClr val="tx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t"/>
          <a:lstStyle/>
          <a:p>
            <a:pPr algn="ctr" defTabSz="914400">
              <a:spcAft>
                <a:spcPts val="800"/>
              </a:spcAft>
            </a:pPr>
            <a:endParaRPr lang="en-US" sz="1900" dirty="0" smtClean="0">
              <a:solidFill>
                <a:srgbClr val="333333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93618-E30A-46E4-B821-A130188CE54D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285206" y="3073400"/>
            <a:ext cx="6613400" cy="430887"/>
          </a:xfrm>
        </p:spPr>
        <p:txBody>
          <a:bodyPr anchor="b"/>
          <a:lstStyle>
            <a:lvl1pPr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292347" y="3772267"/>
            <a:ext cx="6611938" cy="3053144"/>
          </a:xfr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1600">
                <a:solidFill>
                  <a:schemeClr val="bg1"/>
                </a:solidFill>
              </a:defRPr>
            </a:lvl1pPr>
            <a:lvl2pPr marL="228600" indent="-227013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Font typeface="Wingdings 2" panose="05020102010507070707" pitchFamily="18" charset="2"/>
              <a:buChar char="Ê"/>
              <a:defRPr sz="1600">
                <a:solidFill>
                  <a:schemeClr val="bg1"/>
                </a:solidFill>
              </a:defRPr>
            </a:lvl2pPr>
            <a:lvl3pPr marL="228600" indent="-22860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10000"/>
              <a:buFont typeface="Wingdings 3" panose="05040102010807070707" pitchFamily="18" charset="2"/>
              <a:buChar char=""/>
              <a:defRPr sz="1600">
                <a:solidFill>
                  <a:schemeClr val="bg1"/>
                </a:solidFill>
              </a:defRPr>
            </a:lvl3pPr>
            <a:lvl4pPr marL="228600" indent="-22860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¨"/>
              <a:defRPr sz="160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spcAft>
                <a:spcPts val="300"/>
              </a:spcAft>
              <a:defRPr sz="16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r>
              <a:rPr lang="en-US" dirty="0" smtClean="0"/>
              <a:t>Sixth level</a:t>
            </a:r>
          </a:p>
          <a:p>
            <a:pPr lvl="4"/>
            <a:r>
              <a:rPr lang="en-US" dirty="0" smtClean="0"/>
              <a:t>Seventh level</a:t>
            </a:r>
          </a:p>
          <a:p>
            <a:pPr lvl="4"/>
            <a:r>
              <a:rPr lang="en-US" dirty="0" smtClean="0"/>
              <a:t>Eighth level</a:t>
            </a:r>
          </a:p>
          <a:p>
            <a:pPr lvl="4"/>
            <a:r>
              <a:rPr lang="en-US" dirty="0" smtClean="0"/>
              <a:t>Ninth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46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/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206" y="3073400"/>
            <a:ext cx="6613400" cy="430887"/>
          </a:xfrm>
        </p:spPr>
        <p:txBody>
          <a:bodyPr anchor="b"/>
          <a:lstStyle>
            <a:lvl1pPr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93618-E30A-46E4-B821-A130188CE54D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292347" y="3772267"/>
            <a:ext cx="6611938" cy="3053144"/>
          </a:xfr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1600">
                <a:solidFill>
                  <a:schemeClr val="tx1"/>
                </a:solidFill>
              </a:defRPr>
            </a:lvl1pPr>
            <a:lvl2pPr marL="228600" indent="-227013">
              <a:spcBef>
                <a:spcPts val="300"/>
              </a:spcBef>
              <a:spcAft>
                <a:spcPts val="300"/>
              </a:spcAft>
              <a:buClrTx/>
              <a:buFont typeface="Wingdings 2" panose="05020102010507070707" pitchFamily="18" charset="2"/>
              <a:buChar char="Ê"/>
              <a:defRPr sz="1600">
                <a:solidFill>
                  <a:schemeClr val="tx1"/>
                </a:solidFill>
              </a:defRPr>
            </a:lvl2pPr>
            <a:lvl3pPr marL="2286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 3" panose="05040102010807070707" pitchFamily="18" charset="2"/>
              <a:buChar char=""/>
              <a:defRPr sz="1600">
                <a:solidFill>
                  <a:schemeClr val="tx1"/>
                </a:solidFill>
              </a:defRPr>
            </a:lvl3pPr>
            <a:lvl4pPr marL="2286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¨"/>
              <a:defRPr sz="1600">
                <a:solidFill>
                  <a:schemeClr val="tx1"/>
                </a:solidFill>
              </a:defRPr>
            </a:lvl4pPr>
            <a:lvl5pPr>
              <a:spcBef>
                <a:spcPts val="300"/>
              </a:spcBef>
              <a:spcAft>
                <a:spcPts val="300"/>
              </a:spcAft>
              <a:defRPr sz="16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r>
              <a:rPr lang="en-US" dirty="0" smtClean="0"/>
              <a:t>Sixth level</a:t>
            </a:r>
          </a:p>
          <a:p>
            <a:pPr lvl="4"/>
            <a:r>
              <a:rPr lang="en-US" dirty="0" smtClean="0"/>
              <a:t>Seventh level</a:t>
            </a:r>
          </a:p>
          <a:p>
            <a:pPr lvl="4"/>
            <a:r>
              <a:rPr lang="en-US" dirty="0" smtClean="0"/>
              <a:t>Eighth level</a:t>
            </a:r>
          </a:p>
          <a:p>
            <a:pPr lvl="4"/>
            <a:r>
              <a:rPr lang="en-US" dirty="0" smtClean="0"/>
              <a:t>Ninth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73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top (30-6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007" y="415844"/>
            <a:ext cx="7456556" cy="2052870"/>
          </a:xfrm>
        </p:spPr>
        <p:txBody>
          <a:bodyPr wrap="square">
            <a:spAutoFit/>
          </a:bodyPr>
          <a:lstStyle>
            <a:lvl5pPr>
              <a:defRPr/>
            </a:lvl5pPr>
            <a:lvl7pPr>
              <a:defRPr baseline="0"/>
            </a:lvl7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C0013ACA-36FF-46D8-BD54-10050988C9AF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5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top (60-3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0535" y="415844"/>
            <a:ext cx="3627191" cy="205287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7CE8375F-79D1-4429-B81D-8DF6F0DFF74C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37991" y="363754"/>
            <a:ext cx="7452360" cy="86177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36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-1"/>
            <a:ext cx="12188825" cy="6799097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 33"/>
          <p:cNvSpPr/>
          <p:nvPr userDrawn="1"/>
        </p:nvSpPr>
        <p:spPr>
          <a:xfrm>
            <a:off x="6840791" y="1"/>
            <a:ext cx="5348398" cy="6799006"/>
          </a:xfrm>
          <a:custGeom>
            <a:avLst/>
            <a:gdLst>
              <a:gd name="connsiteX0" fmla="*/ 631946 w 5355751"/>
              <a:gd name="connsiteY0" fmla="*/ 0 h 6858000"/>
              <a:gd name="connsiteX1" fmla="*/ 2133373 w 5355751"/>
              <a:gd name="connsiteY1" fmla="*/ 0 h 6858000"/>
              <a:gd name="connsiteX2" fmla="*/ 3349625 w 5355751"/>
              <a:gd name="connsiteY2" fmla="*/ 0 h 6858000"/>
              <a:gd name="connsiteX3" fmla="*/ 5355751 w 5355751"/>
              <a:gd name="connsiteY3" fmla="*/ 0 h 6858000"/>
              <a:gd name="connsiteX4" fmla="*/ 5355751 w 5355751"/>
              <a:gd name="connsiteY4" fmla="*/ 6858000 h 6858000"/>
              <a:gd name="connsiteX5" fmla="*/ 3349625 w 5355751"/>
              <a:gd name="connsiteY5" fmla="*/ 6858000 h 6858000"/>
              <a:gd name="connsiteX6" fmla="*/ 2133373 w 5355751"/>
              <a:gd name="connsiteY6" fmla="*/ 6858000 h 6858000"/>
              <a:gd name="connsiteX7" fmla="*/ 631945 w 5355751"/>
              <a:gd name="connsiteY7" fmla="*/ 6858000 h 6858000"/>
              <a:gd name="connsiteX8" fmla="*/ 583440 w 5355751"/>
              <a:gd name="connsiteY8" fmla="*/ 6734980 h 6858000"/>
              <a:gd name="connsiteX9" fmla="*/ 0 w 5355751"/>
              <a:gd name="connsiteY9" fmla="*/ 3429001 h 6858000"/>
              <a:gd name="connsiteX10" fmla="*/ 583440 w 5355751"/>
              <a:gd name="connsiteY10" fmla="*/ 123023 h 6858000"/>
              <a:gd name="connsiteX0" fmla="*/ 631946 w 8755445"/>
              <a:gd name="connsiteY0" fmla="*/ 0 h 6858000"/>
              <a:gd name="connsiteX1" fmla="*/ 2133373 w 8755445"/>
              <a:gd name="connsiteY1" fmla="*/ 0 h 6858000"/>
              <a:gd name="connsiteX2" fmla="*/ 3349625 w 8755445"/>
              <a:gd name="connsiteY2" fmla="*/ 0 h 6858000"/>
              <a:gd name="connsiteX3" fmla="*/ 8755445 w 8755445"/>
              <a:gd name="connsiteY3" fmla="*/ 0 h 6858000"/>
              <a:gd name="connsiteX4" fmla="*/ 5355751 w 8755445"/>
              <a:gd name="connsiteY4" fmla="*/ 6858000 h 6858000"/>
              <a:gd name="connsiteX5" fmla="*/ 3349625 w 8755445"/>
              <a:gd name="connsiteY5" fmla="*/ 6858000 h 6858000"/>
              <a:gd name="connsiteX6" fmla="*/ 2133373 w 8755445"/>
              <a:gd name="connsiteY6" fmla="*/ 6858000 h 6858000"/>
              <a:gd name="connsiteX7" fmla="*/ 631945 w 8755445"/>
              <a:gd name="connsiteY7" fmla="*/ 6858000 h 6858000"/>
              <a:gd name="connsiteX8" fmla="*/ 583440 w 8755445"/>
              <a:gd name="connsiteY8" fmla="*/ 6734980 h 6858000"/>
              <a:gd name="connsiteX9" fmla="*/ 0 w 8755445"/>
              <a:gd name="connsiteY9" fmla="*/ 3429001 h 6858000"/>
              <a:gd name="connsiteX10" fmla="*/ 583440 w 8755445"/>
              <a:gd name="connsiteY10" fmla="*/ 123023 h 6858000"/>
              <a:gd name="connsiteX11" fmla="*/ 631946 w 8755445"/>
              <a:gd name="connsiteY11" fmla="*/ 0 h 6858000"/>
              <a:gd name="connsiteX0" fmla="*/ 631946 w 8771040"/>
              <a:gd name="connsiteY0" fmla="*/ 0 h 6867610"/>
              <a:gd name="connsiteX1" fmla="*/ 2133373 w 8771040"/>
              <a:gd name="connsiteY1" fmla="*/ 0 h 6867610"/>
              <a:gd name="connsiteX2" fmla="*/ 3349625 w 8771040"/>
              <a:gd name="connsiteY2" fmla="*/ 0 h 6867610"/>
              <a:gd name="connsiteX3" fmla="*/ 8755445 w 8771040"/>
              <a:gd name="connsiteY3" fmla="*/ 0 h 6867610"/>
              <a:gd name="connsiteX4" fmla="*/ 8771040 w 8771040"/>
              <a:gd name="connsiteY4" fmla="*/ 6867610 h 6867610"/>
              <a:gd name="connsiteX5" fmla="*/ 3349625 w 8771040"/>
              <a:gd name="connsiteY5" fmla="*/ 6858000 h 6867610"/>
              <a:gd name="connsiteX6" fmla="*/ 2133373 w 8771040"/>
              <a:gd name="connsiteY6" fmla="*/ 6858000 h 6867610"/>
              <a:gd name="connsiteX7" fmla="*/ 631945 w 8771040"/>
              <a:gd name="connsiteY7" fmla="*/ 6858000 h 6867610"/>
              <a:gd name="connsiteX8" fmla="*/ 583440 w 8771040"/>
              <a:gd name="connsiteY8" fmla="*/ 6734980 h 6867610"/>
              <a:gd name="connsiteX9" fmla="*/ 0 w 8771040"/>
              <a:gd name="connsiteY9" fmla="*/ 3429001 h 6867610"/>
              <a:gd name="connsiteX10" fmla="*/ 583440 w 8771040"/>
              <a:gd name="connsiteY10" fmla="*/ 123023 h 6867610"/>
              <a:gd name="connsiteX11" fmla="*/ 631946 w 8771040"/>
              <a:gd name="connsiteY11" fmla="*/ 0 h 6867610"/>
              <a:gd name="connsiteX0" fmla="*/ 631946 w 8771040"/>
              <a:gd name="connsiteY0" fmla="*/ 0 h 6867610"/>
              <a:gd name="connsiteX1" fmla="*/ 2133373 w 8771040"/>
              <a:gd name="connsiteY1" fmla="*/ 0 h 6867610"/>
              <a:gd name="connsiteX2" fmla="*/ 3349625 w 8771040"/>
              <a:gd name="connsiteY2" fmla="*/ 0 h 6867610"/>
              <a:gd name="connsiteX3" fmla="*/ 8755445 w 8771040"/>
              <a:gd name="connsiteY3" fmla="*/ 0 h 6867610"/>
              <a:gd name="connsiteX4" fmla="*/ 8771040 w 8771040"/>
              <a:gd name="connsiteY4" fmla="*/ 6867610 h 6867610"/>
              <a:gd name="connsiteX5" fmla="*/ 3349625 w 8771040"/>
              <a:gd name="connsiteY5" fmla="*/ 6858000 h 6867610"/>
              <a:gd name="connsiteX6" fmla="*/ 631945 w 8771040"/>
              <a:gd name="connsiteY6" fmla="*/ 6858000 h 6867610"/>
              <a:gd name="connsiteX7" fmla="*/ 583440 w 8771040"/>
              <a:gd name="connsiteY7" fmla="*/ 6734980 h 6867610"/>
              <a:gd name="connsiteX8" fmla="*/ 0 w 8771040"/>
              <a:gd name="connsiteY8" fmla="*/ 3429001 h 6867610"/>
              <a:gd name="connsiteX9" fmla="*/ 583440 w 8771040"/>
              <a:gd name="connsiteY9" fmla="*/ 123023 h 6867610"/>
              <a:gd name="connsiteX10" fmla="*/ 631946 w 8771040"/>
              <a:gd name="connsiteY10" fmla="*/ 0 h 6867610"/>
              <a:gd name="connsiteX0" fmla="*/ 631946 w 8771040"/>
              <a:gd name="connsiteY0" fmla="*/ 0 h 6867610"/>
              <a:gd name="connsiteX1" fmla="*/ 2133373 w 8771040"/>
              <a:gd name="connsiteY1" fmla="*/ 0 h 6867610"/>
              <a:gd name="connsiteX2" fmla="*/ 3349625 w 8771040"/>
              <a:gd name="connsiteY2" fmla="*/ 0 h 6867610"/>
              <a:gd name="connsiteX3" fmla="*/ 8755445 w 8771040"/>
              <a:gd name="connsiteY3" fmla="*/ 0 h 6867610"/>
              <a:gd name="connsiteX4" fmla="*/ 8771040 w 8771040"/>
              <a:gd name="connsiteY4" fmla="*/ 6867610 h 6867610"/>
              <a:gd name="connsiteX5" fmla="*/ 631945 w 8771040"/>
              <a:gd name="connsiteY5" fmla="*/ 6858000 h 6867610"/>
              <a:gd name="connsiteX6" fmla="*/ 583440 w 8771040"/>
              <a:gd name="connsiteY6" fmla="*/ 6734980 h 6867610"/>
              <a:gd name="connsiteX7" fmla="*/ 0 w 8771040"/>
              <a:gd name="connsiteY7" fmla="*/ 3429001 h 6867610"/>
              <a:gd name="connsiteX8" fmla="*/ 583440 w 8771040"/>
              <a:gd name="connsiteY8" fmla="*/ 123023 h 6867610"/>
              <a:gd name="connsiteX9" fmla="*/ 631946 w 8771040"/>
              <a:gd name="connsiteY9" fmla="*/ 0 h 6867610"/>
              <a:gd name="connsiteX0" fmla="*/ 631946 w 8756136"/>
              <a:gd name="connsiteY0" fmla="*/ 0 h 6858000"/>
              <a:gd name="connsiteX1" fmla="*/ 2133373 w 8756136"/>
              <a:gd name="connsiteY1" fmla="*/ 0 h 6858000"/>
              <a:gd name="connsiteX2" fmla="*/ 3349625 w 8756136"/>
              <a:gd name="connsiteY2" fmla="*/ 0 h 6858000"/>
              <a:gd name="connsiteX3" fmla="*/ 8755445 w 8756136"/>
              <a:gd name="connsiteY3" fmla="*/ 0 h 6858000"/>
              <a:gd name="connsiteX4" fmla="*/ 8739850 w 8756136"/>
              <a:gd name="connsiteY4" fmla="*/ 6858000 h 6858000"/>
              <a:gd name="connsiteX5" fmla="*/ 631945 w 8756136"/>
              <a:gd name="connsiteY5" fmla="*/ 6858000 h 6858000"/>
              <a:gd name="connsiteX6" fmla="*/ 583440 w 8756136"/>
              <a:gd name="connsiteY6" fmla="*/ 6734980 h 6858000"/>
              <a:gd name="connsiteX7" fmla="*/ 0 w 8756136"/>
              <a:gd name="connsiteY7" fmla="*/ 3429001 h 6858000"/>
              <a:gd name="connsiteX8" fmla="*/ 583440 w 8756136"/>
              <a:gd name="connsiteY8" fmla="*/ 123023 h 6858000"/>
              <a:gd name="connsiteX9" fmla="*/ 631946 w 8756136"/>
              <a:gd name="connsiteY9" fmla="*/ 0 h 6858000"/>
              <a:gd name="connsiteX0" fmla="*/ 631946 w 8756136"/>
              <a:gd name="connsiteY0" fmla="*/ 0 h 6858000"/>
              <a:gd name="connsiteX1" fmla="*/ 3349625 w 8756136"/>
              <a:gd name="connsiteY1" fmla="*/ 0 h 6858000"/>
              <a:gd name="connsiteX2" fmla="*/ 8755445 w 8756136"/>
              <a:gd name="connsiteY2" fmla="*/ 0 h 6858000"/>
              <a:gd name="connsiteX3" fmla="*/ 8739850 w 8756136"/>
              <a:gd name="connsiteY3" fmla="*/ 6858000 h 6858000"/>
              <a:gd name="connsiteX4" fmla="*/ 631945 w 8756136"/>
              <a:gd name="connsiteY4" fmla="*/ 6858000 h 6858000"/>
              <a:gd name="connsiteX5" fmla="*/ 583440 w 8756136"/>
              <a:gd name="connsiteY5" fmla="*/ 6734980 h 6858000"/>
              <a:gd name="connsiteX6" fmla="*/ 0 w 8756136"/>
              <a:gd name="connsiteY6" fmla="*/ 3429001 h 6858000"/>
              <a:gd name="connsiteX7" fmla="*/ 583440 w 8756136"/>
              <a:gd name="connsiteY7" fmla="*/ 123023 h 6858000"/>
              <a:gd name="connsiteX8" fmla="*/ 631946 w 8756136"/>
              <a:gd name="connsiteY8" fmla="*/ 0 h 6858000"/>
              <a:gd name="connsiteX0" fmla="*/ 631946 w 8756136"/>
              <a:gd name="connsiteY0" fmla="*/ 0 h 6858000"/>
              <a:gd name="connsiteX1" fmla="*/ 8755445 w 8756136"/>
              <a:gd name="connsiteY1" fmla="*/ 0 h 6858000"/>
              <a:gd name="connsiteX2" fmla="*/ 8739850 w 8756136"/>
              <a:gd name="connsiteY2" fmla="*/ 6858000 h 6858000"/>
              <a:gd name="connsiteX3" fmla="*/ 631945 w 8756136"/>
              <a:gd name="connsiteY3" fmla="*/ 6858000 h 6858000"/>
              <a:gd name="connsiteX4" fmla="*/ 583440 w 8756136"/>
              <a:gd name="connsiteY4" fmla="*/ 6734980 h 6858000"/>
              <a:gd name="connsiteX5" fmla="*/ 0 w 8756136"/>
              <a:gd name="connsiteY5" fmla="*/ 3429001 h 6858000"/>
              <a:gd name="connsiteX6" fmla="*/ 583440 w 8756136"/>
              <a:gd name="connsiteY6" fmla="*/ 123023 h 6858000"/>
              <a:gd name="connsiteX7" fmla="*/ 631946 w 8756136"/>
              <a:gd name="connsiteY7" fmla="*/ 0 h 6858000"/>
              <a:gd name="connsiteX0" fmla="*/ 631946 w 8756136"/>
              <a:gd name="connsiteY0" fmla="*/ 0 h 6858000"/>
              <a:gd name="connsiteX1" fmla="*/ 8755445 w 8756136"/>
              <a:gd name="connsiteY1" fmla="*/ 0 h 6858000"/>
              <a:gd name="connsiteX2" fmla="*/ 8739850 w 8756136"/>
              <a:gd name="connsiteY2" fmla="*/ 6858000 h 6858000"/>
              <a:gd name="connsiteX3" fmla="*/ 631945 w 8756136"/>
              <a:gd name="connsiteY3" fmla="*/ 6858000 h 6858000"/>
              <a:gd name="connsiteX4" fmla="*/ 583440 w 8756136"/>
              <a:gd name="connsiteY4" fmla="*/ 6734980 h 6858000"/>
              <a:gd name="connsiteX5" fmla="*/ 0 w 8756136"/>
              <a:gd name="connsiteY5" fmla="*/ 3429001 h 6858000"/>
              <a:gd name="connsiteX6" fmla="*/ 583440 w 8756136"/>
              <a:gd name="connsiteY6" fmla="*/ 123023 h 6858000"/>
              <a:gd name="connsiteX7" fmla="*/ 631946 w 8756136"/>
              <a:gd name="connsiteY7" fmla="*/ 0 h 6858000"/>
              <a:gd name="connsiteX0" fmla="*/ 631946 w 8755610"/>
              <a:gd name="connsiteY0" fmla="*/ 0 h 6858000"/>
              <a:gd name="connsiteX1" fmla="*/ 8755445 w 8755610"/>
              <a:gd name="connsiteY1" fmla="*/ 0 h 6858000"/>
              <a:gd name="connsiteX2" fmla="*/ 8739850 w 8755610"/>
              <a:gd name="connsiteY2" fmla="*/ 6858000 h 6858000"/>
              <a:gd name="connsiteX3" fmla="*/ 631945 w 8755610"/>
              <a:gd name="connsiteY3" fmla="*/ 6858000 h 6858000"/>
              <a:gd name="connsiteX4" fmla="*/ 583440 w 8755610"/>
              <a:gd name="connsiteY4" fmla="*/ 6734980 h 6858000"/>
              <a:gd name="connsiteX5" fmla="*/ 0 w 8755610"/>
              <a:gd name="connsiteY5" fmla="*/ 3429001 h 6858000"/>
              <a:gd name="connsiteX6" fmla="*/ 583440 w 8755610"/>
              <a:gd name="connsiteY6" fmla="*/ 123023 h 6858000"/>
              <a:gd name="connsiteX7" fmla="*/ 631946 w 8755610"/>
              <a:gd name="connsiteY7" fmla="*/ 0 h 6858000"/>
              <a:gd name="connsiteX0" fmla="*/ 631946 w 8759688"/>
              <a:gd name="connsiteY0" fmla="*/ 0 h 6858000"/>
              <a:gd name="connsiteX1" fmla="*/ 8755445 w 8759688"/>
              <a:gd name="connsiteY1" fmla="*/ 0 h 6858000"/>
              <a:gd name="connsiteX2" fmla="*/ 8739850 w 8759688"/>
              <a:gd name="connsiteY2" fmla="*/ 6858000 h 6858000"/>
              <a:gd name="connsiteX3" fmla="*/ 631945 w 8759688"/>
              <a:gd name="connsiteY3" fmla="*/ 6858000 h 6858000"/>
              <a:gd name="connsiteX4" fmla="*/ 583440 w 8759688"/>
              <a:gd name="connsiteY4" fmla="*/ 6734980 h 6858000"/>
              <a:gd name="connsiteX5" fmla="*/ 0 w 8759688"/>
              <a:gd name="connsiteY5" fmla="*/ 3429001 h 6858000"/>
              <a:gd name="connsiteX6" fmla="*/ 583440 w 8759688"/>
              <a:gd name="connsiteY6" fmla="*/ 123023 h 6858000"/>
              <a:gd name="connsiteX7" fmla="*/ 631946 w 8759688"/>
              <a:gd name="connsiteY7" fmla="*/ 0 h 6858000"/>
              <a:gd name="connsiteX0" fmla="*/ 631946 w 8759690"/>
              <a:gd name="connsiteY0" fmla="*/ 0 h 6858000"/>
              <a:gd name="connsiteX1" fmla="*/ 8755445 w 8759690"/>
              <a:gd name="connsiteY1" fmla="*/ 0 h 6858000"/>
              <a:gd name="connsiteX2" fmla="*/ 8739850 w 8759690"/>
              <a:gd name="connsiteY2" fmla="*/ 6858000 h 6858000"/>
              <a:gd name="connsiteX3" fmla="*/ 631945 w 8759690"/>
              <a:gd name="connsiteY3" fmla="*/ 6858000 h 6858000"/>
              <a:gd name="connsiteX4" fmla="*/ 583440 w 8759690"/>
              <a:gd name="connsiteY4" fmla="*/ 6734980 h 6858000"/>
              <a:gd name="connsiteX5" fmla="*/ 0 w 8759690"/>
              <a:gd name="connsiteY5" fmla="*/ 3429001 h 6858000"/>
              <a:gd name="connsiteX6" fmla="*/ 583440 w 8759690"/>
              <a:gd name="connsiteY6" fmla="*/ 123023 h 6858000"/>
              <a:gd name="connsiteX7" fmla="*/ 631946 w 8759690"/>
              <a:gd name="connsiteY7" fmla="*/ 0 h 6858000"/>
              <a:gd name="connsiteX0" fmla="*/ 631946 w 8759688"/>
              <a:gd name="connsiteY0" fmla="*/ 0 h 6858000"/>
              <a:gd name="connsiteX1" fmla="*/ 8755445 w 8759688"/>
              <a:gd name="connsiteY1" fmla="*/ 0 h 6858000"/>
              <a:gd name="connsiteX2" fmla="*/ 8739850 w 8759688"/>
              <a:gd name="connsiteY2" fmla="*/ 6858000 h 6858000"/>
              <a:gd name="connsiteX3" fmla="*/ 631945 w 8759688"/>
              <a:gd name="connsiteY3" fmla="*/ 6858000 h 6858000"/>
              <a:gd name="connsiteX4" fmla="*/ 583440 w 8759688"/>
              <a:gd name="connsiteY4" fmla="*/ 6734980 h 6858000"/>
              <a:gd name="connsiteX5" fmla="*/ 0 w 8759688"/>
              <a:gd name="connsiteY5" fmla="*/ 3429001 h 6858000"/>
              <a:gd name="connsiteX6" fmla="*/ 583440 w 8759688"/>
              <a:gd name="connsiteY6" fmla="*/ 123023 h 6858000"/>
              <a:gd name="connsiteX7" fmla="*/ 631946 w 8759688"/>
              <a:gd name="connsiteY7" fmla="*/ 0 h 6858000"/>
              <a:gd name="connsiteX0" fmla="*/ 631946 w 8756138"/>
              <a:gd name="connsiteY0" fmla="*/ 0 h 6858000"/>
              <a:gd name="connsiteX1" fmla="*/ 8755445 w 8756138"/>
              <a:gd name="connsiteY1" fmla="*/ 0 h 6858000"/>
              <a:gd name="connsiteX2" fmla="*/ 8739850 w 8756138"/>
              <a:gd name="connsiteY2" fmla="*/ 6858000 h 6858000"/>
              <a:gd name="connsiteX3" fmla="*/ 631945 w 8756138"/>
              <a:gd name="connsiteY3" fmla="*/ 6858000 h 6858000"/>
              <a:gd name="connsiteX4" fmla="*/ 583440 w 8756138"/>
              <a:gd name="connsiteY4" fmla="*/ 6734980 h 6858000"/>
              <a:gd name="connsiteX5" fmla="*/ 0 w 8756138"/>
              <a:gd name="connsiteY5" fmla="*/ 3429001 h 6858000"/>
              <a:gd name="connsiteX6" fmla="*/ 583440 w 8756138"/>
              <a:gd name="connsiteY6" fmla="*/ 123023 h 6858000"/>
              <a:gd name="connsiteX7" fmla="*/ 631946 w 8756138"/>
              <a:gd name="connsiteY7" fmla="*/ 0 h 6858000"/>
              <a:gd name="connsiteX0" fmla="*/ 631946 w 8756731"/>
              <a:gd name="connsiteY0" fmla="*/ 0 h 6863475"/>
              <a:gd name="connsiteX1" fmla="*/ 8755445 w 8756731"/>
              <a:gd name="connsiteY1" fmla="*/ 0 h 6863475"/>
              <a:gd name="connsiteX2" fmla="*/ 8753178 w 8756731"/>
              <a:gd name="connsiteY2" fmla="*/ 6863475 h 6863475"/>
              <a:gd name="connsiteX3" fmla="*/ 631945 w 8756731"/>
              <a:gd name="connsiteY3" fmla="*/ 6858000 h 6863475"/>
              <a:gd name="connsiteX4" fmla="*/ 583440 w 8756731"/>
              <a:gd name="connsiteY4" fmla="*/ 6734980 h 6863475"/>
              <a:gd name="connsiteX5" fmla="*/ 0 w 8756731"/>
              <a:gd name="connsiteY5" fmla="*/ 3429001 h 6863475"/>
              <a:gd name="connsiteX6" fmla="*/ 583440 w 8756731"/>
              <a:gd name="connsiteY6" fmla="*/ 123023 h 6863475"/>
              <a:gd name="connsiteX7" fmla="*/ 631946 w 8756731"/>
              <a:gd name="connsiteY7" fmla="*/ 0 h 6863475"/>
              <a:gd name="connsiteX0" fmla="*/ 631946 w 8756731"/>
              <a:gd name="connsiteY0" fmla="*/ 0 h 6863475"/>
              <a:gd name="connsiteX1" fmla="*/ 8755445 w 8756731"/>
              <a:gd name="connsiteY1" fmla="*/ 0 h 6863475"/>
              <a:gd name="connsiteX2" fmla="*/ 8753178 w 8756731"/>
              <a:gd name="connsiteY2" fmla="*/ 6863475 h 6863475"/>
              <a:gd name="connsiteX3" fmla="*/ 631945 w 8756731"/>
              <a:gd name="connsiteY3" fmla="*/ 6858000 h 6863475"/>
              <a:gd name="connsiteX4" fmla="*/ 583440 w 8756731"/>
              <a:gd name="connsiteY4" fmla="*/ 6734980 h 6863475"/>
              <a:gd name="connsiteX5" fmla="*/ 0 w 8756731"/>
              <a:gd name="connsiteY5" fmla="*/ 3429001 h 6863475"/>
              <a:gd name="connsiteX6" fmla="*/ 583440 w 8756731"/>
              <a:gd name="connsiteY6" fmla="*/ 123023 h 6863475"/>
              <a:gd name="connsiteX7" fmla="*/ 631946 w 8756731"/>
              <a:gd name="connsiteY7" fmla="*/ 0 h 6863475"/>
              <a:gd name="connsiteX0" fmla="*/ 631946 w 8756731"/>
              <a:gd name="connsiteY0" fmla="*/ 0 h 6863475"/>
              <a:gd name="connsiteX1" fmla="*/ 8755445 w 8756731"/>
              <a:gd name="connsiteY1" fmla="*/ 0 h 6863475"/>
              <a:gd name="connsiteX2" fmla="*/ 8753178 w 8756731"/>
              <a:gd name="connsiteY2" fmla="*/ 6863475 h 6863475"/>
              <a:gd name="connsiteX3" fmla="*/ 631945 w 8756731"/>
              <a:gd name="connsiteY3" fmla="*/ 6858000 h 6863475"/>
              <a:gd name="connsiteX4" fmla="*/ 583440 w 8756731"/>
              <a:gd name="connsiteY4" fmla="*/ 6734980 h 6863475"/>
              <a:gd name="connsiteX5" fmla="*/ 0 w 8756731"/>
              <a:gd name="connsiteY5" fmla="*/ 3429001 h 6863475"/>
              <a:gd name="connsiteX6" fmla="*/ 583440 w 8756731"/>
              <a:gd name="connsiteY6" fmla="*/ 123023 h 6863475"/>
              <a:gd name="connsiteX7" fmla="*/ 631946 w 8756731"/>
              <a:gd name="connsiteY7" fmla="*/ 0 h 6863475"/>
              <a:gd name="connsiteX0" fmla="*/ 631946 w 8756731"/>
              <a:gd name="connsiteY0" fmla="*/ 0 h 6863475"/>
              <a:gd name="connsiteX1" fmla="*/ 8755445 w 8756731"/>
              <a:gd name="connsiteY1" fmla="*/ 0 h 6863475"/>
              <a:gd name="connsiteX2" fmla="*/ 8753178 w 8756731"/>
              <a:gd name="connsiteY2" fmla="*/ 6863475 h 6863475"/>
              <a:gd name="connsiteX3" fmla="*/ 631945 w 8756731"/>
              <a:gd name="connsiteY3" fmla="*/ 6858000 h 6863475"/>
              <a:gd name="connsiteX4" fmla="*/ 583440 w 8756731"/>
              <a:gd name="connsiteY4" fmla="*/ 6734980 h 6863475"/>
              <a:gd name="connsiteX5" fmla="*/ 0 w 8756731"/>
              <a:gd name="connsiteY5" fmla="*/ 3429001 h 6863475"/>
              <a:gd name="connsiteX6" fmla="*/ 583440 w 8756731"/>
              <a:gd name="connsiteY6" fmla="*/ 123023 h 6863475"/>
              <a:gd name="connsiteX7" fmla="*/ 631946 w 8756731"/>
              <a:gd name="connsiteY7" fmla="*/ 0 h 6863475"/>
              <a:gd name="connsiteX0" fmla="*/ 631946 w 8756731"/>
              <a:gd name="connsiteY0" fmla="*/ 0 h 6863476"/>
              <a:gd name="connsiteX1" fmla="*/ 8755445 w 8756731"/>
              <a:gd name="connsiteY1" fmla="*/ 0 h 6863476"/>
              <a:gd name="connsiteX2" fmla="*/ 8753178 w 8756731"/>
              <a:gd name="connsiteY2" fmla="*/ 6863475 h 6863476"/>
              <a:gd name="connsiteX3" fmla="*/ 631946 w 8756731"/>
              <a:gd name="connsiteY3" fmla="*/ 6863476 h 6863476"/>
              <a:gd name="connsiteX4" fmla="*/ 583440 w 8756731"/>
              <a:gd name="connsiteY4" fmla="*/ 6734980 h 6863476"/>
              <a:gd name="connsiteX5" fmla="*/ 0 w 8756731"/>
              <a:gd name="connsiteY5" fmla="*/ 3429001 h 6863476"/>
              <a:gd name="connsiteX6" fmla="*/ 583440 w 8756731"/>
              <a:gd name="connsiteY6" fmla="*/ 123023 h 6863476"/>
              <a:gd name="connsiteX7" fmla="*/ 631946 w 8756731"/>
              <a:gd name="connsiteY7" fmla="*/ 0 h 686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56731" h="6863476">
                <a:moveTo>
                  <a:pt x="631946" y="0"/>
                </a:moveTo>
                <a:lnTo>
                  <a:pt x="8755445" y="0"/>
                </a:lnTo>
                <a:cubicBezTo>
                  <a:pt x="8760643" y="2289203"/>
                  <a:pt x="8748072" y="6860013"/>
                  <a:pt x="8753178" y="6863475"/>
                </a:cubicBezTo>
                <a:lnTo>
                  <a:pt x="631946" y="6863476"/>
                </a:lnTo>
                <a:lnTo>
                  <a:pt x="583440" y="6734980"/>
                </a:lnTo>
                <a:cubicBezTo>
                  <a:pt x="205992" y="5704123"/>
                  <a:pt x="0" y="4590618"/>
                  <a:pt x="0" y="3429001"/>
                </a:cubicBezTo>
                <a:cubicBezTo>
                  <a:pt x="0" y="2267384"/>
                  <a:pt x="205992" y="1153880"/>
                  <a:pt x="583440" y="123023"/>
                </a:cubicBezTo>
                <a:lnTo>
                  <a:pt x="631946" y="0"/>
                </a:lnTo>
                <a:close/>
              </a:path>
            </a:pathLst>
          </a:custGeom>
          <a:blipFill>
            <a:blip r:embed="rId2"/>
            <a:srcRect/>
            <a:stretch>
              <a:fillRect l="-86175" t="-92" r="-64185" b="-1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 userDrawn="1"/>
        </p:nvSpPr>
        <p:spPr>
          <a:xfrm>
            <a:off x="0" y="6440013"/>
            <a:ext cx="12188827" cy="35859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400">
              <a:spcAft>
                <a:spcPts val="600"/>
              </a:spcAft>
            </a:pPr>
            <a:endParaRPr lang="en-US" sz="1400" dirty="0" smtClean="0">
              <a:solidFill>
                <a:srgbClr val="333333"/>
              </a:solidFill>
            </a:endParaRPr>
          </a:p>
        </p:txBody>
      </p:sp>
      <p:sp>
        <p:nvSpPr>
          <p:cNvPr id="3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8546" y="6514843"/>
            <a:ext cx="5912209" cy="203133"/>
          </a:xfrm>
        </p:spPr>
        <p:txBody>
          <a:bodyPr/>
          <a:lstStyle>
            <a:lvl1pPr marL="0" indent="0" algn="l">
              <a:buNone/>
              <a:defRPr b="0">
                <a:solidFill>
                  <a:schemeClr val="tx2"/>
                </a:solidFill>
                <a:latin typeface="Segoe UI Semibold" panose="020B07020402040202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Date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571351" y="0"/>
            <a:ext cx="1667435" cy="1667435"/>
            <a:chOff x="807917" y="0"/>
            <a:chExt cx="1764954" cy="1764954"/>
          </a:xfrm>
        </p:grpSpPr>
        <p:sp>
          <p:nvSpPr>
            <p:cNvPr id="14" name="Rectangle 13"/>
            <p:cNvSpPr/>
            <p:nvPr/>
          </p:nvSpPr>
          <p:spPr>
            <a:xfrm>
              <a:off x="807917" y="0"/>
              <a:ext cx="1764954" cy="176495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</a:pPr>
              <a:endParaRPr lang="en-US" sz="1400" dirty="0" smtClean="0">
                <a:solidFill>
                  <a:srgbClr val="333333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806" y="691127"/>
              <a:ext cx="1545177" cy="3827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218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67">
          <p15:clr>
            <a:srgbClr val="FBAE40"/>
          </p15:clr>
        </p15:guide>
        <p15:guide id="3" pos="2687">
          <p15:clr>
            <a:srgbClr val="FBAE40"/>
          </p15:clr>
        </p15:guide>
        <p15:guide id="4" pos="4967">
          <p15:clr>
            <a:srgbClr val="FBAE40"/>
          </p15:clr>
        </p15:guide>
        <p15:guide id="5" pos="511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top (30-30-3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2987" y="415844"/>
            <a:ext cx="3678326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CA00E79D-F6EA-4BC5-A042-113576B87695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8116948" y="415844"/>
            <a:ext cx="3614302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4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top plus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9084391" y="3221493"/>
            <a:ext cx="265176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970" y="3221493"/>
            <a:ext cx="2651760" cy="2052870"/>
          </a:xfrm>
        </p:spPr>
        <p:txBody>
          <a:bodyPr rIns="182880"/>
          <a:lstStyle>
            <a:lvl5pPr>
              <a:defRPr/>
            </a:lvl5pPr>
            <a:lvl6pPr>
              <a:defRPr spc="1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6384DD68-73C7-488C-8817-08AAF0274EC0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3328503" y="3221493"/>
            <a:ext cx="265176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6210562" y="3221493"/>
            <a:ext cx="265176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4283007" y="415844"/>
            <a:ext cx="7456556" cy="2052870"/>
          </a:xfrm>
        </p:spPr>
        <p:txBody>
          <a:bodyPr wrap="square">
            <a:spAutoFit/>
          </a:bodyPr>
          <a:lstStyle>
            <a:lvl5pPr>
              <a:defRPr/>
            </a:lvl5pPr>
            <a:lvl7pPr>
              <a:defRPr baseline="0"/>
            </a:lvl7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</p:txBody>
      </p:sp>
    </p:spTree>
    <p:extLst>
      <p:ext uri="{BB962C8B-B14F-4D97-AF65-F5344CB8AC3E}">
        <p14:creationId xmlns:p14="http://schemas.microsoft.com/office/powerpoint/2010/main" val="330962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 (30-0-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07" y="1773693"/>
            <a:ext cx="3607805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D286EE24-4ECD-4B49-89C9-D5DBD08E821B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1" y="363754"/>
            <a:ext cx="7452360" cy="861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2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 (30-30-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F52BA5E8-6551-4AC4-98FA-BB879F911C01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1" y="363754"/>
            <a:ext cx="7452360" cy="861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330932" y="1773693"/>
            <a:ext cx="3611880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4607" y="1773693"/>
            <a:ext cx="3607805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45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07" y="1773693"/>
            <a:ext cx="3607805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C136552B-54A8-4502-9D21-636053C463D3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328545" y="1773693"/>
            <a:ext cx="3613012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8232629" y="1773693"/>
            <a:ext cx="361188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0" y="363754"/>
            <a:ext cx="7452360" cy="861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 (0-30-3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B8A5D658-7CE9-415D-A34B-7FF089E728D4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328545" y="1773693"/>
            <a:ext cx="3613012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8232629" y="1773693"/>
            <a:ext cx="361188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0" y="363754"/>
            <a:ext cx="7528505" cy="861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5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(30-6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07" y="1773693"/>
            <a:ext cx="3607805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3BEE51D1-B083-4AC5-B0BB-D2C046904E6C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324403" y="1773693"/>
            <a:ext cx="7413168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0" y="363754"/>
            <a:ext cx="7452360" cy="861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93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 x 2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07" y="1773693"/>
            <a:ext cx="3607805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98738FEA-03FA-42D2-9049-E65FE92917FE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328545" y="1773693"/>
            <a:ext cx="3613012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8232629" y="1773693"/>
            <a:ext cx="360582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0" y="363754"/>
            <a:ext cx="7528505" cy="861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457446" y="4100290"/>
            <a:ext cx="3607805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328545" y="4100290"/>
            <a:ext cx="3613012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7"/>
          </p:nvPr>
        </p:nvSpPr>
        <p:spPr>
          <a:xfrm>
            <a:off x="8232629" y="4100290"/>
            <a:ext cx="360582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47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(50-5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246" y="1773693"/>
            <a:ext cx="5522103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C8A6A3D5-2CBE-4308-AC02-94727FF3FEB4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208416" y="1773693"/>
            <a:ext cx="5522834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1" y="363754"/>
            <a:ext cx="7452360" cy="861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8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x 2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6208997" y="4130900"/>
            <a:ext cx="5509879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324" y="1773693"/>
            <a:ext cx="5509879" cy="2052870"/>
          </a:xfrm>
        </p:spPr>
        <p:txBody>
          <a:bodyPr rIns="182880"/>
          <a:lstStyle>
            <a:lvl5pPr>
              <a:defRPr/>
            </a:lvl5pPr>
            <a:lvl6pPr>
              <a:defRPr spc="1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CD9FBCA1-1E0F-407E-B87F-03DCA6DB33F5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207701" y="1773693"/>
            <a:ext cx="5509879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454324" y="4130900"/>
            <a:ext cx="5509879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1" y="363754"/>
            <a:ext cx="7452360" cy="861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9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-1"/>
            <a:ext cx="12188825" cy="6799097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0" y="6440013"/>
            <a:ext cx="12188827" cy="35859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400">
              <a:spcAft>
                <a:spcPts val="600"/>
              </a:spcAft>
            </a:pPr>
            <a:endParaRPr lang="en-US" sz="1400" dirty="0" smtClean="0">
              <a:solidFill>
                <a:srgbClr val="333333"/>
              </a:solidFill>
            </a:endParaRPr>
          </a:p>
        </p:txBody>
      </p:sp>
      <p:sp>
        <p:nvSpPr>
          <p:cNvPr id="3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8546" y="6514843"/>
            <a:ext cx="5912209" cy="203133"/>
          </a:xfrm>
        </p:spPr>
        <p:txBody>
          <a:bodyPr/>
          <a:lstStyle>
            <a:lvl1pPr marL="0" indent="0" algn="l">
              <a:buNone/>
              <a:defRPr b="0">
                <a:solidFill>
                  <a:schemeClr val="tx2"/>
                </a:solidFill>
                <a:latin typeface="Segoe UI Semibold" panose="020B07020402040202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Date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571351" y="0"/>
            <a:ext cx="1667435" cy="1667435"/>
            <a:chOff x="807917" y="0"/>
            <a:chExt cx="1764954" cy="1764954"/>
          </a:xfrm>
        </p:grpSpPr>
        <p:sp>
          <p:nvSpPr>
            <p:cNvPr id="14" name="Rectangle 13"/>
            <p:cNvSpPr/>
            <p:nvPr/>
          </p:nvSpPr>
          <p:spPr>
            <a:xfrm>
              <a:off x="807917" y="0"/>
              <a:ext cx="1764954" cy="176495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</a:pPr>
              <a:endParaRPr lang="en-US" sz="1400" dirty="0" smtClean="0">
                <a:solidFill>
                  <a:srgbClr val="333333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806" y="691127"/>
              <a:ext cx="1545177" cy="3827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327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67">
          <p15:clr>
            <a:srgbClr val="FBAE40"/>
          </p15:clr>
        </p15:guide>
        <p15:guide id="3" pos="2687">
          <p15:clr>
            <a:srgbClr val="FBAE40"/>
          </p15:clr>
        </p15:guide>
        <p15:guide id="4" pos="4967">
          <p15:clr>
            <a:srgbClr val="FBAE40"/>
          </p15:clr>
        </p15:guide>
        <p15:guide id="5" pos="511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9084391" y="1773693"/>
            <a:ext cx="265176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970" y="1773693"/>
            <a:ext cx="2651760" cy="2052870"/>
          </a:xfrm>
        </p:spPr>
        <p:txBody>
          <a:bodyPr rIns="182880"/>
          <a:lstStyle>
            <a:lvl5pPr>
              <a:defRPr/>
            </a:lvl5pPr>
            <a:lvl6pPr>
              <a:defRPr spc="1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FB3DE104-9B08-4833-8B95-4650CE9D4B82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3332110" y="1773693"/>
            <a:ext cx="265176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6208250" y="1773693"/>
            <a:ext cx="265176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1" y="363754"/>
            <a:ext cx="7452360" cy="86177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2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lumn with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9095014" y="449036"/>
            <a:ext cx="2645229" cy="58644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1400" dirty="0" smtClean="0">
              <a:solidFill>
                <a:srgbClr val="3333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970" y="1773693"/>
            <a:ext cx="2651760" cy="2052870"/>
          </a:xfrm>
        </p:spPr>
        <p:txBody>
          <a:bodyPr rIns="182880"/>
          <a:lstStyle>
            <a:lvl5pPr>
              <a:defRPr/>
            </a:lvl5pPr>
            <a:lvl6pPr>
              <a:defRPr spc="1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9B055ED3-7BA5-40D6-B58B-691E67588BAE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3328503" y="1773693"/>
            <a:ext cx="265176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6210562" y="1773693"/>
            <a:ext cx="265176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2" y="363754"/>
            <a:ext cx="7452360" cy="861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9206917" y="549093"/>
            <a:ext cx="2402698" cy="2052870"/>
          </a:xfrm>
        </p:spPr>
        <p:txBody>
          <a:bodyPr rIns="18288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81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7413060" y="1773693"/>
            <a:ext cx="2076188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970" y="1773693"/>
            <a:ext cx="2076188" cy="2052870"/>
          </a:xfrm>
        </p:spPr>
        <p:txBody>
          <a:bodyPr rIns="182880"/>
          <a:lstStyle>
            <a:lvl5pPr>
              <a:defRPr/>
            </a:lvl5pPr>
            <a:lvl6pPr>
              <a:defRPr spc="1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74C4AF5E-CFC0-47FF-865F-C55597990E7D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2775000" y="1773693"/>
            <a:ext cx="2076188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5094030" y="1773693"/>
            <a:ext cx="2076188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1" y="363754"/>
            <a:ext cx="7452360" cy="86177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9732091" y="1773693"/>
            <a:ext cx="2076188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0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and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07" y="1773693"/>
            <a:ext cx="3607805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BF34DF94-38D6-4735-ACCA-1C38786E71B0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1" y="363754"/>
            <a:ext cx="7452360" cy="861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915025" y="2105025"/>
            <a:ext cx="5667375" cy="270843"/>
          </a:xfrm>
        </p:spPr>
        <p:txBody>
          <a:bodyPr anchor="t"/>
          <a:lstStyle>
            <a:lvl1pPr marL="228600" indent="-228600">
              <a:buClr>
                <a:schemeClr val="tx2"/>
              </a:buClr>
              <a:buSzPct val="100000"/>
              <a:buFont typeface="Wingdings 2" panose="05020102010507070707" pitchFamily="18" charset="2"/>
              <a:buChar char=""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687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FA8F3F62-8793-40F4-B609-F962193E51FC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1" y="363754"/>
            <a:ext cx="7452360" cy="86177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70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3687" y="921206"/>
            <a:ext cx="10360501" cy="55399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3924" y="2276475"/>
            <a:ext cx="8532178" cy="270843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19163" y="3475412"/>
            <a:ext cx="3527564" cy="18716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1200">
                <a:latin typeface="Corbel" panose="020B0503020204020204" pitchFamily="34" charset="0"/>
              </a:defRPr>
            </a:lvl1pPr>
          </a:lstStyle>
          <a:p>
            <a:pPr defTabSz="914400"/>
            <a:r>
              <a:rPr lang="en-US" dirty="0">
                <a:solidFill>
                  <a:srgbClr val="33333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Prepared </a:t>
            </a:r>
            <a:r>
              <a:rPr lang="en-US" dirty="0" smtClean="0">
                <a:solidFill>
                  <a:srgbClr val="33333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</a:t>
            </a:r>
            <a:endParaRPr lang="en-US" dirty="0">
              <a:solidFill>
                <a:srgbClr val="333333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364897" y="3473126"/>
            <a:ext cx="3527564" cy="18716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1200">
                <a:latin typeface="Corbel" panose="020B0503020204020204" pitchFamily="34" charset="0"/>
              </a:defRPr>
            </a:lvl1pPr>
          </a:lstStyle>
          <a:p>
            <a:pPr defTabSz="914400"/>
            <a:r>
              <a:rPr lang="en-US" dirty="0">
                <a:solidFill>
                  <a:srgbClr val="33333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Prepared </a:t>
            </a:r>
            <a:r>
              <a:rPr lang="en-US" dirty="0" smtClean="0">
                <a:solidFill>
                  <a:srgbClr val="33333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by</a:t>
            </a:r>
            <a:endParaRPr lang="en-US" dirty="0">
              <a:solidFill>
                <a:srgbClr val="333333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9162" y="4676775"/>
            <a:ext cx="3700463" cy="410614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67337" y="4676775"/>
            <a:ext cx="3700463" cy="3903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704" y="3746073"/>
            <a:ext cx="3918872" cy="340152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6610350"/>
            <a:ext cx="12188825" cy="2460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1400" dirty="0" smtClean="0">
              <a:solidFill>
                <a:srgbClr val="333333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0951638" y="6625581"/>
            <a:ext cx="11705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r>
              <a:rPr lang="en-US" sz="900" dirty="0">
                <a:solidFill>
                  <a:srgbClr val="333333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ISO 20252 Certified</a:t>
            </a:r>
          </a:p>
        </p:txBody>
      </p:sp>
    </p:spTree>
    <p:extLst>
      <p:ext uri="{BB962C8B-B14F-4D97-AF65-F5344CB8AC3E}">
        <p14:creationId xmlns:p14="http://schemas.microsoft.com/office/powerpoint/2010/main" val="269124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/>
          <a:stretch/>
        </p:blipFill>
        <p:spPr>
          <a:xfrm>
            <a:off x="0" y="0"/>
            <a:ext cx="12188826" cy="496751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 userDrawn="1"/>
        </p:nvSpPr>
        <p:spPr>
          <a:xfrm>
            <a:off x="-3" y="4862174"/>
            <a:ext cx="12188825" cy="3239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400">
              <a:spcAft>
                <a:spcPts val="600"/>
              </a:spcAft>
            </a:pPr>
            <a:endParaRPr lang="en-US" sz="1400" dirty="0" smtClean="0">
              <a:solidFill>
                <a:srgbClr val="333333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351" y="4939647"/>
            <a:ext cx="5912209" cy="2031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0872886" y="4928552"/>
            <a:ext cx="11705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r>
              <a:rPr lang="en-US" sz="900" dirty="0">
                <a:solidFill>
                  <a:srgbClr val="333333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ISO 20252 Certified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3546505"/>
            <a:ext cx="12188825" cy="131566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70000"/>
                </a:schemeClr>
              </a:gs>
              <a:gs pos="70000">
                <a:schemeClr val="accent1">
                  <a:lumMod val="40000"/>
                  <a:lumOff val="60000"/>
                  <a:alpha val="35000"/>
                </a:schemeClr>
              </a:gs>
              <a:gs pos="100000">
                <a:schemeClr val="accent1">
                  <a:lumMod val="40000"/>
                  <a:lumOff val="60000"/>
                  <a:alpha val="32000"/>
                </a:schemeClr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400">
              <a:spcAft>
                <a:spcPts val="600"/>
              </a:spcAft>
            </a:pPr>
            <a:endParaRPr lang="en-US" sz="1400" dirty="0" smtClean="0">
              <a:solidFill>
                <a:srgbClr val="33333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351" y="3770691"/>
            <a:ext cx="10360501" cy="430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35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4134" y="0"/>
            <a:ext cx="1396606" cy="139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572950" y="5285162"/>
            <a:ext cx="3527564" cy="2031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1200">
                <a:latin typeface="Corbel" panose="020B0503020204020204" pitchFamily="34" charset="0"/>
              </a:defRPr>
            </a:lvl1pPr>
          </a:lstStyle>
          <a:p>
            <a:pPr defTabSz="914400"/>
            <a:r>
              <a:rPr lang="en-US" dirty="0">
                <a:solidFill>
                  <a:srgbClr val="33333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Prepared </a:t>
            </a:r>
            <a:r>
              <a:rPr lang="en-US" dirty="0" smtClean="0">
                <a:solidFill>
                  <a:srgbClr val="33333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for:</a:t>
            </a:r>
            <a:endParaRPr lang="en-US" dirty="0">
              <a:solidFill>
                <a:srgbClr val="333333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8115503" y="5282876"/>
            <a:ext cx="3527564" cy="2031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1200">
                <a:latin typeface="Corbel" panose="020B0503020204020204" pitchFamily="34" charset="0"/>
              </a:defRPr>
            </a:lvl1pPr>
          </a:lstStyle>
          <a:p>
            <a:pPr defTabSz="914400"/>
            <a:r>
              <a:rPr lang="en-US" dirty="0">
                <a:solidFill>
                  <a:srgbClr val="33333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Prepared </a:t>
            </a:r>
            <a:r>
              <a:rPr lang="en-US" dirty="0" smtClean="0">
                <a:solidFill>
                  <a:srgbClr val="33333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by:</a:t>
            </a:r>
            <a:endParaRPr lang="en-US" dirty="0">
              <a:solidFill>
                <a:srgbClr val="333333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494089" y="5581650"/>
            <a:ext cx="3612091" cy="409575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8111599" y="5581650"/>
            <a:ext cx="3700463" cy="3903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924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67">
          <p15:clr>
            <a:srgbClr val="FBAE40"/>
          </p15:clr>
        </p15:guide>
        <p15:guide id="3" pos="2687">
          <p15:clr>
            <a:srgbClr val="FBAE40"/>
          </p15:clr>
        </p15:guide>
        <p15:guide id="4" pos="4967">
          <p15:clr>
            <a:srgbClr val="FBAE40"/>
          </p15:clr>
        </p15:guide>
        <p15:guide id="5" pos="511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/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206" y="3073400"/>
            <a:ext cx="6613400" cy="430887"/>
          </a:xfrm>
        </p:spPr>
        <p:txBody>
          <a:bodyPr anchor="b"/>
          <a:lstStyle>
            <a:lvl1pPr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93618-E30A-46E4-B821-A130188CE54D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292347" y="3772267"/>
            <a:ext cx="6611938" cy="3053144"/>
          </a:xfr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1600">
                <a:solidFill>
                  <a:schemeClr val="tx1"/>
                </a:solidFill>
              </a:defRPr>
            </a:lvl1pPr>
            <a:lvl2pPr marL="228600" indent="-227013">
              <a:spcBef>
                <a:spcPts val="300"/>
              </a:spcBef>
              <a:spcAft>
                <a:spcPts val="300"/>
              </a:spcAft>
              <a:buClrTx/>
              <a:buFont typeface="Wingdings 2" panose="05020102010507070707" pitchFamily="18" charset="2"/>
              <a:buChar char="Ê"/>
              <a:defRPr sz="1600">
                <a:solidFill>
                  <a:schemeClr val="tx1"/>
                </a:solidFill>
              </a:defRPr>
            </a:lvl2pPr>
            <a:lvl3pPr marL="2286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 3" panose="05040102010807070707" pitchFamily="18" charset="2"/>
              <a:buChar char=""/>
              <a:defRPr sz="1600">
                <a:solidFill>
                  <a:schemeClr val="tx1"/>
                </a:solidFill>
              </a:defRPr>
            </a:lvl3pPr>
            <a:lvl4pPr marL="2286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¨"/>
              <a:defRPr sz="1600">
                <a:solidFill>
                  <a:schemeClr val="tx1"/>
                </a:solidFill>
              </a:defRPr>
            </a:lvl4pPr>
            <a:lvl5pPr>
              <a:spcBef>
                <a:spcPts val="300"/>
              </a:spcBef>
              <a:spcAft>
                <a:spcPts val="300"/>
              </a:spcAft>
              <a:defRPr sz="16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r>
              <a:rPr lang="en-US" dirty="0" smtClean="0"/>
              <a:t>Sixth level</a:t>
            </a:r>
          </a:p>
          <a:p>
            <a:pPr lvl="4"/>
            <a:r>
              <a:rPr lang="en-US" dirty="0" smtClean="0"/>
              <a:t>Seventh level</a:t>
            </a:r>
          </a:p>
          <a:p>
            <a:pPr lvl="4"/>
            <a:r>
              <a:rPr lang="en-US" dirty="0" smtClean="0"/>
              <a:t>Eighth level</a:t>
            </a:r>
          </a:p>
          <a:p>
            <a:pPr lvl="4"/>
            <a:r>
              <a:rPr lang="en-US" dirty="0" smtClean="0"/>
              <a:t>Ninth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63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top (30-6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007" y="415844"/>
            <a:ext cx="7456556" cy="2052870"/>
          </a:xfrm>
        </p:spPr>
        <p:txBody>
          <a:bodyPr wrap="square">
            <a:spAutoFit/>
          </a:bodyPr>
          <a:lstStyle>
            <a:lvl5pPr>
              <a:defRPr/>
            </a:lvl5pPr>
            <a:lvl7pPr>
              <a:defRPr baseline="0"/>
            </a:lvl7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C0013ACA-36FF-46D8-BD54-10050988C9AF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1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top (60-3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0535" y="415844"/>
            <a:ext cx="3627191" cy="205287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7CE8375F-79D1-4429-B81D-8DF6F0DFF74C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37991" y="363754"/>
            <a:ext cx="7452360" cy="86177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0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/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206" y="3073400"/>
            <a:ext cx="6613400" cy="430887"/>
          </a:xfrm>
        </p:spPr>
        <p:txBody>
          <a:bodyPr anchor="b"/>
          <a:lstStyle>
            <a:lvl1pPr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93618-E30A-46E4-B821-A130188CE54D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292347" y="3772267"/>
            <a:ext cx="6611938" cy="3053144"/>
          </a:xfr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1600">
                <a:solidFill>
                  <a:schemeClr val="tx1"/>
                </a:solidFill>
              </a:defRPr>
            </a:lvl1pPr>
            <a:lvl2pPr marL="228600" indent="-227013">
              <a:spcBef>
                <a:spcPts val="300"/>
              </a:spcBef>
              <a:spcAft>
                <a:spcPts val="300"/>
              </a:spcAft>
              <a:buClrTx/>
              <a:buFont typeface="Wingdings 2" panose="05020102010507070707" pitchFamily="18" charset="2"/>
              <a:buChar char="Ê"/>
              <a:defRPr sz="1600">
                <a:solidFill>
                  <a:schemeClr val="tx1"/>
                </a:solidFill>
              </a:defRPr>
            </a:lvl2pPr>
            <a:lvl3pPr marL="2286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 3" panose="05040102010807070707" pitchFamily="18" charset="2"/>
              <a:buChar char=""/>
              <a:defRPr sz="1600">
                <a:solidFill>
                  <a:schemeClr val="tx1"/>
                </a:solidFill>
              </a:defRPr>
            </a:lvl3pPr>
            <a:lvl4pPr marL="2286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¨"/>
              <a:defRPr sz="1600">
                <a:solidFill>
                  <a:schemeClr val="tx1"/>
                </a:solidFill>
              </a:defRPr>
            </a:lvl4pPr>
            <a:lvl5pPr>
              <a:spcBef>
                <a:spcPts val="300"/>
              </a:spcBef>
              <a:spcAft>
                <a:spcPts val="300"/>
              </a:spcAft>
              <a:defRPr sz="16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r>
              <a:rPr lang="en-US" dirty="0" smtClean="0"/>
              <a:t>Sixth level</a:t>
            </a:r>
          </a:p>
          <a:p>
            <a:pPr lvl="4"/>
            <a:r>
              <a:rPr lang="en-US" dirty="0" smtClean="0"/>
              <a:t>Seventh level</a:t>
            </a:r>
          </a:p>
          <a:p>
            <a:pPr lvl="4"/>
            <a:r>
              <a:rPr lang="en-US" dirty="0" smtClean="0"/>
              <a:t>Eighth level</a:t>
            </a:r>
          </a:p>
          <a:p>
            <a:pPr lvl="4"/>
            <a:r>
              <a:rPr lang="en-US" dirty="0" smtClean="0"/>
              <a:t>Ninth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94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top (30-30-3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2987" y="415844"/>
            <a:ext cx="3678326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CA00E79D-F6EA-4BC5-A042-113576B87695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8116948" y="415844"/>
            <a:ext cx="3614302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7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top plus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9084391" y="3221493"/>
            <a:ext cx="265176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970" y="3221493"/>
            <a:ext cx="2651760" cy="2052870"/>
          </a:xfrm>
        </p:spPr>
        <p:txBody>
          <a:bodyPr rIns="182880"/>
          <a:lstStyle>
            <a:lvl5pPr>
              <a:defRPr/>
            </a:lvl5pPr>
            <a:lvl6pPr>
              <a:defRPr spc="1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6384DD68-73C7-488C-8817-08AAF0274EC0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3328503" y="3221493"/>
            <a:ext cx="265176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6210562" y="3221493"/>
            <a:ext cx="265176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4283007" y="415844"/>
            <a:ext cx="7456556" cy="2052870"/>
          </a:xfrm>
        </p:spPr>
        <p:txBody>
          <a:bodyPr wrap="square">
            <a:spAutoFit/>
          </a:bodyPr>
          <a:lstStyle>
            <a:lvl5pPr>
              <a:defRPr/>
            </a:lvl5pPr>
            <a:lvl7pPr>
              <a:defRPr baseline="0"/>
            </a:lvl7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</p:txBody>
      </p:sp>
    </p:spTree>
    <p:extLst>
      <p:ext uri="{BB962C8B-B14F-4D97-AF65-F5344CB8AC3E}">
        <p14:creationId xmlns:p14="http://schemas.microsoft.com/office/powerpoint/2010/main" val="181107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column (30-0-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07" y="1773693"/>
            <a:ext cx="3607805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D286EE24-4ECD-4B49-89C9-D5DBD08E821B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1" y="363754"/>
            <a:ext cx="7452360" cy="861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9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column (30-30-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F52BA5E8-6551-4AC4-98FA-BB879F911C01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1" y="363754"/>
            <a:ext cx="7452360" cy="861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330932" y="1773693"/>
            <a:ext cx="3611880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4607" y="1773693"/>
            <a:ext cx="3607805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58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07" y="1773693"/>
            <a:ext cx="3607805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C136552B-54A8-4502-9D21-636053C463D3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328545" y="1773693"/>
            <a:ext cx="3613012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8232629" y="1773693"/>
            <a:ext cx="361188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0" y="363754"/>
            <a:ext cx="7452360" cy="861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4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column (0-30-3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B8A5D658-7CE9-415D-A34B-7FF089E728D4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328545" y="1773693"/>
            <a:ext cx="3613012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8232629" y="1773693"/>
            <a:ext cx="361188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0" y="363754"/>
            <a:ext cx="7528505" cy="861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7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column (30-6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07" y="1773693"/>
            <a:ext cx="3607805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3BEE51D1-B083-4AC5-B0BB-D2C046904E6C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324403" y="1773693"/>
            <a:ext cx="7413168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0" y="363754"/>
            <a:ext cx="7452360" cy="861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5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column x 2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07" y="1773693"/>
            <a:ext cx="3607805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98738FEA-03FA-42D2-9049-E65FE92917FE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328545" y="1773693"/>
            <a:ext cx="3613012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8232629" y="1773693"/>
            <a:ext cx="360582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0" y="363754"/>
            <a:ext cx="7528505" cy="861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457446" y="4100290"/>
            <a:ext cx="3607805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328545" y="4100290"/>
            <a:ext cx="3613012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7"/>
          </p:nvPr>
        </p:nvSpPr>
        <p:spPr>
          <a:xfrm>
            <a:off x="8232629" y="4100290"/>
            <a:ext cx="360582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68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column (50-5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246" y="1773693"/>
            <a:ext cx="5522103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C8A6A3D5-2CBE-4308-AC02-94727FF3FEB4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208416" y="1773693"/>
            <a:ext cx="5522834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1" y="363754"/>
            <a:ext cx="7452360" cy="861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06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column x 2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6208997" y="4130900"/>
            <a:ext cx="5509879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324" y="1773693"/>
            <a:ext cx="5509879" cy="2052870"/>
          </a:xfrm>
        </p:spPr>
        <p:txBody>
          <a:bodyPr rIns="182880"/>
          <a:lstStyle>
            <a:lvl5pPr>
              <a:defRPr/>
            </a:lvl5pPr>
            <a:lvl6pPr>
              <a:defRPr spc="1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CD9FBCA1-1E0F-407E-B87F-03DCA6DB33F5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207701" y="1773693"/>
            <a:ext cx="5509879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454324" y="4130900"/>
            <a:ext cx="5509879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1" y="363754"/>
            <a:ext cx="7452360" cy="861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8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op (30-6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007" y="415844"/>
            <a:ext cx="7456556" cy="2052870"/>
          </a:xfrm>
        </p:spPr>
        <p:txBody>
          <a:bodyPr wrap="square">
            <a:spAutoFit/>
          </a:bodyPr>
          <a:lstStyle>
            <a:lvl5pPr>
              <a:defRPr/>
            </a:lvl5pPr>
            <a:lvl7pPr>
              <a:defRPr baseline="0"/>
            </a:lvl7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C0013ACA-36FF-46D8-BD54-10050988C9AF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8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9084391" y="1773693"/>
            <a:ext cx="265176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970" y="1773693"/>
            <a:ext cx="2651760" cy="2052870"/>
          </a:xfrm>
        </p:spPr>
        <p:txBody>
          <a:bodyPr rIns="182880"/>
          <a:lstStyle>
            <a:lvl5pPr>
              <a:defRPr/>
            </a:lvl5pPr>
            <a:lvl6pPr>
              <a:defRPr spc="1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FB3DE104-9B08-4833-8B95-4650CE9D4B82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3332110" y="1773693"/>
            <a:ext cx="265176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6208250" y="1773693"/>
            <a:ext cx="265176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1" y="363754"/>
            <a:ext cx="7452360" cy="86177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50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column with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9095014" y="449036"/>
            <a:ext cx="2645229" cy="58644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1400" dirty="0" smtClean="0">
              <a:solidFill>
                <a:srgbClr val="3333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970" y="1773693"/>
            <a:ext cx="2651760" cy="2052870"/>
          </a:xfrm>
        </p:spPr>
        <p:txBody>
          <a:bodyPr rIns="182880"/>
          <a:lstStyle>
            <a:lvl5pPr>
              <a:defRPr/>
            </a:lvl5pPr>
            <a:lvl6pPr>
              <a:defRPr spc="1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9B055ED3-7BA5-40D6-B58B-691E67588BAE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3328503" y="1773693"/>
            <a:ext cx="265176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6210562" y="1773693"/>
            <a:ext cx="265176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2" y="363754"/>
            <a:ext cx="7452360" cy="861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9206917" y="549093"/>
            <a:ext cx="2402698" cy="2052870"/>
          </a:xfrm>
        </p:spPr>
        <p:txBody>
          <a:bodyPr rIns="18288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61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7413060" y="1773693"/>
            <a:ext cx="2076188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970" y="1773693"/>
            <a:ext cx="2076188" cy="2052870"/>
          </a:xfrm>
        </p:spPr>
        <p:txBody>
          <a:bodyPr rIns="182880"/>
          <a:lstStyle>
            <a:lvl5pPr>
              <a:defRPr/>
            </a:lvl5pPr>
            <a:lvl6pPr>
              <a:defRPr spc="1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74C4AF5E-CFC0-47FF-865F-C55597990E7D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2775000" y="1773693"/>
            <a:ext cx="2076188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5094030" y="1773693"/>
            <a:ext cx="2076188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1" y="363754"/>
            <a:ext cx="7452360" cy="86177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9732091" y="1773693"/>
            <a:ext cx="2076188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6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ro and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07" y="1773693"/>
            <a:ext cx="3607805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BF34DF94-38D6-4735-ACCA-1C38786E71B0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1" y="363754"/>
            <a:ext cx="7452360" cy="861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915025" y="2105025"/>
            <a:ext cx="5667375" cy="270843"/>
          </a:xfrm>
        </p:spPr>
        <p:txBody>
          <a:bodyPr anchor="t"/>
          <a:lstStyle>
            <a:lvl1pPr marL="228600" indent="-228600">
              <a:buClr>
                <a:schemeClr val="tx2"/>
              </a:buClr>
              <a:buSzPct val="100000"/>
              <a:buFont typeface="Wingdings 2" panose="05020102010507070707" pitchFamily="18" charset="2"/>
              <a:buChar char=""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07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FA8F3F62-8793-40F4-B609-F962193E51FC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1" y="363754"/>
            <a:ext cx="7452360" cy="86177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26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, sub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642" y="224724"/>
            <a:ext cx="11373982" cy="43771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635" y="755460"/>
            <a:ext cx="11373984" cy="220060"/>
          </a:xfrm>
        </p:spPr>
        <p:txBody>
          <a:bodyPr/>
          <a:lstStyle>
            <a:lvl1pPr>
              <a:lnSpc>
                <a:spcPct val="110000"/>
              </a:lnSpc>
              <a:spcAft>
                <a:spcPts val="538"/>
              </a:spcAft>
              <a:defRPr sz="13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10000"/>
              </a:lnSpc>
              <a:spcAft>
                <a:spcPts val="538"/>
              </a:spcAft>
              <a:defRPr sz="1100"/>
            </a:lvl2pPr>
            <a:lvl3pPr>
              <a:lnSpc>
                <a:spcPct val="110000"/>
              </a:lnSpc>
              <a:spcAft>
                <a:spcPts val="538"/>
              </a:spcAft>
              <a:defRPr sz="1100"/>
            </a:lvl3pPr>
            <a:lvl4pPr>
              <a:lnSpc>
                <a:spcPct val="110000"/>
              </a:lnSpc>
              <a:spcAft>
                <a:spcPts val="538"/>
              </a:spcAft>
              <a:defRPr sz="1100"/>
            </a:lvl4pPr>
            <a:lvl5pPr>
              <a:lnSpc>
                <a:spcPct val="110000"/>
              </a:lnSpc>
              <a:spcAft>
                <a:spcPts val="538"/>
              </a:spcAft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D9C9B-EAE0-48BD-A5DC-FF1E5E6870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41752" y="1559408"/>
            <a:ext cx="11338793" cy="25480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lang="en-US" sz="1400" b="1" kern="1200" cap="all" baseline="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69"/>
              </a:spcBef>
              <a:spcAft>
                <a:spcPts val="0"/>
              </a:spcAft>
              <a:defRPr sz="13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84569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op (60-3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0535" y="415844"/>
            <a:ext cx="3627191" cy="205287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7CE8375F-79D1-4429-B81D-8DF6F0DFF74C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37991" y="363754"/>
            <a:ext cx="7452360" cy="86177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3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op (30-30-3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2987" y="415844"/>
            <a:ext cx="3678326" cy="2085186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CA00E79D-F6EA-4BC5-A042-113576B87695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8116948" y="415844"/>
            <a:ext cx="3614302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8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op plus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9084391" y="3221493"/>
            <a:ext cx="265176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970" y="3221493"/>
            <a:ext cx="2651760" cy="2052870"/>
          </a:xfrm>
        </p:spPr>
        <p:txBody>
          <a:bodyPr rIns="182880"/>
          <a:lstStyle>
            <a:lvl5pPr>
              <a:defRPr/>
            </a:lvl5pPr>
            <a:lvl6pPr>
              <a:defRPr spc="1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4325" y="6499468"/>
            <a:ext cx="2844059" cy="182880"/>
          </a:xfrm>
          <a:prstGeom prst="rect">
            <a:avLst/>
          </a:prstGeom>
        </p:spPr>
        <p:txBody>
          <a:bodyPr/>
          <a:lstStyle/>
          <a:p>
            <a:fld id="{6384DD68-73C7-488C-8817-08AAF0274EC0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9468"/>
            <a:ext cx="3859795" cy="182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3328503" y="3221493"/>
            <a:ext cx="265176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6210562" y="3221493"/>
            <a:ext cx="2651760" cy="2052870"/>
          </a:xfrm>
        </p:spPr>
        <p:txBody>
          <a:bodyPr rIns="182880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4283007" y="415844"/>
            <a:ext cx="7456556" cy="2052870"/>
          </a:xfrm>
        </p:spPr>
        <p:txBody>
          <a:bodyPr wrap="square">
            <a:spAutoFit/>
          </a:bodyPr>
          <a:lstStyle>
            <a:lvl5pPr>
              <a:defRPr/>
            </a:lvl5pPr>
            <a:lvl7pPr>
              <a:defRPr baseline="0"/>
            </a:lvl7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</p:txBody>
      </p:sp>
    </p:spTree>
    <p:extLst>
      <p:ext uri="{BB962C8B-B14F-4D97-AF65-F5344CB8AC3E}">
        <p14:creationId xmlns:p14="http://schemas.microsoft.com/office/powerpoint/2010/main" val="28626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63" Type="http://schemas.openxmlformats.org/officeDocument/2006/relationships/slideLayout" Target="../slideLayouts/slideLayout63.xml"/><Relationship Id="rId64" Type="http://schemas.openxmlformats.org/officeDocument/2006/relationships/slideLayout" Target="../slideLayouts/slideLayout64.xml"/><Relationship Id="rId65" Type="http://schemas.openxmlformats.org/officeDocument/2006/relationships/slideLayout" Target="../slideLayouts/slideLayout65.xml"/><Relationship Id="rId66" Type="http://schemas.openxmlformats.org/officeDocument/2006/relationships/theme" Target="../theme/theme1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5.xml"/><Relationship Id="rId56" Type="http://schemas.openxmlformats.org/officeDocument/2006/relationships/slideLayout" Target="../slideLayouts/slideLayout56.xml"/><Relationship Id="rId57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60" Type="http://schemas.openxmlformats.org/officeDocument/2006/relationships/slideLayout" Target="../slideLayouts/slideLayout60.xml"/><Relationship Id="rId61" Type="http://schemas.openxmlformats.org/officeDocument/2006/relationships/slideLayout" Target="../slideLayouts/slideLayout61.xml"/><Relationship Id="rId62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7992" y="363754"/>
            <a:ext cx="3610306" cy="86177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4305" y="406319"/>
            <a:ext cx="7425257" cy="26807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0148" y="6394571"/>
            <a:ext cx="2844059" cy="36576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marL="0" algn="r" defTabSz="914400" rtl="0" eaLnBrk="1" latinLnBrk="0" hangingPunct="1">
              <a:defRPr lang="en-US" sz="105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3B234FB-A09C-44E7-85B0-1D8A59470E0C}" type="slidenum">
              <a:rPr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152" name="Rectangle 151"/>
          <p:cNvSpPr/>
          <p:nvPr userDrawn="1"/>
        </p:nvSpPr>
        <p:spPr>
          <a:xfrm>
            <a:off x="0" y="6798366"/>
            <a:ext cx="12188825" cy="7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1800" dirty="0" smtClean="0">
              <a:solidFill>
                <a:srgbClr val="333333"/>
              </a:solidFill>
            </a:endParaRPr>
          </a:p>
        </p:txBody>
      </p:sp>
      <p:grpSp>
        <p:nvGrpSpPr>
          <p:cNvPr id="190" name="Group 189"/>
          <p:cNvGrpSpPr/>
          <p:nvPr userDrawn="1"/>
        </p:nvGrpSpPr>
        <p:grpSpPr>
          <a:xfrm>
            <a:off x="-213449" y="451778"/>
            <a:ext cx="162779" cy="5941089"/>
            <a:chOff x="-203783" y="451777"/>
            <a:chExt cx="122116" cy="5941089"/>
          </a:xfrm>
        </p:grpSpPr>
        <p:cxnSp>
          <p:nvCxnSpPr>
            <p:cNvPr id="187" name="Straight Connector 186"/>
            <p:cNvCxnSpPr/>
            <p:nvPr userDrawn="1"/>
          </p:nvCxnSpPr>
          <p:spPr>
            <a:xfrm rot="5400000">
              <a:off x="-142724" y="6331808"/>
              <a:ext cx="0" cy="122115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9" name="Group 158"/>
            <p:cNvGrpSpPr/>
            <p:nvPr userDrawn="1"/>
          </p:nvGrpSpPr>
          <p:grpSpPr>
            <a:xfrm rot="5400000">
              <a:off x="-218924" y="5730951"/>
              <a:ext cx="152400" cy="122115"/>
              <a:chOff x="7983415" y="6582508"/>
              <a:chExt cx="152400" cy="486507"/>
            </a:xfrm>
          </p:grpSpPr>
          <p:cxnSp>
            <p:nvCxnSpPr>
              <p:cNvPr id="184" name="Straight Connector 183"/>
              <p:cNvCxnSpPr/>
              <p:nvPr userDrawn="1"/>
            </p:nvCxnSpPr>
            <p:spPr>
              <a:xfrm>
                <a:off x="8135815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 userDrawn="1"/>
            </p:nvCxnSpPr>
            <p:spPr>
              <a:xfrm>
                <a:off x="7983415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/>
            <p:cNvGrpSpPr/>
            <p:nvPr userDrawn="1"/>
          </p:nvGrpSpPr>
          <p:grpSpPr>
            <a:xfrm rot="5400000">
              <a:off x="-218924" y="5053897"/>
              <a:ext cx="152400" cy="122115"/>
              <a:chOff x="7983415" y="6582508"/>
              <a:chExt cx="152400" cy="486507"/>
            </a:xfrm>
          </p:grpSpPr>
          <p:cxnSp>
            <p:nvCxnSpPr>
              <p:cNvPr id="182" name="Straight Connector 181"/>
              <p:cNvCxnSpPr/>
              <p:nvPr userDrawn="1"/>
            </p:nvCxnSpPr>
            <p:spPr>
              <a:xfrm>
                <a:off x="8135815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 userDrawn="1"/>
            </p:nvCxnSpPr>
            <p:spPr>
              <a:xfrm>
                <a:off x="7983415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1" name="Group 160"/>
            <p:cNvGrpSpPr/>
            <p:nvPr userDrawn="1"/>
          </p:nvGrpSpPr>
          <p:grpSpPr>
            <a:xfrm rot="5400000">
              <a:off x="-218924" y="4376843"/>
              <a:ext cx="152400" cy="122115"/>
              <a:chOff x="7983415" y="6582508"/>
              <a:chExt cx="152400" cy="486507"/>
            </a:xfrm>
          </p:grpSpPr>
          <p:cxnSp>
            <p:nvCxnSpPr>
              <p:cNvPr id="180" name="Straight Connector 179"/>
              <p:cNvCxnSpPr/>
              <p:nvPr userDrawn="1"/>
            </p:nvCxnSpPr>
            <p:spPr>
              <a:xfrm>
                <a:off x="8135815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 userDrawn="1"/>
            </p:nvCxnSpPr>
            <p:spPr>
              <a:xfrm>
                <a:off x="7983415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2" name="Group 161"/>
            <p:cNvGrpSpPr/>
            <p:nvPr userDrawn="1"/>
          </p:nvGrpSpPr>
          <p:grpSpPr>
            <a:xfrm rot="5400000">
              <a:off x="-218925" y="3699789"/>
              <a:ext cx="152400" cy="122115"/>
              <a:chOff x="7983415" y="6582508"/>
              <a:chExt cx="152400" cy="486507"/>
            </a:xfrm>
          </p:grpSpPr>
          <p:cxnSp>
            <p:nvCxnSpPr>
              <p:cNvPr id="178" name="Straight Connector 177"/>
              <p:cNvCxnSpPr/>
              <p:nvPr userDrawn="1"/>
            </p:nvCxnSpPr>
            <p:spPr>
              <a:xfrm>
                <a:off x="8135815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 userDrawn="1"/>
            </p:nvCxnSpPr>
            <p:spPr>
              <a:xfrm>
                <a:off x="7983415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3" name="Group 162"/>
            <p:cNvGrpSpPr/>
            <p:nvPr userDrawn="1"/>
          </p:nvGrpSpPr>
          <p:grpSpPr>
            <a:xfrm rot="5400000">
              <a:off x="-218925" y="3022735"/>
              <a:ext cx="152400" cy="122115"/>
              <a:chOff x="7983415" y="6582508"/>
              <a:chExt cx="152400" cy="486507"/>
            </a:xfrm>
          </p:grpSpPr>
          <p:cxnSp>
            <p:nvCxnSpPr>
              <p:cNvPr id="176" name="Straight Connector 175"/>
              <p:cNvCxnSpPr/>
              <p:nvPr userDrawn="1"/>
            </p:nvCxnSpPr>
            <p:spPr>
              <a:xfrm>
                <a:off x="8135815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 userDrawn="1"/>
            </p:nvCxnSpPr>
            <p:spPr>
              <a:xfrm>
                <a:off x="7983415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4" name="Group 163"/>
            <p:cNvGrpSpPr/>
            <p:nvPr userDrawn="1"/>
          </p:nvGrpSpPr>
          <p:grpSpPr>
            <a:xfrm rot="5400000">
              <a:off x="-218925" y="2345681"/>
              <a:ext cx="152400" cy="122115"/>
              <a:chOff x="7983415" y="6582508"/>
              <a:chExt cx="152400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8135815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7983415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5" name="Group 164"/>
            <p:cNvGrpSpPr/>
            <p:nvPr userDrawn="1"/>
          </p:nvGrpSpPr>
          <p:grpSpPr>
            <a:xfrm rot="5400000">
              <a:off x="-218925" y="1668627"/>
              <a:ext cx="152400" cy="122115"/>
              <a:chOff x="7983415" y="6582508"/>
              <a:chExt cx="152400" cy="486507"/>
            </a:xfrm>
          </p:grpSpPr>
          <p:cxnSp>
            <p:nvCxnSpPr>
              <p:cNvPr id="172" name="Straight Connector 171"/>
              <p:cNvCxnSpPr/>
              <p:nvPr userDrawn="1"/>
            </p:nvCxnSpPr>
            <p:spPr>
              <a:xfrm>
                <a:off x="8135815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 userDrawn="1"/>
            </p:nvCxnSpPr>
            <p:spPr>
              <a:xfrm>
                <a:off x="7983415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6" name="Group 165"/>
            <p:cNvGrpSpPr/>
            <p:nvPr userDrawn="1"/>
          </p:nvGrpSpPr>
          <p:grpSpPr>
            <a:xfrm rot="5400000">
              <a:off x="-218925" y="991573"/>
              <a:ext cx="152400" cy="122115"/>
              <a:chOff x="7983415" y="6582508"/>
              <a:chExt cx="152400" cy="486507"/>
            </a:xfrm>
          </p:grpSpPr>
          <p:cxnSp>
            <p:nvCxnSpPr>
              <p:cNvPr id="170" name="Straight Connector 169"/>
              <p:cNvCxnSpPr/>
              <p:nvPr userDrawn="1"/>
            </p:nvCxnSpPr>
            <p:spPr>
              <a:xfrm>
                <a:off x="8135815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 userDrawn="1"/>
            </p:nvCxnSpPr>
            <p:spPr>
              <a:xfrm>
                <a:off x="7983415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8" name="Straight Connector 167"/>
            <p:cNvCxnSpPr/>
            <p:nvPr userDrawn="1"/>
          </p:nvCxnSpPr>
          <p:spPr>
            <a:xfrm rot="5400000">
              <a:off x="-142725" y="390719"/>
              <a:ext cx="0" cy="122115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 userDrawn="1"/>
        </p:nvGrpSpPr>
        <p:grpSpPr>
          <a:xfrm>
            <a:off x="449780" y="-166104"/>
            <a:ext cx="11282363" cy="122115"/>
            <a:chOff x="449780" y="-141165"/>
            <a:chExt cx="11282363" cy="122115"/>
          </a:xfrm>
        </p:grpSpPr>
        <p:cxnSp>
          <p:nvCxnSpPr>
            <p:cNvPr id="72" name="Straight Connector 71"/>
            <p:cNvCxnSpPr/>
            <p:nvPr userDrawn="1"/>
          </p:nvCxnSpPr>
          <p:spPr>
            <a:xfrm>
              <a:off x="449780" y="-141165"/>
              <a:ext cx="0" cy="122115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83"/>
            <p:cNvGrpSpPr/>
            <p:nvPr userDrawn="1"/>
          </p:nvGrpSpPr>
          <p:grpSpPr>
            <a:xfrm>
              <a:off x="1176612" y="-141165"/>
              <a:ext cx="229961" cy="122115"/>
              <a:chOff x="7983415" y="6582508"/>
              <a:chExt cx="229961" cy="486507"/>
            </a:xfrm>
          </p:grpSpPr>
          <p:cxnSp>
            <p:nvCxnSpPr>
              <p:cNvPr id="85" name="Straight Connector 84"/>
              <p:cNvCxnSpPr/>
              <p:nvPr userDrawn="1"/>
            </p:nvCxnSpPr>
            <p:spPr>
              <a:xfrm>
                <a:off x="8213376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 userDrawn="1"/>
            </p:nvCxnSpPr>
            <p:spPr>
              <a:xfrm>
                <a:off x="7983415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1" name="Straight Connector 150"/>
            <p:cNvCxnSpPr/>
            <p:nvPr userDrawn="1"/>
          </p:nvCxnSpPr>
          <p:spPr>
            <a:xfrm>
              <a:off x="11732143" y="-141165"/>
              <a:ext cx="0" cy="122115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" name="Group 152"/>
            <p:cNvGrpSpPr/>
            <p:nvPr userDrawn="1"/>
          </p:nvGrpSpPr>
          <p:grpSpPr>
            <a:xfrm>
              <a:off x="2136732" y="-141165"/>
              <a:ext cx="229961" cy="122115"/>
              <a:chOff x="7983415" y="6582508"/>
              <a:chExt cx="229961" cy="486507"/>
            </a:xfrm>
          </p:grpSpPr>
          <p:cxnSp>
            <p:nvCxnSpPr>
              <p:cNvPr id="154" name="Straight Connector 153"/>
              <p:cNvCxnSpPr/>
              <p:nvPr userDrawn="1"/>
            </p:nvCxnSpPr>
            <p:spPr>
              <a:xfrm>
                <a:off x="8213376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 userDrawn="1"/>
            </p:nvCxnSpPr>
            <p:spPr>
              <a:xfrm>
                <a:off x="7983415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6" name="Group 155"/>
            <p:cNvGrpSpPr/>
            <p:nvPr userDrawn="1"/>
          </p:nvGrpSpPr>
          <p:grpSpPr>
            <a:xfrm>
              <a:off x="3096852" y="-141165"/>
              <a:ext cx="229961" cy="122115"/>
              <a:chOff x="7983415" y="6582508"/>
              <a:chExt cx="229961" cy="486507"/>
            </a:xfrm>
          </p:grpSpPr>
          <p:cxnSp>
            <p:nvCxnSpPr>
              <p:cNvPr id="157" name="Straight Connector 156"/>
              <p:cNvCxnSpPr/>
              <p:nvPr userDrawn="1"/>
            </p:nvCxnSpPr>
            <p:spPr>
              <a:xfrm>
                <a:off x="8213376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 userDrawn="1"/>
            </p:nvCxnSpPr>
            <p:spPr>
              <a:xfrm>
                <a:off x="7983415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7" name="Group 166"/>
            <p:cNvGrpSpPr/>
            <p:nvPr userDrawn="1"/>
          </p:nvGrpSpPr>
          <p:grpSpPr>
            <a:xfrm>
              <a:off x="4056972" y="-141165"/>
              <a:ext cx="229961" cy="122115"/>
              <a:chOff x="7983415" y="6582508"/>
              <a:chExt cx="229961" cy="486507"/>
            </a:xfrm>
          </p:grpSpPr>
          <p:cxnSp>
            <p:nvCxnSpPr>
              <p:cNvPr id="169" name="Straight Connector 168"/>
              <p:cNvCxnSpPr/>
              <p:nvPr userDrawn="1"/>
            </p:nvCxnSpPr>
            <p:spPr>
              <a:xfrm>
                <a:off x="8213376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 userDrawn="1"/>
            </p:nvCxnSpPr>
            <p:spPr>
              <a:xfrm>
                <a:off x="7983415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8" name="Group 187"/>
            <p:cNvGrpSpPr/>
            <p:nvPr userDrawn="1"/>
          </p:nvGrpSpPr>
          <p:grpSpPr>
            <a:xfrm>
              <a:off x="5017092" y="-141165"/>
              <a:ext cx="229961" cy="122115"/>
              <a:chOff x="7983415" y="6582508"/>
              <a:chExt cx="229961" cy="486507"/>
            </a:xfrm>
          </p:grpSpPr>
          <p:cxnSp>
            <p:nvCxnSpPr>
              <p:cNvPr id="189" name="Straight Connector 188"/>
              <p:cNvCxnSpPr/>
              <p:nvPr userDrawn="1"/>
            </p:nvCxnSpPr>
            <p:spPr>
              <a:xfrm>
                <a:off x="8213376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 userDrawn="1"/>
            </p:nvCxnSpPr>
            <p:spPr>
              <a:xfrm>
                <a:off x="7983415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3" name="Group 192"/>
            <p:cNvGrpSpPr/>
            <p:nvPr userDrawn="1"/>
          </p:nvGrpSpPr>
          <p:grpSpPr>
            <a:xfrm>
              <a:off x="5977212" y="-141165"/>
              <a:ext cx="229961" cy="122115"/>
              <a:chOff x="7983415" y="6582508"/>
              <a:chExt cx="229961" cy="486507"/>
            </a:xfrm>
          </p:grpSpPr>
          <p:cxnSp>
            <p:nvCxnSpPr>
              <p:cNvPr id="194" name="Straight Connector 193"/>
              <p:cNvCxnSpPr/>
              <p:nvPr userDrawn="1"/>
            </p:nvCxnSpPr>
            <p:spPr>
              <a:xfrm>
                <a:off x="8213376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 userDrawn="1"/>
            </p:nvCxnSpPr>
            <p:spPr>
              <a:xfrm>
                <a:off x="7983415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" name="Group 195"/>
            <p:cNvGrpSpPr/>
            <p:nvPr userDrawn="1"/>
          </p:nvGrpSpPr>
          <p:grpSpPr>
            <a:xfrm>
              <a:off x="6937332" y="-141165"/>
              <a:ext cx="229961" cy="122115"/>
              <a:chOff x="7983415" y="6582508"/>
              <a:chExt cx="229961" cy="486507"/>
            </a:xfrm>
          </p:grpSpPr>
          <p:cxnSp>
            <p:nvCxnSpPr>
              <p:cNvPr id="197" name="Straight Connector 196"/>
              <p:cNvCxnSpPr/>
              <p:nvPr userDrawn="1"/>
            </p:nvCxnSpPr>
            <p:spPr>
              <a:xfrm>
                <a:off x="8213376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 userDrawn="1"/>
            </p:nvCxnSpPr>
            <p:spPr>
              <a:xfrm>
                <a:off x="7983415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9" name="Group 198"/>
            <p:cNvGrpSpPr/>
            <p:nvPr userDrawn="1"/>
          </p:nvGrpSpPr>
          <p:grpSpPr>
            <a:xfrm>
              <a:off x="7897452" y="-141165"/>
              <a:ext cx="229961" cy="122115"/>
              <a:chOff x="7983415" y="6582508"/>
              <a:chExt cx="229961" cy="486507"/>
            </a:xfrm>
          </p:grpSpPr>
          <p:cxnSp>
            <p:nvCxnSpPr>
              <p:cNvPr id="200" name="Straight Connector 199"/>
              <p:cNvCxnSpPr/>
              <p:nvPr userDrawn="1"/>
            </p:nvCxnSpPr>
            <p:spPr>
              <a:xfrm>
                <a:off x="8213376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 userDrawn="1"/>
            </p:nvCxnSpPr>
            <p:spPr>
              <a:xfrm>
                <a:off x="7983415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2" name="Group 201"/>
            <p:cNvGrpSpPr/>
            <p:nvPr userDrawn="1"/>
          </p:nvGrpSpPr>
          <p:grpSpPr>
            <a:xfrm>
              <a:off x="8857572" y="-141165"/>
              <a:ext cx="229961" cy="122115"/>
              <a:chOff x="7983415" y="6582508"/>
              <a:chExt cx="229961" cy="486507"/>
            </a:xfrm>
          </p:grpSpPr>
          <p:cxnSp>
            <p:nvCxnSpPr>
              <p:cNvPr id="203" name="Straight Connector 202"/>
              <p:cNvCxnSpPr/>
              <p:nvPr userDrawn="1"/>
            </p:nvCxnSpPr>
            <p:spPr>
              <a:xfrm>
                <a:off x="8213376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 userDrawn="1"/>
            </p:nvCxnSpPr>
            <p:spPr>
              <a:xfrm>
                <a:off x="7983415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5" name="Group 204"/>
            <p:cNvGrpSpPr/>
            <p:nvPr userDrawn="1"/>
          </p:nvGrpSpPr>
          <p:grpSpPr>
            <a:xfrm>
              <a:off x="9817692" y="-141165"/>
              <a:ext cx="229961" cy="122115"/>
              <a:chOff x="7983415" y="6582508"/>
              <a:chExt cx="229961" cy="486507"/>
            </a:xfrm>
          </p:grpSpPr>
          <p:cxnSp>
            <p:nvCxnSpPr>
              <p:cNvPr id="206" name="Straight Connector 205"/>
              <p:cNvCxnSpPr/>
              <p:nvPr userDrawn="1"/>
            </p:nvCxnSpPr>
            <p:spPr>
              <a:xfrm>
                <a:off x="8213376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 userDrawn="1"/>
            </p:nvCxnSpPr>
            <p:spPr>
              <a:xfrm>
                <a:off x="7983415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8" name="Group 207"/>
            <p:cNvGrpSpPr/>
            <p:nvPr userDrawn="1"/>
          </p:nvGrpSpPr>
          <p:grpSpPr>
            <a:xfrm>
              <a:off x="10777816" y="-141165"/>
              <a:ext cx="229961" cy="122115"/>
              <a:chOff x="7983415" y="6582508"/>
              <a:chExt cx="229961" cy="486507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>
                <a:off x="8213376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 userDrawn="1"/>
            </p:nvCxnSpPr>
            <p:spPr>
              <a:xfrm>
                <a:off x="7983415" y="6582508"/>
                <a:ext cx="0" cy="48650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609600" y="6398699"/>
            <a:ext cx="28432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616F-4883-45D9-B61C-B7BA6B634DBD}" type="datetime1">
              <a:rPr lang="en-US" smtClean="0">
                <a:solidFill>
                  <a:srgbClr val="333333">
                    <a:tint val="75000"/>
                  </a:srgbClr>
                </a:solidFill>
              </a:rPr>
              <a:pPr defTabSz="914400"/>
              <a:t>11/13/17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4164013" y="639869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973" r:id="rId3"/>
    <p:sldLayoutId id="2147483974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  <p:sldLayoutId id="2147483801" r:id="rId18"/>
    <p:sldLayoutId id="2147483802" r:id="rId19"/>
    <p:sldLayoutId id="2147483803" r:id="rId20"/>
    <p:sldLayoutId id="2147483804" r:id="rId21"/>
    <p:sldLayoutId id="2147483805" r:id="rId22"/>
    <p:sldLayoutId id="2147483806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  <p:sldLayoutId id="2147483727" r:id="rId36"/>
    <p:sldLayoutId id="2147483728" r:id="rId37"/>
    <p:sldLayoutId id="2147483729" r:id="rId38"/>
    <p:sldLayoutId id="2147483730" r:id="rId39"/>
    <p:sldLayoutId id="2147483731" r:id="rId40"/>
    <p:sldLayoutId id="2147483732" r:id="rId41"/>
    <p:sldLayoutId id="2147483733" r:id="rId42"/>
    <p:sldLayoutId id="2147483734" r:id="rId43"/>
    <p:sldLayoutId id="2147483735" r:id="rId44"/>
    <p:sldLayoutId id="2147483880" r:id="rId45"/>
    <p:sldLayoutId id="2147483881" r:id="rId46"/>
    <p:sldLayoutId id="2147483883" r:id="rId47"/>
    <p:sldLayoutId id="2147483884" r:id="rId48"/>
    <p:sldLayoutId id="2147483885" r:id="rId49"/>
    <p:sldLayoutId id="2147483886" r:id="rId50"/>
    <p:sldLayoutId id="2147483887" r:id="rId51"/>
    <p:sldLayoutId id="2147483888" r:id="rId52"/>
    <p:sldLayoutId id="2147483889" r:id="rId53"/>
    <p:sldLayoutId id="2147483890" r:id="rId54"/>
    <p:sldLayoutId id="2147483891" r:id="rId55"/>
    <p:sldLayoutId id="2147483892" r:id="rId56"/>
    <p:sldLayoutId id="2147483893" r:id="rId57"/>
    <p:sldLayoutId id="2147483894" r:id="rId58"/>
    <p:sldLayoutId id="2147483895" r:id="rId59"/>
    <p:sldLayoutId id="2147483896" r:id="rId60"/>
    <p:sldLayoutId id="2147483897" r:id="rId61"/>
    <p:sldLayoutId id="2147483898" r:id="rId62"/>
    <p:sldLayoutId id="2147483899" r:id="rId63"/>
    <p:sldLayoutId id="2147483900" r:id="rId64"/>
    <p:sldLayoutId id="2147483981" r:id="rId6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230188" indent="-174625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bg1">
            <a:lumMod val="65000"/>
          </a:schemeClr>
        </a:buClr>
        <a:buSzPct val="100000"/>
        <a:buFont typeface="Corbel" panose="020B0503020204020204" pitchFamily="34" charset="0"/>
        <a:buChar char="»"/>
        <a:defRPr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396875" indent="-11112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520700" indent="-1143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Segoe UI" panose="020B0502040204020203" pitchFamily="34" charset="0"/>
        <a:buChar char="–"/>
        <a:defRPr sz="1100" i="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i="1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3175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800" b="0" kern="1200" spc="30" baseline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6pPr>
      <a:lvl7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600" b="1" kern="1200">
          <a:solidFill>
            <a:schemeClr val="accent5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7pPr>
      <a:lvl8pPr marL="230188" indent="-174625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bg1">
            <a:lumMod val="65000"/>
          </a:schemeClr>
        </a:buClr>
        <a:buFont typeface="Segoe UI" panose="020B0502040204020203" pitchFamily="34" charset="0"/>
        <a:buChar char="»"/>
        <a:defRPr sz="1600" kern="1200" baseline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8pPr>
      <a:lvl9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900" b="0" kern="1200" spc="30" baseline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chart" Target="../charts/chart6.xml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chart" Target="../charts/chart7.xml"/><Relationship Id="rId3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chart" Target="../charts/chart17.xml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jpeg"/><Relationship Id="rId15" Type="http://schemas.openxmlformats.org/officeDocument/2006/relationships/image" Target="../media/image20.jpe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6.png"/><Relationship Id="rId3" Type="http://schemas.openxmlformats.org/officeDocument/2006/relationships/chart" Target="../charts/chart9.xml"/><Relationship Id="rId4" Type="http://schemas.openxmlformats.org/officeDocument/2006/relationships/chart" Target="../charts/chart10.xml"/><Relationship Id="rId5" Type="http://schemas.openxmlformats.org/officeDocument/2006/relationships/chart" Target="../charts/chart11.xml"/><Relationship Id="rId6" Type="http://schemas.openxmlformats.org/officeDocument/2006/relationships/chart" Target="../charts/chart12.xml"/><Relationship Id="rId7" Type="http://schemas.openxmlformats.org/officeDocument/2006/relationships/chart" Target="../charts/chart13.xml"/><Relationship Id="rId8" Type="http://schemas.openxmlformats.org/officeDocument/2006/relationships/chart" Target="../charts/chart14.xml"/><Relationship Id="rId9" Type="http://schemas.openxmlformats.org/officeDocument/2006/relationships/chart" Target="../charts/chart15.xml"/><Relationship Id="rId10" Type="http://schemas.openxmlformats.org/officeDocument/2006/relationships/chart" Target="../charts/char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4" Type="http://schemas.openxmlformats.org/officeDocument/2006/relationships/chart" Target="../charts/chart19.xml"/><Relationship Id="rId5" Type="http://schemas.openxmlformats.org/officeDocument/2006/relationships/chart" Target="../charts/chart20.xml"/><Relationship Id="rId6" Type="http://schemas.openxmlformats.org/officeDocument/2006/relationships/chart" Target="../charts/chart21.xml"/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2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NOVEMBER 2017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 idx="4294967295"/>
          </p:nvPr>
        </p:nvSpPr>
        <p:spPr>
          <a:xfrm>
            <a:off x="571351" y="3020266"/>
            <a:ext cx="5980113" cy="701675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sz="2000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  <a:t>Insights 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 Market Trends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571351" y="5286420"/>
            <a:ext cx="5980113" cy="87716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  <a:t>K.C. Boyce</a:t>
            </a:r>
          </a:p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  <a:t>Senior Product Director</a:t>
            </a:r>
          </a:p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  <a:t>   @kcboyce</a:t>
            </a:r>
          </a:p>
        </p:txBody>
      </p:sp>
      <p:pic>
        <p:nvPicPr>
          <p:cNvPr id="5" name="Picture 6" descr="Image result for twitter black and white logo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21" y="5858296"/>
            <a:ext cx="337945" cy="33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6976533" y="-1"/>
            <a:ext cx="5212292" cy="6434668"/>
          </a:xfrm>
          <a:custGeom>
            <a:avLst/>
            <a:gdLst>
              <a:gd name="connsiteX0" fmla="*/ 627007 w 3602663"/>
              <a:gd name="connsiteY0" fmla="*/ 0 h 6858000"/>
              <a:gd name="connsiteX1" fmla="*/ 2116699 w 3602663"/>
              <a:gd name="connsiteY1" fmla="*/ 0 h 6858000"/>
              <a:gd name="connsiteX2" fmla="*/ 3323445 w 3602663"/>
              <a:gd name="connsiteY2" fmla="*/ 0 h 6858000"/>
              <a:gd name="connsiteX3" fmla="*/ 3602663 w 3602663"/>
              <a:gd name="connsiteY3" fmla="*/ 0 h 6858000"/>
              <a:gd name="connsiteX4" fmla="*/ 3602663 w 3602663"/>
              <a:gd name="connsiteY4" fmla="*/ 6858000 h 6858000"/>
              <a:gd name="connsiteX5" fmla="*/ 3323445 w 3602663"/>
              <a:gd name="connsiteY5" fmla="*/ 6858000 h 6858000"/>
              <a:gd name="connsiteX6" fmla="*/ 2116699 w 3602663"/>
              <a:gd name="connsiteY6" fmla="*/ 6858000 h 6858000"/>
              <a:gd name="connsiteX7" fmla="*/ 627006 w 3602663"/>
              <a:gd name="connsiteY7" fmla="*/ 6858000 h 6858000"/>
              <a:gd name="connsiteX8" fmla="*/ 578880 w 3602663"/>
              <a:gd name="connsiteY8" fmla="*/ 6734980 h 6858000"/>
              <a:gd name="connsiteX9" fmla="*/ 0 w 3602663"/>
              <a:gd name="connsiteY9" fmla="*/ 3429001 h 6858000"/>
              <a:gd name="connsiteX10" fmla="*/ 578880 w 3602663"/>
              <a:gd name="connsiteY10" fmla="*/ 1230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02663" h="6858000">
                <a:moveTo>
                  <a:pt x="627007" y="0"/>
                </a:moveTo>
                <a:lnTo>
                  <a:pt x="2116699" y="0"/>
                </a:lnTo>
                <a:lnTo>
                  <a:pt x="3323445" y="0"/>
                </a:lnTo>
                <a:lnTo>
                  <a:pt x="3602663" y="0"/>
                </a:lnTo>
                <a:lnTo>
                  <a:pt x="3602663" y="6858000"/>
                </a:lnTo>
                <a:lnTo>
                  <a:pt x="3323445" y="6858000"/>
                </a:lnTo>
                <a:lnTo>
                  <a:pt x="2116699" y="6858000"/>
                </a:lnTo>
                <a:lnTo>
                  <a:pt x="627006" y="6858000"/>
                </a:lnTo>
                <a:lnTo>
                  <a:pt x="578880" y="6734980"/>
                </a:lnTo>
                <a:cubicBezTo>
                  <a:pt x="204382" y="5704123"/>
                  <a:pt x="0" y="4590618"/>
                  <a:pt x="0" y="3429001"/>
                </a:cubicBezTo>
                <a:cubicBezTo>
                  <a:pt x="0" y="2267384"/>
                  <a:pt x="204382" y="1153880"/>
                  <a:pt x="578880" y="123023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 l="-86175" r="-2000" b="-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67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here be drag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50" y="0"/>
            <a:ext cx="11313763" cy="679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806439104"/>
              </p:ext>
            </p:extLst>
          </p:nvPr>
        </p:nvGraphicFramePr>
        <p:xfrm>
          <a:off x="397031" y="0"/>
          <a:ext cx="11503616" cy="6791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1270285" y="4664992"/>
            <a:ext cx="2937599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MORE LIKELY TO SWITCH</a:t>
            </a:r>
          </a:p>
        </p:txBody>
      </p:sp>
      <p:cxnSp>
        <p:nvCxnSpPr>
          <p:cNvPr id="6" name="Straight Arrow Connector 5"/>
          <p:cNvCxnSpPr>
            <a:stCxn id="4" idx="3"/>
          </p:cNvCxnSpPr>
          <p:nvPr/>
        </p:nvCxnSpPr>
        <p:spPr>
          <a:xfrm flipV="1">
            <a:off x="198514" y="170481"/>
            <a:ext cx="17865" cy="322422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85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series"/>
        </p:bldSub>
      </p:bldGraphic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 rot="16200000">
            <a:off x="5383268" y="-5426210"/>
            <a:ext cx="1403463" cy="12207654"/>
          </a:xfrm>
          <a:custGeom>
            <a:avLst/>
            <a:gdLst>
              <a:gd name="connsiteX0" fmla="*/ 631946 w 5355751"/>
              <a:gd name="connsiteY0" fmla="*/ 0 h 6858000"/>
              <a:gd name="connsiteX1" fmla="*/ 2133373 w 5355751"/>
              <a:gd name="connsiteY1" fmla="*/ 0 h 6858000"/>
              <a:gd name="connsiteX2" fmla="*/ 3349625 w 5355751"/>
              <a:gd name="connsiteY2" fmla="*/ 0 h 6858000"/>
              <a:gd name="connsiteX3" fmla="*/ 5355751 w 5355751"/>
              <a:gd name="connsiteY3" fmla="*/ 0 h 6858000"/>
              <a:gd name="connsiteX4" fmla="*/ 5355751 w 5355751"/>
              <a:gd name="connsiteY4" fmla="*/ 6858000 h 6858000"/>
              <a:gd name="connsiteX5" fmla="*/ 3349625 w 5355751"/>
              <a:gd name="connsiteY5" fmla="*/ 6858000 h 6858000"/>
              <a:gd name="connsiteX6" fmla="*/ 2133373 w 5355751"/>
              <a:gd name="connsiteY6" fmla="*/ 6858000 h 6858000"/>
              <a:gd name="connsiteX7" fmla="*/ 631945 w 5355751"/>
              <a:gd name="connsiteY7" fmla="*/ 6858000 h 6858000"/>
              <a:gd name="connsiteX8" fmla="*/ 583440 w 5355751"/>
              <a:gd name="connsiteY8" fmla="*/ 6734980 h 6858000"/>
              <a:gd name="connsiteX9" fmla="*/ 0 w 5355751"/>
              <a:gd name="connsiteY9" fmla="*/ 3429001 h 6858000"/>
              <a:gd name="connsiteX10" fmla="*/ 583440 w 5355751"/>
              <a:gd name="connsiteY10" fmla="*/ 1230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55751" h="6858000">
                <a:moveTo>
                  <a:pt x="631946" y="0"/>
                </a:moveTo>
                <a:lnTo>
                  <a:pt x="2133373" y="0"/>
                </a:lnTo>
                <a:lnTo>
                  <a:pt x="3349625" y="0"/>
                </a:lnTo>
                <a:lnTo>
                  <a:pt x="5355751" y="0"/>
                </a:lnTo>
                <a:lnTo>
                  <a:pt x="5355751" y="6858000"/>
                </a:lnTo>
                <a:lnTo>
                  <a:pt x="3349625" y="6858000"/>
                </a:lnTo>
                <a:lnTo>
                  <a:pt x="2133373" y="6858000"/>
                </a:lnTo>
                <a:lnTo>
                  <a:pt x="631945" y="6858000"/>
                </a:lnTo>
                <a:lnTo>
                  <a:pt x="583440" y="6734980"/>
                </a:lnTo>
                <a:cubicBezTo>
                  <a:pt x="205992" y="5704123"/>
                  <a:pt x="0" y="4590618"/>
                  <a:pt x="0" y="3429001"/>
                </a:cubicBezTo>
                <a:cubicBezTo>
                  <a:pt x="0" y="2267384"/>
                  <a:pt x="205992" y="1153880"/>
                  <a:pt x="583440" y="123023"/>
                </a:cubicBezTo>
                <a:close/>
              </a:path>
            </a:pathLst>
          </a:custGeom>
          <a:solidFill>
            <a:srgbClr val="E9E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721360402"/>
              </p:ext>
            </p:extLst>
          </p:nvPr>
        </p:nvGraphicFramePr>
        <p:xfrm>
          <a:off x="4991909" y="1346173"/>
          <a:ext cx="8125883" cy="5417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11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92611" y="230142"/>
            <a:ext cx="11296216" cy="861774"/>
          </a:xfrm>
        </p:spPr>
        <p:txBody>
          <a:bodyPr/>
          <a:lstStyle/>
          <a:p>
            <a:r>
              <a:rPr lang="en-US" dirty="0" smtClean="0"/>
              <a:t>PHEV owners are much less likely to be aware of or use utility EV offerings</a:t>
            </a:r>
            <a:endParaRPr lang="en-US" dirty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3548464077"/>
              </p:ext>
            </p:extLst>
          </p:nvPr>
        </p:nvGraphicFramePr>
        <p:xfrm>
          <a:off x="437991" y="1346173"/>
          <a:ext cx="8125883" cy="5417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14385"/>
              </p:ext>
            </p:extLst>
          </p:nvPr>
        </p:nvGraphicFramePr>
        <p:xfrm>
          <a:off x="3688595" y="1757433"/>
          <a:ext cx="3595608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8836"/>
                <a:gridCol w="2076772"/>
              </a:tblGrid>
              <a:tr h="182881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Have/Use</a:t>
                      </a:r>
                      <a:endParaRPr lang="en-US" sz="1400" b="0" dirty="0"/>
                    </a:p>
                  </a:txBody>
                  <a:tcP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Aware of Utility Offering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EAF9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006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1"/>
          <p:cNvSpPr/>
          <p:nvPr/>
        </p:nvSpPr>
        <p:spPr>
          <a:xfrm rot="16200000">
            <a:off x="1960212" y="-2003154"/>
            <a:ext cx="1031504" cy="4989583"/>
          </a:xfrm>
          <a:custGeom>
            <a:avLst/>
            <a:gdLst>
              <a:gd name="connsiteX0" fmla="*/ 631946 w 5355751"/>
              <a:gd name="connsiteY0" fmla="*/ 0 h 6858000"/>
              <a:gd name="connsiteX1" fmla="*/ 2133373 w 5355751"/>
              <a:gd name="connsiteY1" fmla="*/ 0 h 6858000"/>
              <a:gd name="connsiteX2" fmla="*/ 3349625 w 5355751"/>
              <a:gd name="connsiteY2" fmla="*/ 0 h 6858000"/>
              <a:gd name="connsiteX3" fmla="*/ 5355751 w 5355751"/>
              <a:gd name="connsiteY3" fmla="*/ 0 h 6858000"/>
              <a:gd name="connsiteX4" fmla="*/ 5355751 w 5355751"/>
              <a:gd name="connsiteY4" fmla="*/ 6858000 h 6858000"/>
              <a:gd name="connsiteX5" fmla="*/ 3349625 w 5355751"/>
              <a:gd name="connsiteY5" fmla="*/ 6858000 h 6858000"/>
              <a:gd name="connsiteX6" fmla="*/ 2133373 w 5355751"/>
              <a:gd name="connsiteY6" fmla="*/ 6858000 h 6858000"/>
              <a:gd name="connsiteX7" fmla="*/ 631945 w 5355751"/>
              <a:gd name="connsiteY7" fmla="*/ 6858000 h 6858000"/>
              <a:gd name="connsiteX8" fmla="*/ 583440 w 5355751"/>
              <a:gd name="connsiteY8" fmla="*/ 6734980 h 6858000"/>
              <a:gd name="connsiteX9" fmla="*/ 0 w 5355751"/>
              <a:gd name="connsiteY9" fmla="*/ 3429001 h 6858000"/>
              <a:gd name="connsiteX10" fmla="*/ 583440 w 5355751"/>
              <a:gd name="connsiteY10" fmla="*/ 1230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55751" h="6858000">
                <a:moveTo>
                  <a:pt x="631946" y="0"/>
                </a:moveTo>
                <a:lnTo>
                  <a:pt x="2133373" y="0"/>
                </a:lnTo>
                <a:lnTo>
                  <a:pt x="3349625" y="0"/>
                </a:lnTo>
                <a:lnTo>
                  <a:pt x="5355751" y="0"/>
                </a:lnTo>
                <a:lnTo>
                  <a:pt x="5355751" y="6858000"/>
                </a:lnTo>
                <a:lnTo>
                  <a:pt x="3349625" y="6858000"/>
                </a:lnTo>
                <a:lnTo>
                  <a:pt x="2133373" y="6858000"/>
                </a:lnTo>
                <a:lnTo>
                  <a:pt x="631945" y="6858000"/>
                </a:lnTo>
                <a:lnTo>
                  <a:pt x="583440" y="6734980"/>
                </a:lnTo>
                <a:cubicBezTo>
                  <a:pt x="205992" y="5704123"/>
                  <a:pt x="0" y="4590618"/>
                  <a:pt x="0" y="3429001"/>
                </a:cubicBezTo>
                <a:cubicBezTo>
                  <a:pt x="0" y="2267384"/>
                  <a:pt x="205992" y="1153880"/>
                  <a:pt x="583440" y="123023"/>
                </a:cubicBezTo>
                <a:close/>
              </a:path>
            </a:pathLst>
          </a:custGeom>
          <a:solidFill>
            <a:srgbClr val="E9E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598983" y="180584"/>
            <a:ext cx="5997325" cy="6191932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70938"/>
              </p:ext>
            </p:extLst>
          </p:nvPr>
        </p:nvGraphicFramePr>
        <p:xfrm>
          <a:off x="558654" y="489715"/>
          <a:ext cx="11037655" cy="588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7531"/>
                <a:gridCol w="2207531"/>
                <a:gridCol w="2207531"/>
                <a:gridCol w="2207531"/>
                <a:gridCol w="2207531"/>
              </a:tblGrid>
              <a:tr h="14707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Overall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Adoption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07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07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07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271" t="27662" r="8354" b="7060"/>
          <a:stretch/>
        </p:blipFill>
        <p:spPr>
          <a:xfrm>
            <a:off x="6105695" y="612822"/>
            <a:ext cx="1951671" cy="838980"/>
          </a:xfrm>
          <a:prstGeom prst="rect">
            <a:avLst/>
          </a:prstGeom>
        </p:spPr>
      </p:pic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1912405251"/>
              </p:ext>
            </p:extLst>
          </p:nvPr>
        </p:nvGraphicFramePr>
        <p:xfrm>
          <a:off x="2793267" y="1924442"/>
          <a:ext cx="2177488" cy="1637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481910388"/>
              </p:ext>
            </p:extLst>
          </p:nvPr>
        </p:nvGraphicFramePr>
        <p:xfrm>
          <a:off x="2793267" y="3397258"/>
          <a:ext cx="2177488" cy="1637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1202160830"/>
              </p:ext>
            </p:extLst>
          </p:nvPr>
        </p:nvGraphicFramePr>
        <p:xfrm>
          <a:off x="2793267" y="4889387"/>
          <a:ext cx="2177488" cy="1637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4084331424"/>
              </p:ext>
            </p:extLst>
          </p:nvPr>
        </p:nvGraphicFramePr>
        <p:xfrm>
          <a:off x="5957606" y="3395562"/>
          <a:ext cx="2177488" cy="1637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3313986204"/>
              </p:ext>
            </p:extLst>
          </p:nvPr>
        </p:nvGraphicFramePr>
        <p:xfrm>
          <a:off x="5957606" y="4889387"/>
          <a:ext cx="2177488" cy="1637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3525979599"/>
              </p:ext>
            </p:extLst>
          </p:nvPr>
        </p:nvGraphicFramePr>
        <p:xfrm>
          <a:off x="5980954" y="1926535"/>
          <a:ext cx="2177488" cy="1637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897275331"/>
              </p:ext>
            </p:extLst>
          </p:nvPr>
        </p:nvGraphicFramePr>
        <p:xfrm>
          <a:off x="8947305" y="4889386"/>
          <a:ext cx="2177488" cy="1637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3" name="Chart 22"/>
          <p:cNvGraphicFramePr/>
          <p:nvPr>
            <p:extLst>
              <p:ext uri="{D42A27DB-BD31-4B8C-83A1-F6EECF244321}">
                <p14:modId xmlns:p14="http://schemas.microsoft.com/office/powerpoint/2010/main" val="1360917896"/>
              </p:ext>
            </p:extLst>
          </p:nvPr>
        </p:nvGraphicFramePr>
        <p:xfrm>
          <a:off x="8905948" y="1924442"/>
          <a:ext cx="2177488" cy="1637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4" name="Chart 23"/>
          <p:cNvGraphicFramePr/>
          <p:nvPr>
            <p:extLst>
              <p:ext uri="{D42A27DB-BD31-4B8C-83A1-F6EECF244321}">
                <p14:modId xmlns:p14="http://schemas.microsoft.com/office/powerpoint/2010/main" val="1991714467"/>
              </p:ext>
            </p:extLst>
          </p:nvPr>
        </p:nvGraphicFramePr>
        <p:xfrm>
          <a:off x="8905948" y="3397258"/>
          <a:ext cx="2177488" cy="1637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5904475" y="196082"/>
            <a:ext cx="5437707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9" b="1" dirty="0"/>
              <a:t>Adoption Among Those Who </a:t>
            </a:r>
            <a:r>
              <a:rPr lang="en-US" sz="2399" b="1" dirty="0" smtClean="0"/>
              <a:t>Own…</a:t>
            </a:r>
            <a:endParaRPr lang="en-US" sz="2399" b="1" dirty="0"/>
          </a:p>
        </p:txBody>
      </p:sp>
      <p:pic>
        <p:nvPicPr>
          <p:cNvPr id="21" name="Picture 2" descr="Image result for powerwall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 r="32469"/>
          <a:stretch/>
        </p:blipFill>
        <p:spPr bwMode="auto">
          <a:xfrm>
            <a:off x="827614" y="4856795"/>
            <a:ext cx="110397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Image result for solar PV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64" y="1664271"/>
            <a:ext cx="1385520" cy="157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Image result for solar PV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68" y="3362313"/>
            <a:ext cx="1981601" cy="14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Image result for ford fusion energi side profile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01" b="27453"/>
          <a:stretch/>
        </p:blipFill>
        <p:spPr bwMode="auto">
          <a:xfrm flipH="1">
            <a:off x="8685594" y="642001"/>
            <a:ext cx="2700911" cy="90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2"/>
          <p:cNvSpPr>
            <a:spLocks noGrp="1"/>
          </p:cNvSpPr>
          <p:nvPr>
            <p:ph type="title"/>
          </p:nvPr>
        </p:nvSpPr>
        <p:spPr>
          <a:xfrm>
            <a:off x="346827" y="209362"/>
            <a:ext cx="11296216" cy="430887"/>
          </a:xfrm>
        </p:spPr>
        <p:txBody>
          <a:bodyPr/>
          <a:lstStyle/>
          <a:p>
            <a:r>
              <a:rPr lang="en-US" dirty="0" smtClean="0"/>
              <a:t>Co-Adoption Opportunities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4213" y="3009052"/>
            <a:ext cx="1578830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Rooftop Solar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46827" y="4660320"/>
            <a:ext cx="1939955" cy="373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Community Solar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9621" y="6331442"/>
            <a:ext cx="1755417" cy="373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Battery Storage</a:t>
            </a:r>
          </a:p>
        </p:txBody>
      </p:sp>
    </p:spTree>
    <p:extLst>
      <p:ext uri="{BB962C8B-B14F-4D97-AF65-F5344CB8AC3E}">
        <p14:creationId xmlns:p14="http://schemas.microsoft.com/office/powerpoint/2010/main" val="21632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Graphic spid="18" grpId="0">
        <p:bldAsOne/>
      </p:bldGraphic>
      <p:bldGraphic spid="19" grpId="0">
        <p:bldAsOne/>
      </p:bldGraphic>
      <p:bldGraphic spid="20" grpId="0">
        <p:bldAsOne/>
      </p:bldGraphic>
      <p:bldGraphic spid="22" grpId="0">
        <p:bldAsOne/>
      </p:bldGraphic>
      <p:bldGraphic spid="23" grpId="0">
        <p:bldAsOne/>
      </p:bldGraphic>
      <p:bldGraphic spid="24" grpId="0">
        <p:bldAsOne/>
      </p:bldGraphic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13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326963" y="112428"/>
            <a:ext cx="6050230" cy="6647903"/>
            <a:chOff x="3078279" y="34938"/>
            <a:chExt cx="6044340" cy="67253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9073" t="20542" r="44816" b="7992"/>
            <a:stretch/>
          </p:blipFill>
          <p:spPr>
            <a:xfrm>
              <a:off x="3078279" y="34938"/>
              <a:ext cx="6044340" cy="672539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19073" t="20542" r="66588" b="73607"/>
            <a:stretch/>
          </p:blipFill>
          <p:spPr>
            <a:xfrm>
              <a:off x="3078279" y="34938"/>
              <a:ext cx="2400100" cy="55059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22960" t="23472" r="66588" b="73607"/>
            <a:stretch/>
          </p:blipFill>
          <p:spPr>
            <a:xfrm>
              <a:off x="3744472" y="324107"/>
              <a:ext cx="1749405" cy="274890"/>
            </a:xfrm>
            <a:prstGeom prst="rect">
              <a:avLst/>
            </a:prstGeom>
          </p:spPr>
        </p:pic>
      </p:grpSp>
      <p:sp>
        <p:nvSpPr>
          <p:cNvPr id="10" name="Freeform 9"/>
          <p:cNvSpPr/>
          <p:nvPr/>
        </p:nvSpPr>
        <p:spPr>
          <a:xfrm>
            <a:off x="8917663" y="1"/>
            <a:ext cx="3271162" cy="6797468"/>
          </a:xfrm>
          <a:custGeom>
            <a:avLst/>
            <a:gdLst>
              <a:gd name="connsiteX0" fmla="*/ 631946 w 5355751"/>
              <a:gd name="connsiteY0" fmla="*/ 0 h 6858000"/>
              <a:gd name="connsiteX1" fmla="*/ 2133373 w 5355751"/>
              <a:gd name="connsiteY1" fmla="*/ 0 h 6858000"/>
              <a:gd name="connsiteX2" fmla="*/ 3349625 w 5355751"/>
              <a:gd name="connsiteY2" fmla="*/ 0 h 6858000"/>
              <a:gd name="connsiteX3" fmla="*/ 5355751 w 5355751"/>
              <a:gd name="connsiteY3" fmla="*/ 0 h 6858000"/>
              <a:gd name="connsiteX4" fmla="*/ 5355751 w 5355751"/>
              <a:gd name="connsiteY4" fmla="*/ 6858000 h 6858000"/>
              <a:gd name="connsiteX5" fmla="*/ 3349625 w 5355751"/>
              <a:gd name="connsiteY5" fmla="*/ 6858000 h 6858000"/>
              <a:gd name="connsiteX6" fmla="*/ 2133373 w 5355751"/>
              <a:gd name="connsiteY6" fmla="*/ 6858000 h 6858000"/>
              <a:gd name="connsiteX7" fmla="*/ 631945 w 5355751"/>
              <a:gd name="connsiteY7" fmla="*/ 6858000 h 6858000"/>
              <a:gd name="connsiteX8" fmla="*/ 583440 w 5355751"/>
              <a:gd name="connsiteY8" fmla="*/ 6734980 h 6858000"/>
              <a:gd name="connsiteX9" fmla="*/ 0 w 5355751"/>
              <a:gd name="connsiteY9" fmla="*/ 3429001 h 6858000"/>
              <a:gd name="connsiteX10" fmla="*/ 583440 w 5355751"/>
              <a:gd name="connsiteY10" fmla="*/ 1230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55751" h="6858000">
                <a:moveTo>
                  <a:pt x="631946" y="0"/>
                </a:moveTo>
                <a:lnTo>
                  <a:pt x="2133373" y="0"/>
                </a:lnTo>
                <a:lnTo>
                  <a:pt x="3349625" y="0"/>
                </a:lnTo>
                <a:lnTo>
                  <a:pt x="5355751" y="0"/>
                </a:lnTo>
                <a:lnTo>
                  <a:pt x="5355751" y="6858000"/>
                </a:lnTo>
                <a:lnTo>
                  <a:pt x="3349625" y="6858000"/>
                </a:lnTo>
                <a:lnTo>
                  <a:pt x="2133373" y="6858000"/>
                </a:lnTo>
                <a:lnTo>
                  <a:pt x="631945" y="6858000"/>
                </a:lnTo>
                <a:lnTo>
                  <a:pt x="583440" y="6734980"/>
                </a:lnTo>
                <a:cubicBezTo>
                  <a:pt x="205992" y="5704123"/>
                  <a:pt x="0" y="4590618"/>
                  <a:pt x="0" y="3429001"/>
                </a:cubicBezTo>
                <a:cubicBezTo>
                  <a:pt x="0" y="2267384"/>
                  <a:pt x="205992" y="1153880"/>
                  <a:pt x="583440" y="123023"/>
                </a:cubicBezTo>
                <a:close/>
              </a:path>
            </a:pathLst>
          </a:custGeom>
          <a:solidFill>
            <a:srgbClr val="E9E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9329979" y="2120068"/>
            <a:ext cx="2727702" cy="2154436"/>
          </a:xfrm>
        </p:spPr>
        <p:txBody>
          <a:bodyPr/>
          <a:lstStyle/>
          <a:p>
            <a:r>
              <a:rPr lang="en-US" dirty="0" smtClean="0"/>
              <a:t>Don’t forget to look at the impact of EV ownership on other programs!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4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 rot="16200000">
            <a:off x="5584285" y="-5627227"/>
            <a:ext cx="1001429" cy="12207654"/>
          </a:xfrm>
          <a:custGeom>
            <a:avLst/>
            <a:gdLst>
              <a:gd name="connsiteX0" fmla="*/ 631946 w 5355751"/>
              <a:gd name="connsiteY0" fmla="*/ 0 h 6858000"/>
              <a:gd name="connsiteX1" fmla="*/ 2133373 w 5355751"/>
              <a:gd name="connsiteY1" fmla="*/ 0 h 6858000"/>
              <a:gd name="connsiteX2" fmla="*/ 3349625 w 5355751"/>
              <a:gd name="connsiteY2" fmla="*/ 0 h 6858000"/>
              <a:gd name="connsiteX3" fmla="*/ 5355751 w 5355751"/>
              <a:gd name="connsiteY3" fmla="*/ 0 h 6858000"/>
              <a:gd name="connsiteX4" fmla="*/ 5355751 w 5355751"/>
              <a:gd name="connsiteY4" fmla="*/ 6858000 h 6858000"/>
              <a:gd name="connsiteX5" fmla="*/ 3349625 w 5355751"/>
              <a:gd name="connsiteY5" fmla="*/ 6858000 h 6858000"/>
              <a:gd name="connsiteX6" fmla="*/ 2133373 w 5355751"/>
              <a:gd name="connsiteY6" fmla="*/ 6858000 h 6858000"/>
              <a:gd name="connsiteX7" fmla="*/ 631945 w 5355751"/>
              <a:gd name="connsiteY7" fmla="*/ 6858000 h 6858000"/>
              <a:gd name="connsiteX8" fmla="*/ 583440 w 5355751"/>
              <a:gd name="connsiteY8" fmla="*/ 6734980 h 6858000"/>
              <a:gd name="connsiteX9" fmla="*/ 0 w 5355751"/>
              <a:gd name="connsiteY9" fmla="*/ 3429001 h 6858000"/>
              <a:gd name="connsiteX10" fmla="*/ 583440 w 5355751"/>
              <a:gd name="connsiteY10" fmla="*/ 1230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55751" h="6858000">
                <a:moveTo>
                  <a:pt x="631946" y="0"/>
                </a:moveTo>
                <a:lnTo>
                  <a:pt x="2133373" y="0"/>
                </a:lnTo>
                <a:lnTo>
                  <a:pt x="3349625" y="0"/>
                </a:lnTo>
                <a:lnTo>
                  <a:pt x="5355751" y="0"/>
                </a:lnTo>
                <a:lnTo>
                  <a:pt x="5355751" y="6858000"/>
                </a:lnTo>
                <a:lnTo>
                  <a:pt x="3349625" y="6858000"/>
                </a:lnTo>
                <a:lnTo>
                  <a:pt x="2133373" y="6858000"/>
                </a:lnTo>
                <a:lnTo>
                  <a:pt x="631945" y="6858000"/>
                </a:lnTo>
                <a:lnTo>
                  <a:pt x="583440" y="6734980"/>
                </a:lnTo>
                <a:cubicBezTo>
                  <a:pt x="205992" y="5704123"/>
                  <a:pt x="0" y="4590618"/>
                  <a:pt x="0" y="3429001"/>
                </a:cubicBezTo>
                <a:cubicBezTo>
                  <a:pt x="0" y="2267384"/>
                  <a:pt x="205992" y="1153880"/>
                  <a:pt x="583440" y="123023"/>
                </a:cubicBezTo>
                <a:close/>
              </a:path>
            </a:pathLst>
          </a:custGeom>
          <a:solidFill>
            <a:srgbClr val="E9E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37360" y="201794"/>
            <a:ext cx="11744126" cy="430775"/>
          </a:xfrm>
        </p:spPr>
        <p:txBody>
          <a:bodyPr anchor="t"/>
          <a:lstStyle/>
          <a:p>
            <a:pPr algn="ctr"/>
            <a:r>
              <a:rPr lang="en-US" dirty="0" smtClean="0"/>
              <a:t>Bonus: Workplace Charging Trends</a:t>
            </a:r>
            <a:endParaRPr lang="en-US" sz="1799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889425" y="6393799"/>
            <a:ext cx="2843318" cy="365665"/>
          </a:xfrm>
        </p:spPr>
        <p:txBody>
          <a:bodyPr/>
          <a:lstStyle/>
          <a:p>
            <a:fld id="{B3B234FB-A09C-44E7-85B0-1D8A59470E0C}" type="slidenum">
              <a:rPr lang="en-US" smtClean="0"/>
              <a:t>14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85353" y="1184336"/>
            <a:ext cx="914162" cy="91416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800" b="1" dirty="0">
                <a:latin typeface="Arial" pitchFamily="34" charset="0"/>
                <a:cs typeface="Arial" pitchFamily="34" charset="0"/>
              </a:rPr>
              <a:t>Provide Charging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85353" y="3580551"/>
            <a:ext cx="914162" cy="91416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800" b="1" dirty="0">
                <a:latin typeface="Arial" pitchFamily="34" charset="0"/>
                <a:cs typeface="Arial" pitchFamily="34" charset="0"/>
              </a:rPr>
              <a:t>Interested in Providing Charging</a:t>
            </a:r>
          </a:p>
        </p:txBody>
      </p:sp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1729995612"/>
              </p:ext>
            </p:extLst>
          </p:nvPr>
        </p:nvGraphicFramePr>
        <p:xfrm>
          <a:off x="7923637" y="1184336"/>
          <a:ext cx="3809105" cy="4953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838898351"/>
              </p:ext>
            </p:extLst>
          </p:nvPr>
        </p:nvGraphicFramePr>
        <p:xfrm>
          <a:off x="961232" y="893"/>
          <a:ext cx="8125883" cy="5417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998982224"/>
              </p:ext>
            </p:extLst>
          </p:nvPr>
        </p:nvGraphicFramePr>
        <p:xfrm>
          <a:off x="961232" y="2562966"/>
          <a:ext cx="8125883" cy="5417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655401"/>
              </p:ext>
            </p:extLst>
          </p:nvPr>
        </p:nvGraphicFramePr>
        <p:xfrm>
          <a:off x="304720" y="1184336"/>
          <a:ext cx="3027415" cy="2581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8246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Graphic spid="16" grpId="0">
        <p:bldAsOne/>
      </p:bldGraphic>
      <p:bldGraphic spid="8" grpId="0">
        <p:bldAsOne/>
      </p:bldGraphic>
      <p:bldGraphic spid="1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88825" cy="6796586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6840791" y="1"/>
            <a:ext cx="5348398" cy="6799006"/>
          </a:xfrm>
          <a:custGeom>
            <a:avLst/>
            <a:gdLst>
              <a:gd name="connsiteX0" fmla="*/ 631946 w 5355751"/>
              <a:gd name="connsiteY0" fmla="*/ 0 h 6858000"/>
              <a:gd name="connsiteX1" fmla="*/ 2133373 w 5355751"/>
              <a:gd name="connsiteY1" fmla="*/ 0 h 6858000"/>
              <a:gd name="connsiteX2" fmla="*/ 3349625 w 5355751"/>
              <a:gd name="connsiteY2" fmla="*/ 0 h 6858000"/>
              <a:gd name="connsiteX3" fmla="*/ 5355751 w 5355751"/>
              <a:gd name="connsiteY3" fmla="*/ 0 h 6858000"/>
              <a:gd name="connsiteX4" fmla="*/ 5355751 w 5355751"/>
              <a:gd name="connsiteY4" fmla="*/ 6858000 h 6858000"/>
              <a:gd name="connsiteX5" fmla="*/ 3349625 w 5355751"/>
              <a:gd name="connsiteY5" fmla="*/ 6858000 h 6858000"/>
              <a:gd name="connsiteX6" fmla="*/ 2133373 w 5355751"/>
              <a:gd name="connsiteY6" fmla="*/ 6858000 h 6858000"/>
              <a:gd name="connsiteX7" fmla="*/ 631945 w 5355751"/>
              <a:gd name="connsiteY7" fmla="*/ 6858000 h 6858000"/>
              <a:gd name="connsiteX8" fmla="*/ 583440 w 5355751"/>
              <a:gd name="connsiteY8" fmla="*/ 6734980 h 6858000"/>
              <a:gd name="connsiteX9" fmla="*/ 0 w 5355751"/>
              <a:gd name="connsiteY9" fmla="*/ 3429001 h 6858000"/>
              <a:gd name="connsiteX10" fmla="*/ 583440 w 5355751"/>
              <a:gd name="connsiteY10" fmla="*/ 123023 h 6858000"/>
              <a:gd name="connsiteX0" fmla="*/ 631946 w 8755445"/>
              <a:gd name="connsiteY0" fmla="*/ 0 h 6858000"/>
              <a:gd name="connsiteX1" fmla="*/ 2133373 w 8755445"/>
              <a:gd name="connsiteY1" fmla="*/ 0 h 6858000"/>
              <a:gd name="connsiteX2" fmla="*/ 3349625 w 8755445"/>
              <a:gd name="connsiteY2" fmla="*/ 0 h 6858000"/>
              <a:gd name="connsiteX3" fmla="*/ 8755445 w 8755445"/>
              <a:gd name="connsiteY3" fmla="*/ 0 h 6858000"/>
              <a:gd name="connsiteX4" fmla="*/ 5355751 w 8755445"/>
              <a:gd name="connsiteY4" fmla="*/ 6858000 h 6858000"/>
              <a:gd name="connsiteX5" fmla="*/ 3349625 w 8755445"/>
              <a:gd name="connsiteY5" fmla="*/ 6858000 h 6858000"/>
              <a:gd name="connsiteX6" fmla="*/ 2133373 w 8755445"/>
              <a:gd name="connsiteY6" fmla="*/ 6858000 h 6858000"/>
              <a:gd name="connsiteX7" fmla="*/ 631945 w 8755445"/>
              <a:gd name="connsiteY7" fmla="*/ 6858000 h 6858000"/>
              <a:gd name="connsiteX8" fmla="*/ 583440 w 8755445"/>
              <a:gd name="connsiteY8" fmla="*/ 6734980 h 6858000"/>
              <a:gd name="connsiteX9" fmla="*/ 0 w 8755445"/>
              <a:gd name="connsiteY9" fmla="*/ 3429001 h 6858000"/>
              <a:gd name="connsiteX10" fmla="*/ 583440 w 8755445"/>
              <a:gd name="connsiteY10" fmla="*/ 123023 h 6858000"/>
              <a:gd name="connsiteX11" fmla="*/ 631946 w 8755445"/>
              <a:gd name="connsiteY11" fmla="*/ 0 h 6858000"/>
              <a:gd name="connsiteX0" fmla="*/ 631946 w 8771040"/>
              <a:gd name="connsiteY0" fmla="*/ 0 h 6867610"/>
              <a:gd name="connsiteX1" fmla="*/ 2133373 w 8771040"/>
              <a:gd name="connsiteY1" fmla="*/ 0 h 6867610"/>
              <a:gd name="connsiteX2" fmla="*/ 3349625 w 8771040"/>
              <a:gd name="connsiteY2" fmla="*/ 0 h 6867610"/>
              <a:gd name="connsiteX3" fmla="*/ 8755445 w 8771040"/>
              <a:gd name="connsiteY3" fmla="*/ 0 h 6867610"/>
              <a:gd name="connsiteX4" fmla="*/ 8771040 w 8771040"/>
              <a:gd name="connsiteY4" fmla="*/ 6867610 h 6867610"/>
              <a:gd name="connsiteX5" fmla="*/ 3349625 w 8771040"/>
              <a:gd name="connsiteY5" fmla="*/ 6858000 h 6867610"/>
              <a:gd name="connsiteX6" fmla="*/ 2133373 w 8771040"/>
              <a:gd name="connsiteY6" fmla="*/ 6858000 h 6867610"/>
              <a:gd name="connsiteX7" fmla="*/ 631945 w 8771040"/>
              <a:gd name="connsiteY7" fmla="*/ 6858000 h 6867610"/>
              <a:gd name="connsiteX8" fmla="*/ 583440 w 8771040"/>
              <a:gd name="connsiteY8" fmla="*/ 6734980 h 6867610"/>
              <a:gd name="connsiteX9" fmla="*/ 0 w 8771040"/>
              <a:gd name="connsiteY9" fmla="*/ 3429001 h 6867610"/>
              <a:gd name="connsiteX10" fmla="*/ 583440 w 8771040"/>
              <a:gd name="connsiteY10" fmla="*/ 123023 h 6867610"/>
              <a:gd name="connsiteX11" fmla="*/ 631946 w 8771040"/>
              <a:gd name="connsiteY11" fmla="*/ 0 h 6867610"/>
              <a:gd name="connsiteX0" fmla="*/ 631946 w 8771040"/>
              <a:gd name="connsiteY0" fmla="*/ 0 h 6867610"/>
              <a:gd name="connsiteX1" fmla="*/ 2133373 w 8771040"/>
              <a:gd name="connsiteY1" fmla="*/ 0 h 6867610"/>
              <a:gd name="connsiteX2" fmla="*/ 3349625 w 8771040"/>
              <a:gd name="connsiteY2" fmla="*/ 0 h 6867610"/>
              <a:gd name="connsiteX3" fmla="*/ 8755445 w 8771040"/>
              <a:gd name="connsiteY3" fmla="*/ 0 h 6867610"/>
              <a:gd name="connsiteX4" fmla="*/ 8771040 w 8771040"/>
              <a:gd name="connsiteY4" fmla="*/ 6867610 h 6867610"/>
              <a:gd name="connsiteX5" fmla="*/ 3349625 w 8771040"/>
              <a:gd name="connsiteY5" fmla="*/ 6858000 h 6867610"/>
              <a:gd name="connsiteX6" fmla="*/ 631945 w 8771040"/>
              <a:gd name="connsiteY6" fmla="*/ 6858000 h 6867610"/>
              <a:gd name="connsiteX7" fmla="*/ 583440 w 8771040"/>
              <a:gd name="connsiteY7" fmla="*/ 6734980 h 6867610"/>
              <a:gd name="connsiteX8" fmla="*/ 0 w 8771040"/>
              <a:gd name="connsiteY8" fmla="*/ 3429001 h 6867610"/>
              <a:gd name="connsiteX9" fmla="*/ 583440 w 8771040"/>
              <a:gd name="connsiteY9" fmla="*/ 123023 h 6867610"/>
              <a:gd name="connsiteX10" fmla="*/ 631946 w 8771040"/>
              <a:gd name="connsiteY10" fmla="*/ 0 h 6867610"/>
              <a:gd name="connsiteX0" fmla="*/ 631946 w 8771040"/>
              <a:gd name="connsiteY0" fmla="*/ 0 h 6867610"/>
              <a:gd name="connsiteX1" fmla="*/ 2133373 w 8771040"/>
              <a:gd name="connsiteY1" fmla="*/ 0 h 6867610"/>
              <a:gd name="connsiteX2" fmla="*/ 3349625 w 8771040"/>
              <a:gd name="connsiteY2" fmla="*/ 0 h 6867610"/>
              <a:gd name="connsiteX3" fmla="*/ 8755445 w 8771040"/>
              <a:gd name="connsiteY3" fmla="*/ 0 h 6867610"/>
              <a:gd name="connsiteX4" fmla="*/ 8771040 w 8771040"/>
              <a:gd name="connsiteY4" fmla="*/ 6867610 h 6867610"/>
              <a:gd name="connsiteX5" fmla="*/ 631945 w 8771040"/>
              <a:gd name="connsiteY5" fmla="*/ 6858000 h 6867610"/>
              <a:gd name="connsiteX6" fmla="*/ 583440 w 8771040"/>
              <a:gd name="connsiteY6" fmla="*/ 6734980 h 6867610"/>
              <a:gd name="connsiteX7" fmla="*/ 0 w 8771040"/>
              <a:gd name="connsiteY7" fmla="*/ 3429001 h 6867610"/>
              <a:gd name="connsiteX8" fmla="*/ 583440 w 8771040"/>
              <a:gd name="connsiteY8" fmla="*/ 123023 h 6867610"/>
              <a:gd name="connsiteX9" fmla="*/ 631946 w 8771040"/>
              <a:gd name="connsiteY9" fmla="*/ 0 h 6867610"/>
              <a:gd name="connsiteX0" fmla="*/ 631946 w 8756136"/>
              <a:gd name="connsiteY0" fmla="*/ 0 h 6858000"/>
              <a:gd name="connsiteX1" fmla="*/ 2133373 w 8756136"/>
              <a:gd name="connsiteY1" fmla="*/ 0 h 6858000"/>
              <a:gd name="connsiteX2" fmla="*/ 3349625 w 8756136"/>
              <a:gd name="connsiteY2" fmla="*/ 0 h 6858000"/>
              <a:gd name="connsiteX3" fmla="*/ 8755445 w 8756136"/>
              <a:gd name="connsiteY3" fmla="*/ 0 h 6858000"/>
              <a:gd name="connsiteX4" fmla="*/ 8739850 w 8756136"/>
              <a:gd name="connsiteY4" fmla="*/ 6858000 h 6858000"/>
              <a:gd name="connsiteX5" fmla="*/ 631945 w 8756136"/>
              <a:gd name="connsiteY5" fmla="*/ 6858000 h 6858000"/>
              <a:gd name="connsiteX6" fmla="*/ 583440 w 8756136"/>
              <a:gd name="connsiteY6" fmla="*/ 6734980 h 6858000"/>
              <a:gd name="connsiteX7" fmla="*/ 0 w 8756136"/>
              <a:gd name="connsiteY7" fmla="*/ 3429001 h 6858000"/>
              <a:gd name="connsiteX8" fmla="*/ 583440 w 8756136"/>
              <a:gd name="connsiteY8" fmla="*/ 123023 h 6858000"/>
              <a:gd name="connsiteX9" fmla="*/ 631946 w 8756136"/>
              <a:gd name="connsiteY9" fmla="*/ 0 h 6858000"/>
              <a:gd name="connsiteX0" fmla="*/ 631946 w 8756136"/>
              <a:gd name="connsiteY0" fmla="*/ 0 h 6858000"/>
              <a:gd name="connsiteX1" fmla="*/ 3349625 w 8756136"/>
              <a:gd name="connsiteY1" fmla="*/ 0 h 6858000"/>
              <a:gd name="connsiteX2" fmla="*/ 8755445 w 8756136"/>
              <a:gd name="connsiteY2" fmla="*/ 0 h 6858000"/>
              <a:gd name="connsiteX3" fmla="*/ 8739850 w 8756136"/>
              <a:gd name="connsiteY3" fmla="*/ 6858000 h 6858000"/>
              <a:gd name="connsiteX4" fmla="*/ 631945 w 8756136"/>
              <a:gd name="connsiteY4" fmla="*/ 6858000 h 6858000"/>
              <a:gd name="connsiteX5" fmla="*/ 583440 w 8756136"/>
              <a:gd name="connsiteY5" fmla="*/ 6734980 h 6858000"/>
              <a:gd name="connsiteX6" fmla="*/ 0 w 8756136"/>
              <a:gd name="connsiteY6" fmla="*/ 3429001 h 6858000"/>
              <a:gd name="connsiteX7" fmla="*/ 583440 w 8756136"/>
              <a:gd name="connsiteY7" fmla="*/ 123023 h 6858000"/>
              <a:gd name="connsiteX8" fmla="*/ 631946 w 8756136"/>
              <a:gd name="connsiteY8" fmla="*/ 0 h 6858000"/>
              <a:gd name="connsiteX0" fmla="*/ 631946 w 8756136"/>
              <a:gd name="connsiteY0" fmla="*/ 0 h 6858000"/>
              <a:gd name="connsiteX1" fmla="*/ 8755445 w 8756136"/>
              <a:gd name="connsiteY1" fmla="*/ 0 h 6858000"/>
              <a:gd name="connsiteX2" fmla="*/ 8739850 w 8756136"/>
              <a:gd name="connsiteY2" fmla="*/ 6858000 h 6858000"/>
              <a:gd name="connsiteX3" fmla="*/ 631945 w 8756136"/>
              <a:gd name="connsiteY3" fmla="*/ 6858000 h 6858000"/>
              <a:gd name="connsiteX4" fmla="*/ 583440 w 8756136"/>
              <a:gd name="connsiteY4" fmla="*/ 6734980 h 6858000"/>
              <a:gd name="connsiteX5" fmla="*/ 0 w 8756136"/>
              <a:gd name="connsiteY5" fmla="*/ 3429001 h 6858000"/>
              <a:gd name="connsiteX6" fmla="*/ 583440 w 8756136"/>
              <a:gd name="connsiteY6" fmla="*/ 123023 h 6858000"/>
              <a:gd name="connsiteX7" fmla="*/ 631946 w 8756136"/>
              <a:gd name="connsiteY7" fmla="*/ 0 h 6858000"/>
              <a:gd name="connsiteX0" fmla="*/ 631946 w 8756136"/>
              <a:gd name="connsiteY0" fmla="*/ 0 h 6858000"/>
              <a:gd name="connsiteX1" fmla="*/ 8755445 w 8756136"/>
              <a:gd name="connsiteY1" fmla="*/ 0 h 6858000"/>
              <a:gd name="connsiteX2" fmla="*/ 8739850 w 8756136"/>
              <a:gd name="connsiteY2" fmla="*/ 6858000 h 6858000"/>
              <a:gd name="connsiteX3" fmla="*/ 631945 w 8756136"/>
              <a:gd name="connsiteY3" fmla="*/ 6858000 h 6858000"/>
              <a:gd name="connsiteX4" fmla="*/ 583440 w 8756136"/>
              <a:gd name="connsiteY4" fmla="*/ 6734980 h 6858000"/>
              <a:gd name="connsiteX5" fmla="*/ 0 w 8756136"/>
              <a:gd name="connsiteY5" fmla="*/ 3429001 h 6858000"/>
              <a:gd name="connsiteX6" fmla="*/ 583440 w 8756136"/>
              <a:gd name="connsiteY6" fmla="*/ 123023 h 6858000"/>
              <a:gd name="connsiteX7" fmla="*/ 631946 w 8756136"/>
              <a:gd name="connsiteY7" fmla="*/ 0 h 6858000"/>
              <a:gd name="connsiteX0" fmla="*/ 631946 w 8755610"/>
              <a:gd name="connsiteY0" fmla="*/ 0 h 6858000"/>
              <a:gd name="connsiteX1" fmla="*/ 8755445 w 8755610"/>
              <a:gd name="connsiteY1" fmla="*/ 0 h 6858000"/>
              <a:gd name="connsiteX2" fmla="*/ 8739850 w 8755610"/>
              <a:gd name="connsiteY2" fmla="*/ 6858000 h 6858000"/>
              <a:gd name="connsiteX3" fmla="*/ 631945 w 8755610"/>
              <a:gd name="connsiteY3" fmla="*/ 6858000 h 6858000"/>
              <a:gd name="connsiteX4" fmla="*/ 583440 w 8755610"/>
              <a:gd name="connsiteY4" fmla="*/ 6734980 h 6858000"/>
              <a:gd name="connsiteX5" fmla="*/ 0 w 8755610"/>
              <a:gd name="connsiteY5" fmla="*/ 3429001 h 6858000"/>
              <a:gd name="connsiteX6" fmla="*/ 583440 w 8755610"/>
              <a:gd name="connsiteY6" fmla="*/ 123023 h 6858000"/>
              <a:gd name="connsiteX7" fmla="*/ 631946 w 8755610"/>
              <a:gd name="connsiteY7" fmla="*/ 0 h 6858000"/>
              <a:gd name="connsiteX0" fmla="*/ 631946 w 8759688"/>
              <a:gd name="connsiteY0" fmla="*/ 0 h 6858000"/>
              <a:gd name="connsiteX1" fmla="*/ 8755445 w 8759688"/>
              <a:gd name="connsiteY1" fmla="*/ 0 h 6858000"/>
              <a:gd name="connsiteX2" fmla="*/ 8739850 w 8759688"/>
              <a:gd name="connsiteY2" fmla="*/ 6858000 h 6858000"/>
              <a:gd name="connsiteX3" fmla="*/ 631945 w 8759688"/>
              <a:gd name="connsiteY3" fmla="*/ 6858000 h 6858000"/>
              <a:gd name="connsiteX4" fmla="*/ 583440 w 8759688"/>
              <a:gd name="connsiteY4" fmla="*/ 6734980 h 6858000"/>
              <a:gd name="connsiteX5" fmla="*/ 0 w 8759688"/>
              <a:gd name="connsiteY5" fmla="*/ 3429001 h 6858000"/>
              <a:gd name="connsiteX6" fmla="*/ 583440 w 8759688"/>
              <a:gd name="connsiteY6" fmla="*/ 123023 h 6858000"/>
              <a:gd name="connsiteX7" fmla="*/ 631946 w 8759688"/>
              <a:gd name="connsiteY7" fmla="*/ 0 h 6858000"/>
              <a:gd name="connsiteX0" fmla="*/ 631946 w 8759690"/>
              <a:gd name="connsiteY0" fmla="*/ 0 h 6858000"/>
              <a:gd name="connsiteX1" fmla="*/ 8755445 w 8759690"/>
              <a:gd name="connsiteY1" fmla="*/ 0 h 6858000"/>
              <a:gd name="connsiteX2" fmla="*/ 8739850 w 8759690"/>
              <a:gd name="connsiteY2" fmla="*/ 6858000 h 6858000"/>
              <a:gd name="connsiteX3" fmla="*/ 631945 w 8759690"/>
              <a:gd name="connsiteY3" fmla="*/ 6858000 h 6858000"/>
              <a:gd name="connsiteX4" fmla="*/ 583440 w 8759690"/>
              <a:gd name="connsiteY4" fmla="*/ 6734980 h 6858000"/>
              <a:gd name="connsiteX5" fmla="*/ 0 w 8759690"/>
              <a:gd name="connsiteY5" fmla="*/ 3429001 h 6858000"/>
              <a:gd name="connsiteX6" fmla="*/ 583440 w 8759690"/>
              <a:gd name="connsiteY6" fmla="*/ 123023 h 6858000"/>
              <a:gd name="connsiteX7" fmla="*/ 631946 w 8759690"/>
              <a:gd name="connsiteY7" fmla="*/ 0 h 6858000"/>
              <a:gd name="connsiteX0" fmla="*/ 631946 w 8759688"/>
              <a:gd name="connsiteY0" fmla="*/ 0 h 6858000"/>
              <a:gd name="connsiteX1" fmla="*/ 8755445 w 8759688"/>
              <a:gd name="connsiteY1" fmla="*/ 0 h 6858000"/>
              <a:gd name="connsiteX2" fmla="*/ 8739850 w 8759688"/>
              <a:gd name="connsiteY2" fmla="*/ 6858000 h 6858000"/>
              <a:gd name="connsiteX3" fmla="*/ 631945 w 8759688"/>
              <a:gd name="connsiteY3" fmla="*/ 6858000 h 6858000"/>
              <a:gd name="connsiteX4" fmla="*/ 583440 w 8759688"/>
              <a:gd name="connsiteY4" fmla="*/ 6734980 h 6858000"/>
              <a:gd name="connsiteX5" fmla="*/ 0 w 8759688"/>
              <a:gd name="connsiteY5" fmla="*/ 3429001 h 6858000"/>
              <a:gd name="connsiteX6" fmla="*/ 583440 w 8759688"/>
              <a:gd name="connsiteY6" fmla="*/ 123023 h 6858000"/>
              <a:gd name="connsiteX7" fmla="*/ 631946 w 8759688"/>
              <a:gd name="connsiteY7" fmla="*/ 0 h 6858000"/>
              <a:gd name="connsiteX0" fmla="*/ 631946 w 8756138"/>
              <a:gd name="connsiteY0" fmla="*/ 0 h 6858000"/>
              <a:gd name="connsiteX1" fmla="*/ 8755445 w 8756138"/>
              <a:gd name="connsiteY1" fmla="*/ 0 h 6858000"/>
              <a:gd name="connsiteX2" fmla="*/ 8739850 w 8756138"/>
              <a:gd name="connsiteY2" fmla="*/ 6858000 h 6858000"/>
              <a:gd name="connsiteX3" fmla="*/ 631945 w 8756138"/>
              <a:gd name="connsiteY3" fmla="*/ 6858000 h 6858000"/>
              <a:gd name="connsiteX4" fmla="*/ 583440 w 8756138"/>
              <a:gd name="connsiteY4" fmla="*/ 6734980 h 6858000"/>
              <a:gd name="connsiteX5" fmla="*/ 0 w 8756138"/>
              <a:gd name="connsiteY5" fmla="*/ 3429001 h 6858000"/>
              <a:gd name="connsiteX6" fmla="*/ 583440 w 8756138"/>
              <a:gd name="connsiteY6" fmla="*/ 123023 h 6858000"/>
              <a:gd name="connsiteX7" fmla="*/ 631946 w 8756138"/>
              <a:gd name="connsiteY7" fmla="*/ 0 h 6858000"/>
              <a:gd name="connsiteX0" fmla="*/ 631946 w 8756731"/>
              <a:gd name="connsiteY0" fmla="*/ 0 h 6863475"/>
              <a:gd name="connsiteX1" fmla="*/ 8755445 w 8756731"/>
              <a:gd name="connsiteY1" fmla="*/ 0 h 6863475"/>
              <a:gd name="connsiteX2" fmla="*/ 8753178 w 8756731"/>
              <a:gd name="connsiteY2" fmla="*/ 6863475 h 6863475"/>
              <a:gd name="connsiteX3" fmla="*/ 631945 w 8756731"/>
              <a:gd name="connsiteY3" fmla="*/ 6858000 h 6863475"/>
              <a:gd name="connsiteX4" fmla="*/ 583440 w 8756731"/>
              <a:gd name="connsiteY4" fmla="*/ 6734980 h 6863475"/>
              <a:gd name="connsiteX5" fmla="*/ 0 w 8756731"/>
              <a:gd name="connsiteY5" fmla="*/ 3429001 h 6863475"/>
              <a:gd name="connsiteX6" fmla="*/ 583440 w 8756731"/>
              <a:gd name="connsiteY6" fmla="*/ 123023 h 6863475"/>
              <a:gd name="connsiteX7" fmla="*/ 631946 w 8756731"/>
              <a:gd name="connsiteY7" fmla="*/ 0 h 6863475"/>
              <a:gd name="connsiteX0" fmla="*/ 631946 w 8756731"/>
              <a:gd name="connsiteY0" fmla="*/ 0 h 6863475"/>
              <a:gd name="connsiteX1" fmla="*/ 8755445 w 8756731"/>
              <a:gd name="connsiteY1" fmla="*/ 0 h 6863475"/>
              <a:gd name="connsiteX2" fmla="*/ 8753178 w 8756731"/>
              <a:gd name="connsiteY2" fmla="*/ 6863475 h 6863475"/>
              <a:gd name="connsiteX3" fmla="*/ 631945 w 8756731"/>
              <a:gd name="connsiteY3" fmla="*/ 6858000 h 6863475"/>
              <a:gd name="connsiteX4" fmla="*/ 583440 w 8756731"/>
              <a:gd name="connsiteY4" fmla="*/ 6734980 h 6863475"/>
              <a:gd name="connsiteX5" fmla="*/ 0 w 8756731"/>
              <a:gd name="connsiteY5" fmla="*/ 3429001 h 6863475"/>
              <a:gd name="connsiteX6" fmla="*/ 583440 w 8756731"/>
              <a:gd name="connsiteY6" fmla="*/ 123023 h 6863475"/>
              <a:gd name="connsiteX7" fmla="*/ 631946 w 8756731"/>
              <a:gd name="connsiteY7" fmla="*/ 0 h 6863475"/>
              <a:gd name="connsiteX0" fmla="*/ 631946 w 8756731"/>
              <a:gd name="connsiteY0" fmla="*/ 0 h 6863475"/>
              <a:gd name="connsiteX1" fmla="*/ 8755445 w 8756731"/>
              <a:gd name="connsiteY1" fmla="*/ 0 h 6863475"/>
              <a:gd name="connsiteX2" fmla="*/ 8753178 w 8756731"/>
              <a:gd name="connsiteY2" fmla="*/ 6863475 h 6863475"/>
              <a:gd name="connsiteX3" fmla="*/ 631945 w 8756731"/>
              <a:gd name="connsiteY3" fmla="*/ 6858000 h 6863475"/>
              <a:gd name="connsiteX4" fmla="*/ 583440 w 8756731"/>
              <a:gd name="connsiteY4" fmla="*/ 6734980 h 6863475"/>
              <a:gd name="connsiteX5" fmla="*/ 0 w 8756731"/>
              <a:gd name="connsiteY5" fmla="*/ 3429001 h 6863475"/>
              <a:gd name="connsiteX6" fmla="*/ 583440 w 8756731"/>
              <a:gd name="connsiteY6" fmla="*/ 123023 h 6863475"/>
              <a:gd name="connsiteX7" fmla="*/ 631946 w 8756731"/>
              <a:gd name="connsiteY7" fmla="*/ 0 h 6863475"/>
              <a:gd name="connsiteX0" fmla="*/ 631946 w 8756731"/>
              <a:gd name="connsiteY0" fmla="*/ 0 h 6863475"/>
              <a:gd name="connsiteX1" fmla="*/ 8755445 w 8756731"/>
              <a:gd name="connsiteY1" fmla="*/ 0 h 6863475"/>
              <a:gd name="connsiteX2" fmla="*/ 8753178 w 8756731"/>
              <a:gd name="connsiteY2" fmla="*/ 6863475 h 6863475"/>
              <a:gd name="connsiteX3" fmla="*/ 631945 w 8756731"/>
              <a:gd name="connsiteY3" fmla="*/ 6858000 h 6863475"/>
              <a:gd name="connsiteX4" fmla="*/ 583440 w 8756731"/>
              <a:gd name="connsiteY4" fmla="*/ 6734980 h 6863475"/>
              <a:gd name="connsiteX5" fmla="*/ 0 w 8756731"/>
              <a:gd name="connsiteY5" fmla="*/ 3429001 h 6863475"/>
              <a:gd name="connsiteX6" fmla="*/ 583440 w 8756731"/>
              <a:gd name="connsiteY6" fmla="*/ 123023 h 6863475"/>
              <a:gd name="connsiteX7" fmla="*/ 631946 w 8756731"/>
              <a:gd name="connsiteY7" fmla="*/ 0 h 6863475"/>
              <a:gd name="connsiteX0" fmla="*/ 631946 w 8756731"/>
              <a:gd name="connsiteY0" fmla="*/ 0 h 6863476"/>
              <a:gd name="connsiteX1" fmla="*/ 8755445 w 8756731"/>
              <a:gd name="connsiteY1" fmla="*/ 0 h 6863476"/>
              <a:gd name="connsiteX2" fmla="*/ 8753178 w 8756731"/>
              <a:gd name="connsiteY2" fmla="*/ 6863475 h 6863476"/>
              <a:gd name="connsiteX3" fmla="*/ 631946 w 8756731"/>
              <a:gd name="connsiteY3" fmla="*/ 6863476 h 6863476"/>
              <a:gd name="connsiteX4" fmla="*/ 583440 w 8756731"/>
              <a:gd name="connsiteY4" fmla="*/ 6734980 h 6863476"/>
              <a:gd name="connsiteX5" fmla="*/ 0 w 8756731"/>
              <a:gd name="connsiteY5" fmla="*/ 3429001 h 6863476"/>
              <a:gd name="connsiteX6" fmla="*/ 583440 w 8756731"/>
              <a:gd name="connsiteY6" fmla="*/ 123023 h 6863476"/>
              <a:gd name="connsiteX7" fmla="*/ 631946 w 8756731"/>
              <a:gd name="connsiteY7" fmla="*/ 0 h 686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56731" h="6863476">
                <a:moveTo>
                  <a:pt x="631946" y="0"/>
                </a:moveTo>
                <a:lnTo>
                  <a:pt x="8755445" y="0"/>
                </a:lnTo>
                <a:cubicBezTo>
                  <a:pt x="8760643" y="2289203"/>
                  <a:pt x="8748072" y="6860013"/>
                  <a:pt x="8753178" y="6863475"/>
                </a:cubicBezTo>
                <a:lnTo>
                  <a:pt x="631946" y="6863476"/>
                </a:lnTo>
                <a:lnTo>
                  <a:pt x="583440" y="6734980"/>
                </a:lnTo>
                <a:cubicBezTo>
                  <a:pt x="205992" y="5704123"/>
                  <a:pt x="0" y="4590618"/>
                  <a:pt x="0" y="3429001"/>
                </a:cubicBezTo>
                <a:cubicBezTo>
                  <a:pt x="0" y="2267384"/>
                  <a:pt x="205992" y="1153880"/>
                  <a:pt x="583440" y="123023"/>
                </a:cubicBezTo>
                <a:lnTo>
                  <a:pt x="631946" y="0"/>
                </a:lnTo>
                <a:close/>
              </a:path>
            </a:pathLst>
          </a:custGeom>
          <a:blipFill>
            <a:blip r:embed="rId2"/>
            <a:srcRect/>
            <a:stretch>
              <a:fillRect l="-86175" t="-92" r="-64185" b="-1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8783" y="2415621"/>
            <a:ext cx="4018270" cy="166818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tabLst>
                <a:tab pos="3832225" algn="l"/>
              </a:tabLst>
            </a:pPr>
            <a:r>
              <a:rPr lang="en-US" sz="2000" b="1" dirty="0" smtClean="0">
                <a:solidFill>
                  <a:srgbClr val="D2D2D4"/>
                </a:solidFill>
              </a:rPr>
              <a:t>K.C</a:t>
            </a:r>
            <a:r>
              <a:rPr lang="en-US" sz="2000" b="1" dirty="0">
                <a:solidFill>
                  <a:srgbClr val="D2D2D4"/>
                </a:solidFill>
              </a:rPr>
              <a:t>. Boyce</a:t>
            </a:r>
            <a:br>
              <a:rPr lang="en-US" sz="2000" b="1" dirty="0">
                <a:solidFill>
                  <a:srgbClr val="D2D2D4"/>
                </a:solidFill>
              </a:rPr>
            </a:br>
            <a:r>
              <a:rPr lang="en-US" sz="2000" dirty="0" smtClean="0">
                <a:solidFill>
                  <a:srgbClr val="D2D2D4"/>
                </a:solidFill>
              </a:rPr>
              <a:t>Senior </a:t>
            </a:r>
            <a:r>
              <a:rPr lang="en-US" sz="2000" dirty="0">
                <a:solidFill>
                  <a:srgbClr val="D2D2D4"/>
                </a:solidFill>
              </a:rPr>
              <a:t>Product Director</a:t>
            </a:r>
            <a:br>
              <a:rPr lang="en-US" sz="2000" dirty="0">
                <a:solidFill>
                  <a:srgbClr val="D2D2D4"/>
                </a:solidFill>
              </a:rPr>
            </a:br>
            <a:r>
              <a:rPr lang="en-US" sz="2000" dirty="0" smtClean="0">
                <a:solidFill>
                  <a:srgbClr val="D2D2D4"/>
                </a:solidFill>
              </a:rPr>
              <a:t>404.601.9570</a:t>
            </a:r>
            <a:endParaRPr lang="en-US" sz="2000" dirty="0">
              <a:solidFill>
                <a:srgbClr val="D2D2D4"/>
              </a:solidFill>
            </a:endParaRPr>
          </a:p>
          <a:p>
            <a:pPr>
              <a:tabLst>
                <a:tab pos="3832225" algn="l"/>
              </a:tabLst>
            </a:pPr>
            <a:r>
              <a:rPr lang="en-US" sz="2000" dirty="0" smtClean="0">
                <a:solidFill>
                  <a:srgbClr val="D2D2D4"/>
                </a:solidFill>
              </a:rPr>
              <a:t>kc.boyce@marketstrategies.com</a:t>
            </a:r>
          </a:p>
          <a:p>
            <a:pPr>
              <a:tabLst>
                <a:tab pos="3832225" algn="l"/>
              </a:tabLst>
            </a:pPr>
            <a:r>
              <a:rPr lang="en-US" sz="2000" dirty="0" smtClean="0">
                <a:solidFill>
                  <a:srgbClr val="D2D2D4"/>
                </a:solidFill>
              </a:rPr>
              <a:t>      @kcboyce</a:t>
            </a:r>
            <a:endParaRPr lang="en-US" sz="2000" dirty="0">
              <a:solidFill>
                <a:srgbClr val="D2D2D4"/>
              </a:solidFill>
            </a:endParaRPr>
          </a:p>
        </p:txBody>
      </p:sp>
      <p:pic>
        <p:nvPicPr>
          <p:cNvPr id="8" name="Picture 6" descr="Image result for twitter black and white logo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43" y="3645670"/>
            <a:ext cx="436701" cy="43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65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 rot="16200000">
            <a:off x="5584285" y="-5627227"/>
            <a:ext cx="1001429" cy="12207654"/>
          </a:xfrm>
          <a:custGeom>
            <a:avLst/>
            <a:gdLst>
              <a:gd name="connsiteX0" fmla="*/ 631946 w 5355751"/>
              <a:gd name="connsiteY0" fmla="*/ 0 h 6858000"/>
              <a:gd name="connsiteX1" fmla="*/ 2133373 w 5355751"/>
              <a:gd name="connsiteY1" fmla="*/ 0 h 6858000"/>
              <a:gd name="connsiteX2" fmla="*/ 3349625 w 5355751"/>
              <a:gd name="connsiteY2" fmla="*/ 0 h 6858000"/>
              <a:gd name="connsiteX3" fmla="*/ 5355751 w 5355751"/>
              <a:gd name="connsiteY3" fmla="*/ 0 h 6858000"/>
              <a:gd name="connsiteX4" fmla="*/ 5355751 w 5355751"/>
              <a:gd name="connsiteY4" fmla="*/ 6858000 h 6858000"/>
              <a:gd name="connsiteX5" fmla="*/ 3349625 w 5355751"/>
              <a:gd name="connsiteY5" fmla="*/ 6858000 h 6858000"/>
              <a:gd name="connsiteX6" fmla="*/ 2133373 w 5355751"/>
              <a:gd name="connsiteY6" fmla="*/ 6858000 h 6858000"/>
              <a:gd name="connsiteX7" fmla="*/ 631945 w 5355751"/>
              <a:gd name="connsiteY7" fmla="*/ 6858000 h 6858000"/>
              <a:gd name="connsiteX8" fmla="*/ 583440 w 5355751"/>
              <a:gd name="connsiteY8" fmla="*/ 6734980 h 6858000"/>
              <a:gd name="connsiteX9" fmla="*/ 0 w 5355751"/>
              <a:gd name="connsiteY9" fmla="*/ 3429001 h 6858000"/>
              <a:gd name="connsiteX10" fmla="*/ 583440 w 5355751"/>
              <a:gd name="connsiteY10" fmla="*/ 1230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55751" h="6858000">
                <a:moveTo>
                  <a:pt x="631946" y="0"/>
                </a:moveTo>
                <a:lnTo>
                  <a:pt x="2133373" y="0"/>
                </a:lnTo>
                <a:lnTo>
                  <a:pt x="3349625" y="0"/>
                </a:lnTo>
                <a:lnTo>
                  <a:pt x="5355751" y="0"/>
                </a:lnTo>
                <a:lnTo>
                  <a:pt x="5355751" y="6858000"/>
                </a:lnTo>
                <a:lnTo>
                  <a:pt x="3349625" y="6858000"/>
                </a:lnTo>
                <a:lnTo>
                  <a:pt x="2133373" y="6858000"/>
                </a:lnTo>
                <a:lnTo>
                  <a:pt x="631945" y="6858000"/>
                </a:lnTo>
                <a:lnTo>
                  <a:pt x="583440" y="6734980"/>
                </a:lnTo>
                <a:cubicBezTo>
                  <a:pt x="205992" y="5704123"/>
                  <a:pt x="0" y="4590618"/>
                  <a:pt x="0" y="3429001"/>
                </a:cubicBezTo>
                <a:cubicBezTo>
                  <a:pt x="0" y="2267384"/>
                  <a:pt x="205992" y="1153880"/>
                  <a:pt x="583440" y="123023"/>
                </a:cubicBezTo>
                <a:close/>
              </a:path>
            </a:pathLst>
          </a:custGeom>
          <a:solidFill>
            <a:srgbClr val="E9E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65649" y="261156"/>
            <a:ext cx="7452360" cy="430887"/>
          </a:xfrm>
        </p:spPr>
        <p:txBody>
          <a:bodyPr/>
          <a:lstStyle/>
          <a:p>
            <a:pPr algn="ctr"/>
            <a:r>
              <a:rPr lang="en-US" dirty="0" smtClean="0"/>
              <a:t>Sales trends – and consumer perceptions</a:t>
            </a:r>
            <a:endParaRPr lang="en-US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4168777091"/>
              </p:ext>
            </p:extLst>
          </p:nvPr>
        </p:nvGraphicFramePr>
        <p:xfrm>
          <a:off x="437991" y="935815"/>
          <a:ext cx="11462656" cy="5417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6494246"/>
            <a:ext cx="5850704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Sources: U.S. Department of Energy, InsideEVs, Cogent Reports by Market Strategies</a:t>
            </a:r>
          </a:p>
        </p:txBody>
      </p:sp>
    </p:spTree>
    <p:extLst>
      <p:ext uri="{BB962C8B-B14F-4D97-AF65-F5344CB8AC3E}">
        <p14:creationId xmlns:p14="http://schemas.microsoft.com/office/powerpoint/2010/main" val="205044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series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 rot="16200000">
            <a:off x="5584285" y="-5627227"/>
            <a:ext cx="1001429" cy="12207654"/>
          </a:xfrm>
          <a:custGeom>
            <a:avLst/>
            <a:gdLst>
              <a:gd name="connsiteX0" fmla="*/ 631946 w 5355751"/>
              <a:gd name="connsiteY0" fmla="*/ 0 h 6858000"/>
              <a:gd name="connsiteX1" fmla="*/ 2133373 w 5355751"/>
              <a:gd name="connsiteY1" fmla="*/ 0 h 6858000"/>
              <a:gd name="connsiteX2" fmla="*/ 3349625 w 5355751"/>
              <a:gd name="connsiteY2" fmla="*/ 0 h 6858000"/>
              <a:gd name="connsiteX3" fmla="*/ 5355751 w 5355751"/>
              <a:gd name="connsiteY3" fmla="*/ 0 h 6858000"/>
              <a:gd name="connsiteX4" fmla="*/ 5355751 w 5355751"/>
              <a:gd name="connsiteY4" fmla="*/ 6858000 h 6858000"/>
              <a:gd name="connsiteX5" fmla="*/ 3349625 w 5355751"/>
              <a:gd name="connsiteY5" fmla="*/ 6858000 h 6858000"/>
              <a:gd name="connsiteX6" fmla="*/ 2133373 w 5355751"/>
              <a:gd name="connsiteY6" fmla="*/ 6858000 h 6858000"/>
              <a:gd name="connsiteX7" fmla="*/ 631945 w 5355751"/>
              <a:gd name="connsiteY7" fmla="*/ 6858000 h 6858000"/>
              <a:gd name="connsiteX8" fmla="*/ 583440 w 5355751"/>
              <a:gd name="connsiteY8" fmla="*/ 6734980 h 6858000"/>
              <a:gd name="connsiteX9" fmla="*/ 0 w 5355751"/>
              <a:gd name="connsiteY9" fmla="*/ 3429001 h 6858000"/>
              <a:gd name="connsiteX10" fmla="*/ 583440 w 5355751"/>
              <a:gd name="connsiteY10" fmla="*/ 1230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55751" h="6858000">
                <a:moveTo>
                  <a:pt x="631946" y="0"/>
                </a:moveTo>
                <a:lnTo>
                  <a:pt x="2133373" y="0"/>
                </a:lnTo>
                <a:lnTo>
                  <a:pt x="3349625" y="0"/>
                </a:lnTo>
                <a:lnTo>
                  <a:pt x="5355751" y="0"/>
                </a:lnTo>
                <a:lnTo>
                  <a:pt x="5355751" y="6858000"/>
                </a:lnTo>
                <a:lnTo>
                  <a:pt x="3349625" y="6858000"/>
                </a:lnTo>
                <a:lnTo>
                  <a:pt x="2133373" y="6858000"/>
                </a:lnTo>
                <a:lnTo>
                  <a:pt x="631945" y="6858000"/>
                </a:lnTo>
                <a:lnTo>
                  <a:pt x="583440" y="6734980"/>
                </a:lnTo>
                <a:cubicBezTo>
                  <a:pt x="205992" y="5704123"/>
                  <a:pt x="0" y="4590618"/>
                  <a:pt x="0" y="3429001"/>
                </a:cubicBezTo>
                <a:cubicBezTo>
                  <a:pt x="0" y="2267384"/>
                  <a:pt x="205992" y="1153880"/>
                  <a:pt x="583440" y="123023"/>
                </a:cubicBezTo>
                <a:close/>
              </a:path>
            </a:pathLst>
          </a:custGeom>
          <a:solidFill>
            <a:srgbClr val="E9E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3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58819" y="261156"/>
            <a:ext cx="7452360" cy="430887"/>
          </a:xfrm>
        </p:spPr>
        <p:txBody>
          <a:bodyPr/>
          <a:lstStyle/>
          <a:p>
            <a:pPr algn="ctr"/>
            <a:r>
              <a:rPr lang="en-US" dirty="0" smtClean="0"/>
              <a:t>Location matters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75938021"/>
              </p:ext>
            </p:extLst>
          </p:nvPr>
        </p:nvGraphicFramePr>
        <p:xfrm>
          <a:off x="1942136" y="1014687"/>
          <a:ext cx="10456508" cy="5745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276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47F5ED-56D5-401C-A156-87819ADA61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B94600-3EDE-4281-8C37-88C4551405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089645-B44E-4F10-94D2-6133834978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A8FC23-5CB4-4F3A-9395-170F8F5799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0EADB4-EB84-4FE8-8E63-A0949F8023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565A71-F04F-44D5-9200-BC9213844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7EED63-AB05-4F23-8FC3-9A86DF323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93E308-8E36-4BC9-9D3B-84341B1087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7F9C87-4463-46C6-9A33-9D66A09F4F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A716B9-C566-457C-8F3A-10D46E2345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D6F236-4BCD-49EE-8115-44A0E5599B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541D74-8AC4-4AE4-8065-321FC2213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4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8890148" y="0"/>
            <a:ext cx="3292706" cy="6785730"/>
          </a:xfrm>
          <a:custGeom>
            <a:avLst/>
            <a:gdLst>
              <a:gd name="connsiteX0" fmla="*/ 627007 w 3602663"/>
              <a:gd name="connsiteY0" fmla="*/ 0 h 6858000"/>
              <a:gd name="connsiteX1" fmla="*/ 2116699 w 3602663"/>
              <a:gd name="connsiteY1" fmla="*/ 0 h 6858000"/>
              <a:gd name="connsiteX2" fmla="*/ 3323445 w 3602663"/>
              <a:gd name="connsiteY2" fmla="*/ 0 h 6858000"/>
              <a:gd name="connsiteX3" fmla="*/ 3602663 w 3602663"/>
              <a:gd name="connsiteY3" fmla="*/ 0 h 6858000"/>
              <a:gd name="connsiteX4" fmla="*/ 3602663 w 3602663"/>
              <a:gd name="connsiteY4" fmla="*/ 6858000 h 6858000"/>
              <a:gd name="connsiteX5" fmla="*/ 3323445 w 3602663"/>
              <a:gd name="connsiteY5" fmla="*/ 6858000 h 6858000"/>
              <a:gd name="connsiteX6" fmla="*/ 2116699 w 3602663"/>
              <a:gd name="connsiteY6" fmla="*/ 6858000 h 6858000"/>
              <a:gd name="connsiteX7" fmla="*/ 627006 w 3602663"/>
              <a:gd name="connsiteY7" fmla="*/ 6858000 h 6858000"/>
              <a:gd name="connsiteX8" fmla="*/ 578880 w 3602663"/>
              <a:gd name="connsiteY8" fmla="*/ 6734980 h 6858000"/>
              <a:gd name="connsiteX9" fmla="*/ 0 w 3602663"/>
              <a:gd name="connsiteY9" fmla="*/ 3429001 h 6858000"/>
              <a:gd name="connsiteX10" fmla="*/ 578880 w 3602663"/>
              <a:gd name="connsiteY10" fmla="*/ 1230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02663" h="6858000">
                <a:moveTo>
                  <a:pt x="627007" y="0"/>
                </a:moveTo>
                <a:lnTo>
                  <a:pt x="2116699" y="0"/>
                </a:lnTo>
                <a:lnTo>
                  <a:pt x="3323445" y="0"/>
                </a:lnTo>
                <a:lnTo>
                  <a:pt x="3602663" y="0"/>
                </a:lnTo>
                <a:lnTo>
                  <a:pt x="3602663" y="6858000"/>
                </a:lnTo>
                <a:lnTo>
                  <a:pt x="3323445" y="6858000"/>
                </a:lnTo>
                <a:lnTo>
                  <a:pt x="2116699" y="6858000"/>
                </a:lnTo>
                <a:lnTo>
                  <a:pt x="627006" y="6858000"/>
                </a:lnTo>
                <a:lnTo>
                  <a:pt x="578880" y="6734980"/>
                </a:lnTo>
                <a:cubicBezTo>
                  <a:pt x="204382" y="5704123"/>
                  <a:pt x="0" y="4590618"/>
                  <a:pt x="0" y="3429001"/>
                </a:cubicBezTo>
                <a:cubicBezTo>
                  <a:pt x="0" y="2267384"/>
                  <a:pt x="204382" y="1153880"/>
                  <a:pt x="578880" y="123023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 l="-21000" r="-60000" b="-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2807615" y="0"/>
            <a:ext cx="3292706" cy="6785730"/>
          </a:xfrm>
          <a:custGeom>
            <a:avLst/>
            <a:gdLst>
              <a:gd name="connsiteX0" fmla="*/ 627007 w 3602663"/>
              <a:gd name="connsiteY0" fmla="*/ 0 h 6858000"/>
              <a:gd name="connsiteX1" fmla="*/ 2116699 w 3602663"/>
              <a:gd name="connsiteY1" fmla="*/ 0 h 6858000"/>
              <a:gd name="connsiteX2" fmla="*/ 3323445 w 3602663"/>
              <a:gd name="connsiteY2" fmla="*/ 0 h 6858000"/>
              <a:gd name="connsiteX3" fmla="*/ 3602663 w 3602663"/>
              <a:gd name="connsiteY3" fmla="*/ 0 h 6858000"/>
              <a:gd name="connsiteX4" fmla="*/ 3602663 w 3602663"/>
              <a:gd name="connsiteY4" fmla="*/ 6858000 h 6858000"/>
              <a:gd name="connsiteX5" fmla="*/ 3323445 w 3602663"/>
              <a:gd name="connsiteY5" fmla="*/ 6858000 h 6858000"/>
              <a:gd name="connsiteX6" fmla="*/ 2116699 w 3602663"/>
              <a:gd name="connsiteY6" fmla="*/ 6858000 h 6858000"/>
              <a:gd name="connsiteX7" fmla="*/ 627006 w 3602663"/>
              <a:gd name="connsiteY7" fmla="*/ 6858000 h 6858000"/>
              <a:gd name="connsiteX8" fmla="*/ 578880 w 3602663"/>
              <a:gd name="connsiteY8" fmla="*/ 6734980 h 6858000"/>
              <a:gd name="connsiteX9" fmla="*/ 0 w 3602663"/>
              <a:gd name="connsiteY9" fmla="*/ 3429001 h 6858000"/>
              <a:gd name="connsiteX10" fmla="*/ 578880 w 3602663"/>
              <a:gd name="connsiteY10" fmla="*/ 1230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02663" h="6858000">
                <a:moveTo>
                  <a:pt x="627007" y="0"/>
                </a:moveTo>
                <a:lnTo>
                  <a:pt x="2116699" y="0"/>
                </a:lnTo>
                <a:lnTo>
                  <a:pt x="3323445" y="0"/>
                </a:lnTo>
                <a:lnTo>
                  <a:pt x="3602663" y="0"/>
                </a:lnTo>
                <a:lnTo>
                  <a:pt x="3602663" y="6858000"/>
                </a:lnTo>
                <a:lnTo>
                  <a:pt x="3323445" y="6858000"/>
                </a:lnTo>
                <a:lnTo>
                  <a:pt x="2116699" y="6858000"/>
                </a:lnTo>
                <a:lnTo>
                  <a:pt x="627006" y="6858000"/>
                </a:lnTo>
                <a:lnTo>
                  <a:pt x="578880" y="6734980"/>
                </a:lnTo>
                <a:cubicBezTo>
                  <a:pt x="204382" y="5704123"/>
                  <a:pt x="0" y="4590618"/>
                  <a:pt x="0" y="3429001"/>
                </a:cubicBezTo>
                <a:cubicBezTo>
                  <a:pt x="0" y="2267384"/>
                  <a:pt x="204382" y="1153880"/>
                  <a:pt x="578880" y="123023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 l="-9000" r="-7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51227" y="1671067"/>
            <a:ext cx="2369371" cy="1858306"/>
            <a:chOff x="5352229" y="538691"/>
            <a:chExt cx="2369371" cy="1858306"/>
          </a:xfrm>
        </p:grpSpPr>
        <p:sp>
          <p:nvSpPr>
            <p:cNvPr id="32" name="Rounded Rectangle 31"/>
            <p:cNvSpPr/>
            <p:nvPr/>
          </p:nvSpPr>
          <p:spPr>
            <a:xfrm>
              <a:off x="5898314" y="881756"/>
              <a:ext cx="1823286" cy="1515241"/>
            </a:xfrm>
            <a:prstGeom prst="roundRect">
              <a:avLst/>
            </a:prstGeom>
            <a:noFill/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52229" y="538691"/>
              <a:ext cx="1058303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latin typeface="Britannic Bold" panose="020B0903060703020204" pitchFamily="34" charset="0"/>
                </a:rPr>
                <a:t>AGE</a:t>
              </a:r>
              <a:endParaRPr lang="en-US" sz="4000" dirty="0">
                <a:latin typeface="Britannic Bold" panose="020B0903060703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108473" y="977672"/>
              <a:ext cx="1568058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latin typeface="Britannic Bold" panose="020B0903060703020204" pitchFamily="34" charset="0"/>
                </a:rPr>
                <a:t>18-35</a:t>
              </a:r>
            </a:p>
            <a:p>
              <a:r>
                <a:rPr lang="en-US" sz="4000" dirty="0" smtClean="0">
                  <a:latin typeface="Britannic Bold" panose="020B0903060703020204" pitchFamily="34" charset="0"/>
                </a:rPr>
                <a:t>45-64</a:t>
              </a:r>
              <a:endParaRPr lang="en-US" sz="4000" dirty="0">
                <a:latin typeface="Britannic Bold" panose="020B0903060703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93118" y="5326422"/>
            <a:ext cx="1661703" cy="1428750"/>
            <a:chOff x="549686" y="2638424"/>
            <a:chExt cx="1661703" cy="1428750"/>
          </a:xfrm>
        </p:grpSpPr>
        <p:grpSp>
          <p:nvGrpSpPr>
            <p:cNvPr id="41" name="Group 40"/>
            <p:cNvGrpSpPr>
              <a:grpSpLocks noChangeAspect="1"/>
            </p:cNvGrpSpPr>
            <p:nvPr/>
          </p:nvGrpSpPr>
          <p:grpSpPr>
            <a:xfrm>
              <a:off x="549686" y="2638424"/>
              <a:ext cx="1661703" cy="1428750"/>
              <a:chOff x="720726" y="2603500"/>
              <a:chExt cx="169863" cy="146050"/>
            </a:xfrm>
            <a:solidFill>
              <a:schemeClr val="tx1"/>
            </a:solidFill>
          </p:grpSpPr>
          <p:sp>
            <p:nvSpPr>
              <p:cNvPr id="43" name="Freeform 348"/>
              <p:cNvSpPr>
                <a:spLocks noEditPoints="1"/>
              </p:cNvSpPr>
              <p:nvPr/>
            </p:nvSpPr>
            <p:spPr bwMode="auto">
              <a:xfrm>
                <a:off x="720726" y="2603500"/>
                <a:ext cx="169863" cy="146050"/>
              </a:xfrm>
              <a:custGeom>
                <a:avLst/>
                <a:gdLst>
                  <a:gd name="T0" fmla="*/ 87 w 88"/>
                  <a:gd name="T1" fmla="*/ 3 h 76"/>
                  <a:gd name="T2" fmla="*/ 85 w 88"/>
                  <a:gd name="T3" fmla="*/ 2 h 76"/>
                  <a:gd name="T4" fmla="*/ 32 w 88"/>
                  <a:gd name="T5" fmla="*/ 0 h 76"/>
                  <a:gd name="T6" fmla="*/ 29 w 88"/>
                  <a:gd name="T7" fmla="*/ 3 h 76"/>
                  <a:gd name="T8" fmla="*/ 19 w 88"/>
                  <a:gd name="T9" fmla="*/ 49 h 76"/>
                  <a:gd name="T10" fmla="*/ 26 w 88"/>
                  <a:gd name="T11" fmla="*/ 49 h 76"/>
                  <a:gd name="T12" fmla="*/ 34 w 88"/>
                  <a:gd name="T13" fmla="*/ 6 h 76"/>
                  <a:gd name="T14" fmla="*/ 82 w 88"/>
                  <a:gd name="T15" fmla="*/ 8 h 76"/>
                  <a:gd name="T16" fmla="*/ 65 w 88"/>
                  <a:gd name="T17" fmla="*/ 70 h 76"/>
                  <a:gd name="T18" fmla="*/ 53 w 88"/>
                  <a:gd name="T19" fmla="*/ 56 h 76"/>
                  <a:gd name="T20" fmla="*/ 50 w 88"/>
                  <a:gd name="T21" fmla="*/ 54 h 76"/>
                  <a:gd name="T22" fmla="*/ 3 w 88"/>
                  <a:gd name="T23" fmla="*/ 53 h 76"/>
                  <a:gd name="T24" fmla="*/ 1 w 88"/>
                  <a:gd name="T25" fmla="*/ 54 h 76"/>
                  <a:gd name="T26" fmla="*/ 0 w 88"/>
                  <a:gd name="T27" fmla="*/ 57 h 76"/>
                  <a:gd name="T28" fmla="*/ 18 w 88"/>
                  <a:gd name="T29" fmla="*/ 75 h 76"/>
                  <a:gd name="T30" fmla="*/ 64 w 88"/>
                  <a:gd name="T31" fmla="*/ 76 h 76"/>
                  <a:gd name="T32" fmla="*/ 64 w 88"/>
                  <a:gd name="T33" fmla="*/ 76 h 76"/>
                  <a:gd name="T34" fmla="*/ 65 w 88"/>
                  <a:gd name="T35" fmla="*/ 76 h 76"/>
                  <a:gd name="T36" fmla="*/ 66 w 88"/>
                  <a:gd name="T37" fmla="*/ 76 h 76"/>
                  <a:gd name="T38" fmla="*/ 88 w 88"/>
                  <a:gd name="T39" fmla="*/ 5 h 76"/>
                  <a:gd name="T40" fmla="*/ 87 w 88"/>
                  <a:gd name="T41" fmla="*/ 3 h 76"/>
                  <a:gd name="T42" fmla="*/ 19 w 88"/>
                  <a:gd name="T43" fmla="*/ 69 h 76"/>
                  <a:gd name="T44" fmla="*/ 7 w 88"/>
                  <a:gd name="T45" fmla="*/ 59 h 76"/>
                  <a:gd name="T46" fmla="*/ 48 w 88"/>
                  <a:gd name="T47" fmla="*/ 60 h 76"/>
                  <a:gd name="T48" fmla="*/ 54 w 88"/>
                  <a:gd name="T49" fmla="*/ 70 h 76"/>
                  <a:gd name="T50" fmla="*/ 19 w 88"/>
                  <a:gd name="T51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8" h="76">
                    <a:moveTo>
                      <a:pt x="87" y="3"/>
                    </a:moveTo>
                    <a:cubicBezTo>
                      <a:pt x="87" y="2"/>
                      <a:pt x="86" y="2"/>
                      <a:pt x="85" y="2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0" y="0"/>
                      <a:pt x="29" y="1"/>
                      <a:pt x="29" y="3"/>
                    </a:cubicBezTo>
                    <a:cubicBezTo>
                      <a:pt x="29" y="3"/>
                      <a:pt x="26" y="33"/>
                      <a:pt x="19" y="49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31" y="35"/>
                      <a:pt x="34" y="14"/>
                      <a:pt x="34" y="6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79" y="42"/>
                      <a:pt x="71" y="68"/>
                      <a:pt x="65" y="70"/>
                    </a:cubicBezTo>
                    <a:cubicBezTo>
                      <a:pt x="64" y="70"/>
                      <a:pt x="60" y="69"/>
                      <a:pt x="53" y="56"/>
                    </a:cubicBezTo>
                    <a:cubicBezTo>
                      <a:pt x="53" y="55"/>
                      <a:pt x="52" y="54"/>
                      <a:pt x="50" y="54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2" y="53"/>
                      <a:pt x="1" y="53"/>
                      <a:pt x="1" y="54"/>
                    </a:cubicBezTo>
                    <a:cubicBezTo>
                      <a:pt x="0" y="55"/>
                      <a:pt x="0" y="56"/>
                      <a:pt x="0" y="57"/>
                    </a:cubicBezTo>
                    <a:cubicBezTo>
                      <a:pt x="0" y="57"/>
                      <a:pt x="4" y="75"/>
                      <a:pt x="18" y="75"/>
                    </a:cubicBezTo>
                    <a:cubicBezTo>
                      <a:pt x="34" y="76"/>
                      <a:pt x="64" y="76"/>
                      <a:pt x="64" y="76"/>
                    </a:cubicBezTo>
                    <a:cubicBezTo>
                      <a:pt x="64" y="76"/>
                      <a:pt x="64" y="76"/>
                      <a:pt x="64" y="76"/>
                    </a:cubicBezTo>
                    <a:cubicBezTo>
                      <a:pt x="64" y="76"/>
                      <a:pt x="65" y="76"/>
                      <a:pt x="65" y="76"/>
                    </a:cubicBezTo>
                    <a:cubicBezTo>
                      <a:pt x="65" y="76"/>
                      <a:pt x="65" y="76"/>
                      <a:pt x="66" y="76"/>
                    </a:cubicBezTo>
                    <a:cubicBezTo>
                      <a:pt x="81" y="73"/>
                      <a:pt x="86" y="25"/>
                      <a:pt x="88" y="5"/>
                    </a:cubicBezTo>
                    <a:cubicBezTo>
                      <a:pt x="88" y="4"/>
                      <a:pt x="88" y="3"/>
                      <a:pt x="87" y="3"/>
                    </a:cubicBezTo>
                    <a:close/>
                    <a:moveTo>
                      <a:pt x="19" y="69"/>
                    </a:moveTo>
                    <a:cubicBezTo>
                      <a:pt x="12" y="69"/>
                      <a:pt x="9" y="63"/>
                      <a:pt x="7" y="59"/>
                    </a:cubicBezTo>
                    <a:cubicBezTo>
                      <a:pt x="48" y="60"/>
                      <a:pt x="48" y="60"/>
                      <a:pt x="48" y="60"/>
                    </a:cubicBezTo>
                    <a:cubicBezTo>
                      <a:pt x="50" y="63"/>
                      <a:pt x="52" y="67"/>
                      <a:pt x="54" y="70"/>
                    </a:cubicBezTo>
                    <a:cubicBezTo>
                      <a:pt x="44" y="69"/>
                      <a:pt x="28" y="69"/>
                      <a:pt x="19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" name="Freeform 349"/>
              <p:cNvSpPr>
                <a:spLocks/>
              </p:cNvSpPr>
              <p:nvPr/>
            </p:nvSpPr>
            <p:spPr bwMode="auto">
              <a:xfrm>
                <a:off x="800101" y="2636838"/>
                <a:ext cx="60325" cy="9525"/>
              </a:xfrm>
              <a:custGeom>
                <a:avLst/>
                <a:gdLst>
                  <a:gd name="T0" fmla="*/ 29 w 31"/>
                  <a:gd name="T1" fmla="*/ 5 h 5"/>
                  <a:gd name="T2" fmla="*/ 29 w 31"/>
                  <a:gd name="T3" fmla="*/ 5 h 5"/>
                  <a:gd name="T4" fmla="*/ 31 w 31"/>
                  <a:gd name="T5" fmla="*/ 3 h 5"/>
                  <a:gd name="T6" fmla="*/ 29 w 31"/>
                  <a:gd name="T7" fmla="*/ 1 h 5"/>
                  <a:gd name="T8" fmla="*/ 2 w 31"/>
                  <a:gd name="T9" fmla="*/ 0 h 5"/>
                  <a:gd name="T10" fmla="*/ 0 w 31"/>
                  <a:gd name="T11" fmla="*/ 2 h 5"/>
                  <a:gd name="T12" fmla="*/ 1 w 31"/>
                  <a:gd name="T13" fmla="*/ 4 h 5"/>
                  <a:gd name="T14" fmla="*/ 29 w 31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5">
                    <a:moveTo>
                      <a:pt x="29" y="5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30" y="5"/>
                      <a:pt x="31" y="4"/>
                      <a:pt x="31" y="3"/>
                    </a:cubicBezTo>
                    <a:cubicBezTo>
                      <a:pt x="31" y="2"/>
                      <a:pt x="30" y="1"/>
                      <a:pt x="29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lnTo>
                      <a:pt x="29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" name="Freeform 350"/>
              <p:cNvSpPr>
                <a:spLocks/>
              </p:cNvSpPr>
              <p:nvPr/>
            </p:nvSpPr>
            <p:spPr bwMode="auto">
              <a:xfrm>
                <a:off x="795338" y="2660650"/>
                <a:ext cx="57150" cy="7937"/>
              </a:xfrm>
              <a:custGeom>
                <a:avLst/>
                <a:gdLst>
                  <a:gd name="T0" fmla="*/ 0 w 29"/>
                  <a:gd name="T1" fmla="*/ 1 h 4"/>
                  <a:gd name="T2" fmla="*/ 1 w 29"/>
                  <a:gd name="T3" fmla="*/ 3 h 4"/>
                  <a:gd name="T4" fmla="*/ 27 w 29"/>
                  <a:gd name="T5" fmla="*/ 4 h 4"/>
                  <a:gd name="T6" fmla="*/ 27 w 29"/>
                  <a:gd name="T7" fmla="*/ 4 h 4"/>
                  <a:gd name="T8" fmla="*/ 29 w 29"/>
                  <a:gd name="T9" fmla="*/ 2 h 4"/>
                  <a:gd name="T10" fmla="*/ 27 w 29"/>
                  <a:gd name="T11" fmla="*/ 1 h 4"/>
                  <a:gd name="T12" fmla="*/ 2 w 29"/>
                  <a:gd name="T13" fmla="*/ 0 h 4"/>
                  <a:gd name="T14" fmla="*/ 0 w 29"/>
                  <a:gd name="T1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4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8" y="4"/>
                      <a:pt x="29" y="3"/>
                      <a:pt x="29" y="2"/>
                    </a:cubicBezTo>
                    <a:cubicBezTo>
                      <a:pt x="29" y="1"/>
                      <a:pt x="28" y="1"/>
                      <a:pt x="27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" name="Freeform 351"/>
              <p:cNvSpPr>
                <a:spLocks/>
              </p:cNvSpPr>
              <p:nvPr/>
            </p:nvSpPr>
            <p:spPr bwMode="auto">
              <a:xfrm>
                <a:off x="788988" y="2684463"/>
                <a:ext cx="36513" cy="7937"/>
              </a:xfrm>
              <a:custGeom>
                <a:avLst/>
                <a:gdLst>
                  <a:gd name="T0" fmla="*/ 0 w 19"/>
                  <a:gd name="T1" fmla="*/ 2 h 4"/>
                  <a:gd name="T2" fmla="*/ 2 w 19"/>
                  <a:gd name="T3" fmla="*/ 4 h 4"/>
                  <a:gd name="T4" fmla="*/ 17 w 19"/>
                  <a:gd name="T5" fmla="*/ 4 h 4"/>
                  <a:gd name="T6" fmla="*/ 17 w 19"/>
                  <a:gd name="T7" fmla="*/ 4 h 4"/>
                  <a:gd name="T8" fmla="*/ 19 w 19"/>
                  <a:gd name="T9" fmla="*/ 2 h 4"/>
                  <a:gd name="T10" fmla="*/ 17 w 19"/>
                  <a:gd name="T11" fmla="*/ 1 h 4"/>
                  <a:gd name="T12" fmla="*/ 2 w 19"/>
                  <a:gd name="T13" fmla="*/ 0 h 4"/>
                  <a:gd name="T14" fmla="*/ 0 w 19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4">
                    <a:moveTo>
                      <a:pt x="0" y="2"/>
                    </a:moveTo>
                    <a:cubicBezTo>
                      <a:pt x="0" y="3"/>
                      <a:pt x="1" y="4"/>
                      <a:pt x="2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8" y="4"/>
                      <a:pt x="19" y="3"/>
                      <a:pt x="19" y="2"/>
                    </a:cubicBezTo>
                    <a:cubicBezTo>
                      <a:pt x="19" y="1"/>
                      <a:pt x="18" y="1"/>
                      <a:pt x="17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 rot="120000">
              <a:off x="1342497" y="2644289"/>
              <a:ext cx="5549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Britannic Bold" panose="020B0903060703020204" pitchFamily="34" charset="0"/>
                </a:rPr>
                <a:t>HS</a:t>
              </a:r>
              <a:endParaRPr lang="en-US" i="1" dirty="0">
                <a:latin typeface="Britannic Bold" panose="020B0903060703020204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310549" y="1667803"/>
            <a:ext cx="2369371" cy="1188560"/>
            <a:chOff x="5352229" y="538691"/>
            <a:chExt cx="2369371" cy="1188560"/>
          </a:xfrm>
        </p:grpSpPr>
        <p:sp>
          <p:nvSpPr>
            <p:cNvPr id="48" name="Rounded Rectangle 47"/>
            <p:cNvSpPr/>
            <p:nvPr/>
          </p:nvSpPr>
          <p:spPr>
            <a:xfrm>
              <a:off x="5898314" y="881757"/>
              <a:ext cx="1823286" cy="845494"/>
            </a:xfrm>
            <a:prstGeom prst="roundRect">
              <a:avLst/>
            </a:prstGeom>
            <a:noFill/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352229" y="538691"/>
              <a:ext cx="1058303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latin typeface="Britannic Bold" panose="020B0903060703020204" pitchFamily="34" charset="0"/>
                </a:rPr>
                <a:t>AGE</a:t>
              </a:r>
              <a:endParaRPr lang="en-US" sz="4000" dirty="0">
                <a:latin typeface="Britannic Bold" panose="020B0903060703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105598" y="950561"/>
              <a:ext cx="15648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latin typeface="Britannic Bold" panose="020B0903060703020204" pitchFamily="34" charset="0"/>
                </a:rPr>
                <a:t>18-44</a:t>
              </a:r>
              <a:endParaRPr lang="en-US" sz="4000" dirty="0">
                <a:latin typeface="Britannic Bold" panose="020B0903060703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09551" y="3727511"/>
            <a:ext cx="2161675" cy="1322635"/>
            <a:chOff x="6467095" y="4492782"/>
            <a:chExt cx="2161675" cy="1322635"/>
          </a:xfrm>
        </p:grpSpPr>
        <p:sp>
          <p:nvSpPr>
            <p:cNvPr id="52" name="Rounded Rectangle 51"/>
            <p:cNvSpPr/>
            <p:nvPr/>
          </p:nvSpPr>
          <p:spPr>
            <a:xfrm>
              <a:off x="6805484" y="4969923"/>
              <a:ext cx="1823286" cy="845494"/>
            </a:xfrm>
            <a:prstGeom prst="roundRect">
              <a:avLst/>
            </a:prstGeom>
            <a:noFill/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6467095" y="4492782"/>
              <a:ext cx="1090152" cy="791909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5" name="Group 34"/>
            <p:cNvGrpSpPr>
              <a:grpSpLocks noChangeAspect="1"/>
            </p:cNvGrpSpPr>
            <p:nvPr/>
          </p:nvGrpSpPr>
          <p:grpSpPr>
            <a:xfrm>
              <a:off x="6490924" y="4564252"/>
              <a:ext cx="950019" cy="670105"/>
              <a:chOff x="9793288" y="1447800"/>
              <a:chExt cx="177800" cy="125413"/>
            </a:xfrm>
            <a:solidFill>
              <a:schemeClr val="tx1"/>
            </a:solidFill>
          </p:grpSpPr>
          <p:sp>
            <p:nvSpPr>
              <p:cNvPr id="36" name="Freeform 2475"/>
              <p:cNvSpPr>
                <a:spLocks/>
              </p:cNvSpPr>
              <p:nvPr/>
            </p:nvSpPr>
            <p:spPr bwMode="auto">
              <a:xfrm>
                <a:off x="9875838" y="1485900"/>
                <a:ext cx="4763" cy="7938"/>
              </a:xfrm>
              <a:custGeom>
                <a:avLst/>
                <a:gdLst>
                  <a:gd name="T0" fmla="*/ 5 w 5"/>
                  <a:gd name="T1" fmla="*/ 0 h 10"/>
                  <a:gd name="T2" fmla="*/ 1 w 5"/>
                  <a:gd name="T3" fmla="*/ 2 h 10"/>
                  <a:gd name="T4" fmla="*/ 0 w 5"/>
                  <a:gd name="T5" fmla="*/ 5 h 10"/>
                  <a:gd name="T6" fmla="*/ 1 w 5"/>
                  <a:gd name="T7" fmla="*/ 8 h 10"/>
                  <a:gd name="T8" fmla="*/ 5 w 5"/>
                  <a:gd name="T9" fmla="*/ 10 h 10"/>
                  <a:gd name="T10" fmla="*/ 5 w 5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10">
                    <a:moveTo>
                      <a:pt x="5" y="0"/>
                    </a:moveTo>
                    <a:cubicBezTo>
                      <a:pt x="3" y="1"/>
                      <a:pt x="2" y="1"/>
                      <a:pt x="1" y="2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7"/>
                      <a:pt x="1" y="8"/>
                      <a:pt x="1" y="8"/>
                    </a:cubicBezTo>
                    <a:cubicBezTo>
                      <a:pt x="2" y="9"/>
                      <a:pt x="3" y="10"/>
                      <a:pt x="5" y="10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" name="Freeform 2476"/>
              <p:cNvSpPr>
                <a:spLocks/>
              </p:cNvSpPr>
              <p:nvPr/>
            </p:nvSpPr>
            <p:spPr bwMode="auto">
              <a:xfrm>
                <a:off x="9883776" y="1501775"/>
                <a:ext cx="4763" cy="9525"/>
              </a:xfrm>
              <a:custGeom>
                <a:avLst/>
                <a:gdLst>
                  <a:gd name="T0" fmla="*/ 6 w 6"/>
                  <a:gd name="T1" fmla="*/ 6 h 12"/>
                  <a:gd name="T2" fmla="*/ 5 w 6"/>
                  <a:gd name="T3" fmla="*/ 3 h 12"/>
                  <a:gd name="T4" fmla="*/ 0 w 6"/>
                  <a:gd name="T5" fmla="*/ 0 h 12"/>
                  <a:gd name="T6" fmla="*/ 0 w 6"/>
                  <a:gd name="T7" fmla="*/ 12 h 12"/>
                  <a:gd name="T8" fmla="*/ 5 w 6"/>
                  <a:gd name="T9" fmla="*/ 10 h 12"/>
                  <a:gd name="T10" fmla="*/ 6 w 6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2">
                    <a:moveTo>
                      <a:pt x="6" y="6"/>
                    </a:moveTo>
                    <a:cubicBezTo>
                      <a:pt x="6" y="5"/>
                      <a:pt x="6" y="3"/>
                      <a:pt x="5" y="3"/>
                    </a:cubicBezTo>
                    <a:cubicBezTo>
                      <a:pt x="4" y="2"/>
                      <a:pt x="2" y="1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2"/>
                      <a:pt x="4" y="11"/>
                      <a:pt x="5" y="10"/>
                    </a:cubicBezTo>
                    <a:cubicBezTo>
                      <a:pt x="6" y="9"/>
                      <a:pt x="6" y="8"/>
                      <a:pt x="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Freeform 2477"/>
              <p:cNvSpPr>
                <a:spLocks noEditPoints="1"/>
              </p:cNvSpPr>
              <p:nvPr/>
            </p:nvSpPr>
            <p:spPr bwMode="auto">
              <a:xfrm>
                <a:off x="9848851" y="1465263"/>
                <a:ext cx="68263" cy="68263"/>
              </a:xfrm>
              <a:custGeom>
                <a:avLst/>
                <a:gdLst>
                  <a:gd name="T0" fmla="*/ 38 w 77"/>
                  <a:gd name="T1" fmla="*/ 77 h 77"/>
                  <a:gd name="T2" fmla="*/ 77 w 77"/>
                  <a:gd name="T3" fmla="*/ 38 h 77"/>
                  <a:gd name="T4" fmla="*/ 65 w 77"/>
                  <a:gd name="T5" fmla="*/ 11 h 77"/>
                  <a:gd name="T6" fmla="*/ 38 w 77"/>
                  <a:gd name="T7" fmla="*/ 0 h 77"/>
                  <a:gd name="T8" fmla="*/ 0 w 77"/>
                  <a:gd name="T9" fmla="*/ 38 h 77"/>
                  <a:gd name="T10" fmla="*/ 38 w 77"/>
                  <a:gd name="T11" fmla="*/ 77 h 77"/>
                  <a:gd name="T12" fmla="*/ 24 w 77"/>
                  <a:gd name="T13" fmla="*/ 45 h 77"/>
                  <a:gd name="T14" fmla="*/ 27 w 77"/>
                  <a:gd name="T15" fmla="*/ 44 h 77"/>
                  <a:gd name="T16" fmla="*/ 29 w 77"/>
                  <a:gd name="T17" fmla="*/ 44 h 77"/>
                  <a:gd name="T18" fmla="*/ 30 w 77"/>
                  <a:gd name="T19" fmla="*/ 46 h 77"/>
                  <a:gd name="T20" fmla="*/ 31 w 77"/>
                  <a:gd name="T21" fmla="*/ 49 h 77"/>
                  <a:gd name="T22" fmla="*/ 33 w 77"/>
                  <a:gd name="T23" fmla="*/ 51 h 77"/>
                  <a:gd name="T24" fmla="*/ 36 w 77"/>
                  <a:gd name="T25" fmla="*/ 53 h 77"/>
                  <a:gd name="T26" fmla="*/ 36 w 77"/>
                  <a:gd name="T27" fmla="*/ 40 h 77"/>
                  <a:gd name="T28" fmla="*/ 30 w 77"/>
                  <a:gd name="T29" fmla="*/ 38 h 77"/>
                  <a:gd name="T30" fmla="*/ 26 w 77"/>
                  <a:gd name="T31" fmla="*/ 35 h 77"/>
                  <a:gd name="T32" fmla="*/ 25 w 77"/>
                  <a:gd name="T33" fmla="*/ 29 h 77"/>
                  <a:gd name="T34" fmla="*/ 27 w 77"/>
                  <a:gd name="T35" fmla="*/ 21 h 77"/>
                  <a:gd name="T36" fmla="*/ 36 w 77"/>
                  <a:gd name="T37" fmla="*/ 18 h 77"/>
                  <a:gd name="T38" fmla="*/ 36 w 77"/>
                  <a:gd name="T39" fmla="*/ 14 h 77"/>
                  <a:gd name="T40" fmla="*/ 38 w 77"/>
                  <a:gd name="T41" fmla="*/ 12 h 77"/>
                  <a:gd name="T42" fmla="*/ 39 w 77"/>
                  <a:gd name="T43" fmla="*/ 14 h 77"/>
                  <a:gd name="T44" fmla="*/ 39 w 77"/>
                  <a:gd name="T45" fmla="*/ 18 h 77"/>
                  <a:gd name="T46" fmla="*/ 44 w 77"/>
                  <a:gd name="T47" fmla="*/ 19 h 77"/>
                  <a:gd name="T48" fmla="*/ 48 w 77"/>
                  <a:gd name="T49" fmla="*/ 22 h 77"/>
                  <a:gd name="T50" fmla="*/ 50 w 77"/>
                  <a:gd name="T51" fmla="*/ 25 h 77"/>
                  <a:gd name="T52" fmla="*/ 50 w 77"/>
                  <a:gd name="T53" fmla="*/ 27 h 77"/>
                  <a:gd name="T54" fmla="*/ 49 w 77"/>
                  <a:gd name="T55" fmla="*/ 30 h 77"/>
                  <a:gd name="T56" fmla="*/ 47 w 77"/>
                  <a:gd name="T57" fmla="*/ 31 h 77"/>
                  <a:gd name="T58" fmla="*/ 44 w 77"/>
                  <a:gd name="T59" fmla="*/ 28 h 77"/>
                  <a:gd name="T60" fmla="*/ 39 w 77"/>
                  <a:gd name="T61" fmla="*/ 23 h 77"/>
                  <a:gd name="T62" fmla="*/ 39 w 77"/>
                  <a:gd name="T63" fmla="*/ 34 h 77"/>
                  <a:gd name="T64" fmla="*/ 45 w 77"/>
                  <a:gd name="T65" fmla="*/ 36 h 77"/>
                  <a:gd name="T66" fmla="*/ 48 w 77"/>
                  <a:gd name="T67" fmla="*/ 38 h 77"/>
                  <a:gd name="T68" fmla="*/ 51 w 77"/>
                  <a:gd name="T69" fmla="*/ 42 h 77"/>
                  <a:gd name="T70" fmla="*/ 52 w 77"/>
                  <a:gd name="T71" fmla="*/ 46 h 77"/>
                  <a:gd name="T72" fmla="*/ 50 w 77"/>
                  <a:gd name="T73" fmla="*/ 52 h 77"/>
                  <a:gd name="T74" fmla="*/ 46 w 77"/>
                  <a:gd name="T75" fmla="*/ 56 h 77"/>
                  <a:gd name="T76" fmla="*/ 39 w 77"/>
                  <a:gd name="T77" fmla="*/ 58 h 77"/>
                  <a:gd name="T78" fmla="*/ 39 w 77"/>
                  <a:gd name="T79" fmla="*/ 63 h 77"/>
                  <a:gd name="T80" fmla="*/ 39 w 77"/>
                  <a:gd name="T81" fmla="*/ 65 h 77"/>
                  <a:gd name="T82" fmla="*/ 38 w 77"/>
                  <a:gd name="T83" fmla="*/ 66 h 77"/>
                  <a:gd name="T84" fmla="*/ 36 w 77"/>
                  <a:gd name="T85" fmla="*/ 65 h 77"/>
                  <a:gd name="T86" fmla="*/ 36 w 77"/>
                  <a:gd name="T87" fmla="*/ 63 h 77"/>
                  <a:gd name="T88" fmla="*/ 36 w 77"/>
                  <a:gd name="T89" fmla="*/ 58 h 77"/>
                  <a:gd name="T90" fmla="*/ 30 w 77"/>
                  <a:gd name="T91" fmla="*/ 57 h 77"/>
                  <a:gd name="T92" fmla="*/ 27 w 77"/>
                  <a:gd name="T93" fmla="*/ 54 h 77"/>
                  <a:gd name="T94" fmla="*/ 24 w 77"/>
                  <a:gd name="T95" fmla="*/ 51 h 77"/>
                  <a:gd name="T96" fmla="*/ 23 w 77"/>
                  <a:gd name="T97" fmla="*/ 47 h 77"/>
                  <a:gd name="T98" fmla="*/ 24 w 77"/>
                  <a:gd name="T99" fmla="*/ 45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7" h="77">
                    <a:moveTo>
                      <a:pt x="38" y="77"/>
                    </a:moveTo>
                    <a:cubicBezTo>
                      <a:pt x="59" y="77"/>
                      <a:pt x="77" y="60"/>
                      <a:pt x="77" y="38"/>
                    </a:cubicBezTo>
                    <a:cubicBezTo>
                      <a:pt x="77" y="28"/>
                      <a:pt x="73" y="18"/>
                      <a:pt x="65" y="11"/>
                    </a:cubicBezTo>
                    <a:cubicBezTo>
                      <a:pt x="58" y="4"/>
                      <a:pt x="48" y="0"/>
                      <a:pt x="38" y="0"/>
                    </a:cubicBezTo>
                    <a:cubicBezTo>
                      <a:pt x="17" y="0"/>
                      <a:pt x="0" y="17"/>
                      <a:pt x="0" y="38"/>
                    </a:cubicBezTo>
                    <a:cubicBezTo>
                      <a:pt x="0" y="60"/>
                      <a:pt x="17" y="77"/>
                      <a:pt x="38" y="77"/>
                    </a:cubicBezTo>
                    <a:close/>
                    <a:moveTo>
                      <a:pt x="24" y="45"/>
                    </a:moveTo>
                    <a:cubicBezTo>
                      <a:pt x="25" y="44"/>
                      <a:pt x="26" y="44"/>
                      <a:pt x="27" y="44"/>
                    </a:cubicBezTo>
                    <a:cubicBezTo>
                      <a:pt x="28" y="44"/>
                      <a:pt x="28" y="44"/>
                      <a:pt x="29" y="44"/>
                    </a:cubicBezTo>
                    <a:cubicBezTo>
                      <a:pt x="30" y="45"/>
                      <a:pt x="30" y="45"/>
                      <a:pt x="30" y="46"/>
                    </a:cubicBezTo>
                    <a:cubicBezTo>
                      <a:pt x="31" y="47"/>
                      <a:pt x="31" y="49"/>
                      <a:pt x="31" y="49"/>
                    </a:cubicBezTo>
                    <a:cubicBezTo>
                      <a:pt x="32" y="50"/>
                      <a:pt x="32" y="51"/>
                      <a:pt x="33" y="51"/>
                    </a:cubicBezTo>
                    <a:cubicBezTo>
                      <a:pt x="34" y="52"/>
                      <a:pt x="35" y="53"/>
                      <a:pt x="36" y="53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34" y="40"/>
                      <a:pt x="32" y="39"/>
                      <a:pt x="30" y="38"/>
                    </a:cubicBezTo>
                    <a:cubicBezTo>
                      <a:pt x="28" y="37"/>
                      <a:pt x="27" y="36"/>
                      <a:pt x="26" y="35"/>
                    </a:cubicBezTo>
                    <a:cubicBezTo>
                      <a:pt x="25" y="33"/>
                      <a:pt x="25" y="31"/>
                      <a:pt x="25" y="29"/>
                    </a:cubicBezTo>
                    <a:cubicBezTo>
                      <a:pt x="25" y="26"/>
                      <a:pt x="25" y="23"/>
                      <a:pt x="27" y="21"/>
                    </a:cubicBezTo>
                    <a:cubicBezTo>
                      <a:pt x="29" y="19"/>
                      <a:pt x="32" y="18"/>
                      <a:pt x="36" y="18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3"/>
                      <a:pt x="37" y="12"/>
                      <a:pt x="38" y="12"/>
                    </a:cubicBezTo>
                    <a:cubicBezTo>
                      <a:pt x="39" y="12"/>
                      <a:pt x="39" y="12"/>
                      <a:pt x="39" y="14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41" y="18"/>
                      <a:pt x="43" y="19"/>
                      <a:pt x="44" y="19"/>
                    </a:cubicBezTo>
                    <a:cubicBezTo>
                      <a:pt x="46" y="20"/>
                      <a:pt x="47" y="21"/>
                      <a:pt x="48" y="22"/>
                    </a:cubicBezTo>
                    <a:cubicBezTo>
                      <a:pt x="49" y="23"/>
                      <a:pt x="49" y="24"/>
                      <a:pt x="50" y="25"/>
                    </a:cubicBezTo>
                    <a:cubicBezTo>
                      <a:pt x="50" y="26"/>
                      <a:pt x="50" y="26"/>
                      <a:pt x="50" y="27"/>
                    </a:cubicBezTo>
                    <a:cubicBezTo>
                      <a:pt x="50" y="28"/>
                      <a:pt x="50" y="29"/>
                      <a:pt x="49" y="30"/>
                    </a:cubicBezTo>
                    <a:cubicBezTo>
                      <a:pt x="49" y="30"/>
                      <a:pt x="48" y="31"/>
                      <a:pt x="47" y="31"/>
                    </a:cubicBezTo>
                    <a:cubicBezTo>
                      <a:pt x="45" y="31"/>
                      <a:pt x="44" y="30"/>
                      <a:pt x="44" y="28"/>
                    </a:cubicBezTo>
                    <a:cubicBezTo>
                      <a:pt x="43" y="26"/>
                      <a:pt x="42" y="24"/>
                      <a:pt x="39" y="23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42" y="35"/>
                      <a:pt x="43" y="36"/>
                      <a:pt x="45" y="36"/>
                    </a:cubicBezTo>
                    <a:cubicBezTo>
                      <a:pt x="46" y="37"/>
                      <a:pt x="47" y="37"/>
                      <a:pt x="48" y="38"/>
                    </a:cubicBezTo>
                    <a:cubicBezTo>
                      <a:pt x="49" y="39"/>
                      <a:pt x="50" y="40"/>
                      <a:pt x="51" y="42"/>
                    </a:cubicBezTo>
                    <a:cubicBezTo>
                      <a:pt x="51" y="43"/>
                      <a:pt x="52" y="45"/>
                      <a:pt x="52" y="46"/>
                    </a:cubicBezTo>
                    <a:cubicBezTo>
                      <a:pt x="52" y="48"/>
                      <a:pt x="51" y="50"/>
                      <a:pt x="50" y="52"/>
                    </a:cubicBezTo>
                    <a:cubicBezTo>
                      <a:pt x="49" y="54"/>
                      <a:pt x="48" y="55"/>
                      <a:pt x="46" y="56"/>
                    </a:cubicBezTo>
                    <a:cubicBezTo>
                      <a:pt x="44" y="57"/>
                      <a:pt x="42" y="58"/>
                      <a:pt x="39" y="58"/>
                    </a:cubicBezTo>
                    <a:cubicBezTo>
                      <a:pt x="39" y="63"/>
                      <a:pt x="39" y="63"/>
                      <a:pt x="39" y="63"/>
                    </a:cubicBezTo>
                    <a:cubicBezTo>
                      <a:pt x="39" y="64"/>
                      <a:pt x="39" y="65"/>
                      <a:pt x="39" y="65"/>
                    </a:cubicBezTo>
                    <a:cubicBezTo>
                      <a:pt x="39" y="66"/>
                      <a:pt x="38" y="66"/>
                      <a:pt x="38" y="66"/>
                    </a:cubicBezTo>
                    <a:cubicBezTo>
                      <a:pt x="37" y="66"/>
                      <a:pt x="37" y="66"/>
                      <a:pt x="36" y="65"/>
                    </a:cubicBezTo>
                    <a:cubicBezTo>
                      <a:pt x="36" y="65"/>
                      <a:pt x="36" y="64"/>
                      <a:pt x="36" y="63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34" y="58"/>
                      <a:pt x="32" y="58"/>
                      <a:pt x="30" y="57"/>
                    </a:cubicBezTo>
                    <a:cubicBezTo>
                      <a:pt x="29" y="56"/>
                      <a:pt x="28" y="55"/>
                      <a:pt x="27" y="54"/>
                    </a:cubicBezTo>
                    <a:cubicBezTo>
                      <a:pt x="25" y="53"/>
                      <a:pt x="25" y="52"/>
                      <a:pt x="24" y="51"/>
                    </a:cubicBezTo>
                    <a:cubicBezTo>
                      <a:pt x="24" y="49"/>
                      <a:pt x="23" y="48"/>
                      <a:pt x="23" y="47"/>
                    </a:cubicBezTo>
                    <a:cubicBezTo>
                      <a:pt x="23" y="46"/>
                      <a:pt x="24" y="45"/>
                      <a:pt x="24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" name="Freeform 2478"/>
              <p:cNvSpPr>
                <a:spLocks noEditPoints="1"/>
              </p:cNvSpPr>
              <p:nvPr/>
            </p:nvSpPr>
            <p:spPr bwMode="auto">
              <a:xfrm>
                <a:off x="9793288" y="1447800"/>
                <a:ext cx="177800" cy="125413"/>
              </a:xfrm>
              <a:custGeom>
                <a:avLst/>
                <a:gdLst>
                  <a:gd name="T0" fmla="*/ 196 w 198"/>
                  <a:gd name="T1" fmla="*/ 2 h 140"/>
                  <a:gd name="T2" fmla="*/ 191 w 198"/>
                  <a:gd name="T3" fmla="*/ 0 h 140"/>
                  <a:gd name="T4" fmla="*/ 7 w 198"/>
                  <a:gd name="T5" fmla="*/ 0 h 140"/>
                  <a:gd name="T6" fmla="*/ 0 w 198"/>
                  <a:gd name="T7" fmla="*/ 7 h 140"/>
                  <a:gd name="T8" fmla="*/ 0 w 198"/>
                  <a:gd name="T9" fmla="*/ 108 h 140"/>
                  <a:gd name="T10" fmla="*/ 7 w 198"/>
                  <a:gd name="T11" fmla="*/ 115 h 140"/>
                  <a:gd name="T12" fmla="*/ 19 w 198"/>
                  <a:gd name="T13" fmla="*/ 115 h 140"/>
                  <a:gd name="T14" fmla="*/ 175 w 198"/>
                  <a:gd name="T15" fmla="*/ 140 h 140"/>
                  <a:gd name="T16" fmla="*/ 176 w 198"/>
                  <a:gd name="T17" fmla="*/ 140 h 140"/>
                  <a:gd name="T18" fmla="*/ 180 w 198"/>
                  <a:gd name="T19" fmla="*/ 139 h 140"/>
                  <a:gd name="T20" fmla="*/ 182 w 198"/>
                  <a:gd name="T21" fmla="*/ 134 h 140"/>
                  <a:gd name="T22" fmla="*/ 185 w 198"/>
                  <a:gd name="T23" fmla="*/ 115 h 140"/>
                  <a:gd name="T24" fmla="*/ 191 w 198"/>
                  <a:gd name="T25" fmla="*/ 115 h 140"/>
                  <a:gd name="T26" fmla="*/ 198 w 198"/>
                  <a:gd name="T27" fmla="*/ 108 h 140"/>
                  <a:gd name="T28" fmla="*/ 198 w 198"/>
                  <a:gd name="T29" fmla="*/ 7 h 140"/>
                  <a:gd name="T30" fmla="*/ 196 w 198"/>
                  <a:gd name="T31" fmla="*/ 2 h 140"/>
                  <a:gd name="T32" fmla="*/ 170 w 198"/>
                  <a:gd name="T33" fmla="*/ 125 h 140"/>
                  <a:gd name="T34" fmla="*/ 106 w 198"/>
                  <a:gd name="T35" fmla="*/ 115 h 140"/>
                  <a:gd name="T36" fmla="*/ 172 w 198"/>
                  <a:gd name="T37" fmla="*/ 115 h 140"/>
                  <a:gd name="T38" fmla="*/ 170 w 198"/>
                  <a:gd name="T39" fmla="*/ 125 h 140"/>
                  <a:gd name="T40" fmla="*/ 184 w 198"/>
                  <a:gd name="T41" fmla="*/ 101 h 140"/>
                  <a:gd name="T42" fmla="*/ 14 w 198"/>
                  <a:gd name="T43" fmla="*/ 101 h 140"/>
                  <a:gd name="T44" fmla="*/ 14 w 198"/>
                  <a:gd name="T45" fmla="*/ 14 h 140"/>
                  <a:gd name="T46" fmla="*/ 184 w 198"/>
                  <a:gd name="T47" fmla="*/ 14 h 140"/>
                  <a:gd name="T48" fmla="*/ 184 w 198"/>
                  <a:gd name="T49" fmla="*/ 101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8" h="140">
                    <a:moveTo>
                      <a:pt x="196" y="2"/>
                    </a:moveTo>
                    <a:cubicBezTo>
                      <a:pt x="195" y="1"/>
                      <a:pt x="193" y="0"/>
                      <a:pt x="191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08"/>
                      <a:pt x="0" y="108"/>
                      <a:pt x="0" y="108"/>
                    </a:cubicBezTo>
                    <a:cubicBezTo>
                      <a:pt x="0" y="112"/>
                      <a:pt x="3" y="115"/>
                      <a:pt x="7" y="115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75" y="140"/>
                      <a:pt x="175" y="140"/>
                      <a:pt x="175" y="140"/>
                    </a:cubicBezTo>
                    <a:cubicBezTo>
                      <a:pt x="175" y="140"/>
                      <a:pt x="175" y="140"/>
                      <a:pt x="176" y="140"/>
                    </a:cubicBezTo>
                    <a:cubicBezTo>
                      <a:pt x="177" y="140"/>
                      <a:pt x="178" y="139"/>
                      <a:pt x="180" y="139"/>
                    </a:cubicBezTo>
                    <a:cubicBezTo>
                      <a:pt x="181" y="138"/>
                      <a:pt x="182" y="136"/>
                      <a:pt x="182" y="134"/>
                    </a:cubicBezTo>
                    <a:cubicBezTo>
                      <a:pt x="182" y="134"/>
                      <a:pt x="184" y="122"/>
                      <a:pt x="185" y="115"/>
                    </a:cubicBezTo>
                    <a:cubicBezTo>
                      <a:pt x="191" y="115"/>
                      <a:pt x="191" y="115"/>
                      <a:pt x="191" y="115"/>
                    </a:cubicBezTo>
                    <a:cubicBezTo>
                      <a:pt x="195" y="115"/>
                      <a:pt x="198" y="112"/>
                      <a:pt x="198" y="108"/>
                    </a:cubicBezTo>
                    <a:cubicBezTo>
                      <a:pt x="198" y="7"/>
                      <a:pt x="198" y="7"/>
                      <a:pt x="198" y="7"/>
                    </a:cubicBezTo>
                    <a:cubicBezTo>
                      <a:pt x="198" y="5"/>
                      <a:pt x="197" y="3"/>
                      <a:pt x="196" y="2"/>
                    </a:cubicBezTo>
                    <a:close/>
                    <a:moveTo>
                      <a:pt x="170" y="125"/>
                    </a:moveTo>
                    <a:cubicBezTo>
                      <a:pt x="106" y="115"/>
                      <a:pt x="106" y="115"/>
                      <a:pt x="106" y="115"/>
                    </a:cubicBezTo>
                    <a:cubicBezTo>
                      <a:pt x="172" y="115"/>
                      <a:pt x="172" y="115"/>
                      <a:pt x="172" y="115"/>
                    </a:cubicBezTo>
                    <a:cubicBezTo>
                      <a:pt x="171" y="119"/>
                      <a:pt x="170" y="123"/>
                      <a:pt x="170" y="125"/>
                    </a:cubicBezTo>
                    <a:close/>
                    <a:moveTo>
                      <a:pt x="184" y="101"/>
                    </a:moveTo>
                    <a:cubicBezTo>
                      <a:pt x="14" y="101"/>
                      <a:pt x="14" y="101"/>
                      <a:pt x="14" y="101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84" y="14"/>
                      <a:pt x="184" y="14"/>
                      <a:pt x="184" y="14"/>
                    </a:cubicBezTo>
                    <a:lnTo>
                      <a:pt x="184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6934926" y="5091736"/>
              <a:ext cx="16177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latin typeface="Britannic Bold" panose="020B0903060703020204" pitchFamily="34" charset="0"/>
                </a:rPr>
                <a:t>&lt;$25k</a:t>
              </a:r>
              <a:endParaRPr lang="en-US" sz="4000" dirty="0">
                <a:latin typeface="Britannic Bold" panose="020B0903060703020204" pitchFamily="34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467095" y="3711716"/>
            <a:ext cx="2161675" cy="1322635"/>
            <a:chOff x="6467095" y="4492782"/>
            <a:chExt cx="2161675" cy="1322635"/>
          </a:xfrm>
        </p:grpSpPr>
        <p:sp>
          <p:nvSpPr>
            <p:cNvPr id="56" name="Rounded Rectangle 55"/>
            <p:cNvSpPr/>
            <p:nvPr/>
          </p:nvSpPr>
          <p:spPr>
            <a:xfrm>
              <a:off x="6805484" y="4969923"/>
              <a:ext cx="1823286" cy="845494"/>
            </a:xfrm>
            <a:prstGeom prst="roundRect">
              <a:avLst/>
            </a:prstGeom>
            <a:noFill/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467095" y="4492782"/>
              <a:ext cx="1090152" cy="791909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8" name="Group 57"/>
            <p:cNvGrpSpPr>
              <a:grpSpLocks noChangeAspect="1"/>
            </p:cNvGrpSpPr>
            <p:nvPr/>
          </p:nvGrpSpPr>
          <p:grpSpPr>
            <a:xfrm>
              <a:off x="6490924" y="4564252"/>
              <a:ext cx="950019" cy="670105"/>
              <a:chOff x="9793288" y="1447800"/>
              <a:chExt cx="177800" cy="125413"/>
            </a:xfrm>
            <a:solidFill>
              <a:schemeClr val="tx1"/>
            </a:solidFill>
          </p:grpSpPr>
          <p:sp>
            <p:nvSpPr>
              <p:cNvPr id="60" name="Freeform 2475"/>
              <p:cNvSpPr>
                <a:spLocks/>
              </p:cNvSpPr>
              <p:nvPr/>
            </p:nvSpPr>
            <p:spPr bwMode="auto">
              <a:xfrm>
                <a:off x="9875838" y="1485900"/>
                <a:ext cx="4763" cy="7938"/>
              </a:xfrm>
              <a:custGeom>
                <a:avLst/>
                <a:gdLst>
                  <a:gd name="T0" fmla="*/ 5 w 5"/>
                  <a:gd name="T1" fmla="*/ 0 h 10"/>
                  <a:gd name="T2" fmla="*/ 1 w 5"/>
                  <a:gd name="T3" fmla="*/ 2 h 10"/>
                  <a:gd name="T4" fmla="*/ 0 w 5"/>
                  <a:gd name="T5" fmla="*/ 5 h 10"/>
                  <a:gd name="T6" fmla="*/ 1 w 5"/>
                  <a:gd name="T7" fmla="*/ 8 h 10"/>
                  <a:gd name="T8" fmla="*/ 5 w 5"/>
                  <a:gd name="T9" fmla="*/ 10 h 10"/>
                  <a:gd name="T10" fmla="*/ 5 w 5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10">
                    <a:moveTo>
                      <a:pt x="5" y="0"/>
                    </a:moveTo>
                    <a:cubicBezTo>
                      <a:pt x="3" y="1"/>
                      <a:pt x="2" y="1"/>
                      <a:pt x="1" y="2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7"/>
                      <a:pt x="1" y="8"/>
                      <a:pt x="1" y="8"/>
                    </a:cubicBezTo>
                    <a:cubicBezTo>
                      <a:pt x="2" y="9"/>
                      <a:pt x="3" y="10"/>
                      <a:pt x="5" y="10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1" name="Freeform 2476"/>
              <p:cNvSpPr>
                <a:spLocks/>
              </p:cNvSpPr>
              <p:nvPr/>
            </p:nvSpPr>
            <p:spPr bwMode="auto">
              <a:xfrm>
                <a:off x="9883776" y="1501775"/>
                <a:ext cx="4763" cy="9525"/>
              </a:xfrm>
              <a:custGeom>
                <a:avLst/>
                <a:gdLst>
                  <a:gd name="T0" fmla="*/ 6 w 6"/>
                  <a:gd name="T1" fmla="*/ 6 h 12"/>
                  <a:gd name="T2" fmla="*/ 5 w 6"/>
                  <a:gd name="T3" fmla="*/ 3 h 12"/>
                  <a:gd name="T4" fmla="*/ 0 w 6"/>
                  <a:gd name="T5" fmla="*/ 0 h 12"/>
                  <a:gd name="T6" fmla="*/ 0 w 6"/>
                  <a:gd name="T7" fmla="*/ 12 h 12"/>
                  <a:gd name="T8" fmla="*/ 5 w 6"/>
                  <a:gd name="T9" fmla="*/ 10 h 12"/>
                  <a:gd name="T10" fmla="*/ 6 w 6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2">
                    <a:moveTo>
                      <a:pt x="6" y="6"/>
                    </a:moveTo>
                    <a:cubicBezTo>
                      <a:pt x="6" y="5"/>
                      <a:pt x="6" y="3"/>
                      <a:pt x="5" y="3"/>
                    </a:cubicBezTo>
                    <a:cubicBezTo>
                      <a:pt x="4" y="2"/>
                      <a:pt x="2" y="1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2"/>
                      <a:pt x="4" y="11"/>
                      <a:pt x="5" y="10"/>
                    </a:cubicBezTo>
                    <a:cubicBezTo>
                      <a:pt x="6" y="9"/>
                      <a:pt x="6" y="8"/>
                      <a:pt x="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2" name="Freeform 2477"/>
              <p:cNvSpPr>
                <a:spLocks noEditPoints="1"/>
              </p:cNvSpPr>
              <p:nvPr/>
            </p:nvSpPr>
            <p:spPr bwMode="auto">
              <a:xfrm>
                <a:off x="9848851" y="1465263"/>
                <a:ext cx="68263" cy="68263"/>
              </a:xfrm>
              <a:custGeom>
                <a:avLst/>
                <a:gdLst>
                  <a:gd name="T0" fmla="*/ 38 w 77"/>
                  <a:gd name="T1" fmla="*/ 77 h 77"/>
                  <a:gd name="T2" fmla="*/ 77 w 77"/>
                  <a:gd name="T3" fmla="*/ 38 h 77"/>
                  <a:gd name="T4" fmla="*/ 65 w 77"/>
                  <a:gd name="T5" fmla="*/ 11 h 77"/>
                  <a:gd name="T6" fmla="*/ 38 w 77"/>
                  <a:gd name="T7" fmla="*/ 0 h 77"/>
                  <a:gd name="T8" fmla="*/ 0 w 77"/>
                  <a:gd name="T9" fmla="*/ 38 h 77"/>
                  <a:gd name="T10" fmla="*/ 38 w 77"/>
                  <a:gd name="T11" fmla="*/ 77 h 77"/>
                  <a:gd name="T12" fmla="*/ 24 w 77"/>
                  <a:gd name="T13" fmla="*/ 45 h 77"/>
                  <a:gd name="T14" fmla="*/ 27 w 77"/>
                  <a:gd name="T15" fmla="*/ 44 h 77"/>
                  <a:gd name="T16" fmla="*/ 29 w 77"/>
                  <a:gd name="T17" fmla="*/ 44 h 77"/>
                  <a:gd name="T18" fmla="*/ 30 w 77"/>
                  <a:gd name="T19" fmla="*/ 46 h 77"/>
                  <a:gd name="T20" fmla="*/ 31 w 77"/>
                  <a:gd name="T21" fmla="*/ 49 h 77"/>
                  <a:gd name="T22" fmla="*/ 33 w 77"/>
                  <a:gd name="T23" fmla="*/ 51 h 77"/>
                  <a:gd name="T24" fmla="*/ 36 w 77"/>
                  <a:gd name="T25" fmla="*/ 53 h 77"/>
                  <a:gd name="T26" fmla="*/ 36 w 77"/>
                  <a:gd name="T27" fmla="*/ 40 h 77"/>
                  <a:gd name="T28" fmla="*/ 30 w 77"/>
                  <a:gd name="T29" fmla="*/ 38 h 77"/>
                  <a:gd name="T30" fmla="*/ 26 w 77"/>
                  <a:gd name="T31" fmla="*/ 35 h 77"/>
                  <a:gd name="T32" fmla="*/ 25 w 77"/>
                  <a:gd name="T33" fmla="*/ 29 h 77"/>
                  <a:gd name="T34" fmla="*/ 27 w 77"/>
                  <a:gd name="T35" fmla="*/ 21 h 77"/>
                  <a:gd name="T36" fmla="*/ 36 w 77"/>
                  <a:gd name="T37" fmla="*/ 18 h 77"/>
                  <a:gd name="T38" fmla="*/ 36 w 77"/>
                  <a:gd name="T39" fmla="*/ 14 h 77"/>
                  <a:gd name="T40" fmla="*/ 38 w 77"/>
                  <a:gd name="T41" fmla="*/ 12 h 77"/>
                  <a:gd name="T42" fmla="*/ 39 w 77"/>
                  <a:gd name="T43" fmla="*/ 14 h 77"/>
                  <a:gd name="T44" fmla="*/ 39 w 77"/>
                  <a:gd name="T45" fmla="*/ 18 h 77"/>
                  <a:gd name="T46" fmla="*/ 44 w 77"/>
                  <a:gd name="T47" fmla="*/ 19 h 77"/>
                  <a:gd name="T48" fmla="*/ 48 w 77"/>
                  <a:gd name="T49" fmla="*/ 22 h 77"/>
                  <a:gd name="T50" fmla="*/ 50 w 77"/>
                  <a:gd name="T51" fmla="*/ 25 h 77"/>
                  <a:gd name="T52" fmla="*/ 50 w 77"/>
                  <a:gd name="T53" fmla="*/ 27 h 77"/>
                  <a:gd name="T54" fmla="*/ 49 w 77"/>
                  <a:gd name="T55" fmla="*/ 30 h 77"/>
                  <a:gd name="T56" fmla="*/ 47 w 77"/>
                  <a:gd name="T57" fmla="*/ 31 h 77"/>
                  <a:gd name="T58" fmla="*/ 44 w 77"/>
                  <a:gd name="T59" fmla="*/ 28 h 77"/>
                  <a:gd name="T60" fmla="*/ 39 w 77"/>
                  <a:gd name="T61" fmla="*/ 23 h 77"/>
                  <a:gd name="T62" fmla="*/ 39 w 77"/>
                  <a:gd name="T63" fmla="*/ 34 h 77"/>
                  <a:gd name="T64" fmla="*/ 45 w 77"/>
                  <a:gd name="T65" fmla="*/ 36 h 77"/>
                  <a:gd name="T66" fmla="*/ 48 w 77"/>
                  <a:gd name="T67" fmla="*/ 38 h 77"/>
                  <a:gd name="T68" fmla="*/ 51 w 77"/>
                  <a:gd name="T69" fmla="*/ 42 h 77"/>
                  <a:gd name="T70" fmla="*/ 52 w 77"/>
                  <a:gd name="T71" fmla="*/ 46 h 77"/>
                  <a:gd name="T72" fmla="*/ 50 w 77"/>
                  <a:gd name="T73" fmla="*/ 52 h 77"/>
                  <a:gd name="T74" fmla="*/ 46 w 77"/>
                  <a:gd name="T75" fmla="*/ 56 h 77"/>
                  <a:gd name="T76" fmla="*/ 39 w 77"/>
                  <a:gd name="T77" fmla="*/ 58 h 77"/>
                  <a:gd name="T78" fmla="*/ 39 w 77"/>
                  <a:gd name="T79" fmla="*/ 63 h 77"/>
                  <a:gd name="T80" fmla="*/ 39 w 77"/>
                  <a:gd name="T81" fmla="*/ 65 h 77"/>
                  <a:gd name="T82" fmla="*/ 38 w 77"/>
                  <a:gd name="T83" fmla="*/ 66 h 77"/>
                  <a:gd name="T84" fmla="*/ 36 w 77"/>
                  <a:gd name="T85" fmla="*/ 65 h 77"/>
                  <a:gd name="T86" fmla="*/ 36 w 77"/>
                  <a:gd name="T87" fmla="*/ 63 h 77"/>
                  <a:gd name="T88" fmla="*/ 36 w 77"/>
                  <a:gd name="T89" fmla="*/ 58 h 77"/>
                  <a:gd name="T90" fmla="*/ 30 w 77"/>
                  <a:gd name="T91" fmla="*/ 57 h 77"/>
                  <a:gd name="T92" fmla="*/ 27 w 77"/>
                  <a:gd name="T93" fmla="*/ 54 h 77"/>
                  <a:gd name="T94" fmla="*/ 24 w 77"/>
                  <a:gd name="T95" fmla="*/ 51 h 77"/>
                  <a:gd name="T96" fmla="*/ 23 w 77"/>
                  <a:gd name="T97" fmla="*/ 47 h 77"/>
                  <a:gd name="T98" fmla="*/ 24 w 77"/>
                  <a:gd name="T99" fmla="*/ 45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7" h="77">
                    <a:moveTo>
                      <a:pt x="38" y="77"/>
                    </a:moveTo>
                    <a:cubicBezTo>
                      <a:pt x="59" y="77"/>
                      <a:pt x="77" y="60"/>
                      <a:pt x="77" y="38"/>
                    </a:cubicBezTo>
                    <a:cubicBezTo>
                      <a:pt x="77" y="28"/>
                      <a:pt x="73" y="18"/>
                      <a:pt x="65" y="11"/>
                    </a:cubicBezTo>
                    <a:cubicBezTo>
                      <a:pt x="58" y="4"/>
                      <a:pt x="48" y="0"/>
                      <a:pt x="38" y="0"/>
                    </a:cubicBezTo>
                    <a:cubicBezTo>
                      <a:pt x="17" y="0"/>
                      <a:pt x="0" y="17"/>
                      <a:pt x="0" y="38"/>
                    </a:cubicBezTo>
                    <a:cubicBezTo>
                      <a:pt x="0" y="60"/>
                      <a:pt x="17" y="77"/>
                      <a:pt x="38" y="77"/>
                    </a:cubicBezTo>
                    <a:close/>
                    <a:moveTo>
                      <a:pt x="24" y="45"/>
                    </a:moveTo>
                    <a:cubicBezTo>
                      <a:pt x="25" y="44"/>
                      <a:pt x="26" y="44"/>
                      <a:pt x="27" y="44"/>
                    </a:cubicBezTo>
                    <a:cubicBezTo>
                      <a:pt x="28" y="44"/>
                      <a:pt x="28" y="44"/>
                      <a:pt x="29" y="44"/>
                    </a:cubicBezTo>
                    <a:cubicBezTo>
                      <a:pt x="30" y="45"/>
                      <a:pt x="30" y="45"/>
                      <a:pt x="30" y="46"/>
                    </a:cubicBezTo>
                    <a:cubicBezTo>
                      <a:pt x="31" y="47"/>
                      <a:pt x="31" y="49"/>
                      <a:pt x="31" y="49"/>
                    </a:cubicBezTo>
                    <a:cubicBezTo>
                      <a:pt x="32" y="50"/>
                      <a:pt x="32" y="51"/>
                      <a:pt x="33" y="51"/>
                    </a:cubicBezTo>
                    <a:cubicBezTo>
                      <a:pt x="34" y="52"/>
                      <a:pt x="35" y="53"/>
                      <a:pt x="36" y="53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34" y="40"/>
                      <a:pt x="32" y="39"/>
                      <a:pt x="30" y="38"/>
                    </a:cubicBezTo>
                    <a:cubicBezTo>
                      <a:pt x="28" y="37"/>
                      <a:pt x="27" y="36"/>
                      <a:pt x="26" y="35"/>
                    </a:cubicBezTo>
                    <a:cubicBezTo>
                      <a:pt x="25" y="33"/>
                      <a:pt x="25" y="31"/>
                      <a:pt x="25" y="29"/>
                    </a:cubicBezTo>
                    <a:cubicBezTo>
                      <a:pt x="25" y="26"/>
                      <a:pt x="25" y="23"/>
                      <a:pt x="27" y="21"/>
                    </a:cubicBezTo>
                    <a:cubicBezTo>
                      <a:pt x="29" y="19"/>
                      <a:pt x="32" y="18"/>
                      <a:pt x="36" y="18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3"/>
                      <a:pt x="37" y="12"/>
                      <a:pt x="38" y="12"/>
                    </a:cubicBezTo>
                    <a:cubicBezTo>
                      <a:pt x="39" y="12"/>
                      <a:pt x="39" y="12"/>
                      <a:pt x="39" y="14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41" y="18"/>
                      <a:pt x="43" y="19"/>
                      <a:pt x="44" y="19"/>
                    </a:cubicBezTo>
                    <a:cubicBezTo>
                      <a:pt x="46" y="20"/>
                      <a:pt x="47" y="21"/>
                      <a:pt x="48" y="22"/>
                    </a:cubicBezTo>
                    <a:cubicBezTo>
                      <a:pt x="49" y="23"/>
                      <a:pt x="49" y="24"/>
                      <a:pt x="50" y="25"/>
                    </a:cubicBezTo>
                    <a:cubicBezTo>
                      <a:pt x="50" y="26"/>
                      <a:pt x="50" y="26"/>
                      <a:pt x="50" y="27"/>
                    </a:cubicBezTo>
                    <a:cubicBezTo>
                      <a:pt x="50" y="28"/>
                      <a:pt x="50" y="29"/>
                      <a:pt x="49" y="30"/>
                    </a:cubicBezTo>
                    <a:cubicBezTo>
                      <a:pt x="49" y="30"/>
                      <a:pt x="48" y="31"/>
                      <a:pt x="47" y="31"/>
                    </a:cubicBezTo>
                    <a:cubicBezTo>
                      <a:pt x="45" y="31"/>
                      <a:pt x="44" y="30"/>
                      <a:pt x="44" y="28"/>
                    </a:cubicBezTo>
                    <a:cubicBezTo>
                      <a:pt x="43" y="26"/>
                      <a:pt x="42" y="24"/>
                      <a:pt x="39" y="23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42" y="35"/>
                      <a:pt x="43" y="36"/>
                      <a:pt x="45" y="36"/>
                    </a:cubicBezTo>
                    <a:cubicBezTo>
                      <a:pt x="46" y="37"/>
                      <a:pt x="47" y="37"/>
                      <a:pt x="48" y="38"/>
                    </a:cubicBezTo>
                    <a:cubicBezTo>
                      <a:pt x="49" y="39"/>
                      <a:pt x="50" y="40"/>
                      <a:pt x="51" y="42"/>
                    </a:cubicBezTo>
                    <a:cubicBezTo>
                      <a:pt x="51" y="43"/>
                      <a:pt x="52" y="45"/>
                      <a:pt x="52" y="46"/>
                    </a:cubicBezTo>
                    <a:cubicBezTo>
                      <a:pt x="52" y="48"/>
                      <a:pt x="51" y="50"/>
                      <a:pt x="50" y="52"/>
                    </a:cubicBezTo>
                    <a:cubicBezTo>
                      <a:pt x="49" y="54"/>
                      <a:pt x="48" y="55"/>
                      <a:pt x="46" y="56"/>
                    </a:cubicBezTo>
                    <a:cubicBezTo>
                      <a:pt x="44" y="57"/>
                      <a:pt x="42" y="58"/>
                      <a:pt x="39" y="58"/>
                    </a:cubicBezTo>
                    <a:cubicBezTo>
                      <a:pt x="39" y="63"/>
                      <a:pt x="39" y="63"/>
                      <a:pt x="39" y="63"/>
                    </a:cubicBezTo>
                    <a:cubicBezTo>
                      <a:pt x="39" y="64"/>
                      <a:pt x="39" y="65"/>
                      <a:pt x="39" y="65"/>
                    </a:cubicBezTo>
                    <a:cubicBezTo>
                      <a:pt x="39" y="66"/>
                      <a:pt x="38" y="66"/>
                      <a:pt x="38" y="66"/>
                    </a:cubicBezTo>
                    <a:cubicBezTo>
                      <a:pt x="37" y="66"/>
                      <a:pt x="37" y="66"/>
                      <a:pt x="36" y="65"/>
                    </a:cubicBezTo>
                    <a:cubicBezTo>
                      <a:pt x="36" y="65"/>
                      <a:pt x="36" y="64"/>
                      <a:pt x="36" y="63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34" y="58"/>
                      <a:pt x="32" y="58"/>
                      <a:pt x="30" y="57"/>
                    </a:cubicBezTo>
                    <a:cubicBezTo>
                      <a:pt x="29" y="56"/>
                      <a:pt x="28" y="55"/>
                      <a:pt x="27" y="54"/>
                    </a:cubicBezTo>
                    <a:cubicBezTo>
                      <a:pt x="25" y="53"/>
                      <a:pt x="25" y="52"/>
                      <a:pt x="24" y="51"/>
                    </a:cubicBezTo>
                    <a:cubicBezTo>
                      <a:pt x="24" y="49"/>
                      <a:pt x="23" y="48"/>
                      <a:pt x="23" y="47"/>
                    </a:cubicBezTo>
                    <a:cubicBezTo>
                      <a:pt x="23" y="46"/>
                      <a:pt x="24" y="45"/>
                      <a:pt x="24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3" name="Freeform 2478"/>
              <p:cNvSpPr>
                <a:spLocks noEditPoints="1"/>
              </p:cNvSpPr>
              <p:nvPr/>
            </p:nvSpPr>
            <p:spPr bwMode="auto">
              <a:xfrm>
                <a:off x="9793288" y="1447800"/>
                <a:ext cx="177800" cy="125413"/>
              </a:xfrm>
              <a:custGeom>
                <a:avLst/>
                <a:gdLst>
                  <a:gd name="T0" fmla="*/ 196 w 198"/>
                  <a:gd name="T1" fmla="*/ 2 h 140"/>
                  <a:gd name="T2" fmla="*/ 191 w 198"/>
                  <a:gd name="T3" fmla="*/ 0 h 140"/>
                  <a:gd name="T4" fmla="*/ 7 w 198"/>
                  <a:gd name="T5" fmla="*/ 0 h 140"/>
                  <a:gd name="T6" fmla="*/ 0 w 198"/>
                  <a:gd name="T7" fmla="*/ 7 h 140"/>
                  <a:gd name="T8" fmla="*/ 0 w 198"/>
                  <a:gd name="T9" fmla="*/ 108 h 140"/>
                  <a:gd name="T10" fmla="*/ 7 w 198"/>
                  <a:gd name="T11" fmla="*/ 115 h 140"/>
                  <a:gd name="T12" fmla="*/ 19 w 198"/>
                  <a:gd name="T13" fmla="*/ 115 h 140"/>
                  <a:gd name="T14" fmla="*/ 175 w 198"/>
                  <a:gd name="T15" fmla="*/ 140 h 140"/>
                  <a:gd name="T16" fmla="*/ 176 w 198"/>
                  <a:gd name="T17" fmla="*/ 140 h 140"/>
                  <a:gd name="T18" fmla="*/ 180 w 198"/>
                  <a:gd name="T19" fmla="*/ 139 h 140"/>
                  <a:gd name="T20" fmla="*/ 182 w 198"/>
                  <a:gd name="T21" fmla="*/ 134 h 140"/>
                  <a:gd name="T22" fmla="*/ 185 w 198"/>
                  <a:gd name="T23" fmla="*/ 115 h 140"/>
                  <a:gd name="T24" fmla="*/ 191 w 198"/>
                  <a:gd name="T25" fmla="*/ 115 h 140"/>
                  <a:gd name="T26" fmla="*/ 198 w 198"/>
                  <a:gd name="T27" fmla="*/ 108 h 140"/>
                  <a:gd name="T28" fmla="*/ 198 w 198"/>
                  <a:gd name="T29" fmla="*/ 7 h 140"/>
                  <a:gd name="T30" fmla="*/ 196 w 198"/>
                  <a:gd name="T31" fmla="*/ 2 h 140"/>
                  <a:gd name="T32" fmla="*/ 170 w 198"/>
                  <a:gd name="T33" fmla="*/ 125 h 140"/>
                  <a:gd name="T34" fmla="*/ 106 w 198"/>
                  <a:gd name="T35" fmla="*/ 115 h 140"/>
                  <a:gd name="T36" fmla="*/ 172 w 198"/>
                  <a:gd name="T37" fmla="*/ 115 h 140"/>
                  <a:gd name="T38" fmla="*/ 170 w 198"/>
                  <a:gd name="T39" fmla="*/ 125 h 140"/>
                  <a:gd name="T40" fmla="*/ 184 w 198"/>
                  <a:gd name="T41" fmla="*/ 101 h 140"/>
                  <a:gd name="T42" fmla="*/ 14 w 198"/>
                  <a:gd name="T43" fmla="*/ 101 h 140"/>
                  <a:gd name="T44" fmla="*/ 14 w 198"/>
                  <a:gd name="T45" fmla="*/ 14 h 140"/>
                  <a:gd name="T46" fmla="*/ 184 w 198"/>
                  <a:gd name="T47" fmla="*/ 14 h 140"/>
                  <a:gd name="T48" fmla="*/ 184 w 198"/>
                  <a:gd name="T49" fmla="*/ 101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8" h="140">
                    <a:moveTo>
                      <a:pt x="196" y="2"/>
                    </a:moveTo>
                    <a:cubicBezTo>
                      <a:pt x="195" y="1"/>
                      <a:pt x="193" y="0"/>
                      <a:pt x="191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08"/>
                      <a:pt x="0" y="108"/>
                      <a:pt x="0" y="108"/>
                    </a:cubicBezTo>
                    <a:cubicBezTo>
                      <a:pt x="0" y="112"/>
                      <a:pt x="3" y="115"/>
                      <a:pt x="7" y="115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75" y="140"/>
                      <a:pt x="175" y="140"/>
                      <a:pt x="175" y="140"/>
                    </a:cubicBezTo>
                    <a:cubicBezTo>
                      <a:pt x="175" y="140"/>
                      <a:pt x="175" y="140"/>
                      <a:pt x="176" y="140"/>
                    </a:cubicBezTo>
                    <a:cubicBezTo>
                      <a:pt x="177" y="140"/>
                      <a:pt x="178" y="139"/>
                      <a:pt x="180" y="139"/>
                    </a:cubicBezTo>
                    <a:cubicBezTo>
                      <a:pt x="181" y="138"/>
                      <a:pt x="182" y="136"/>
                      <a:pt x="182" y="134"/>
                    </a:cubicBezTo>
                    <a:cubicBezTo>
                      <a:pt x="182" y="134"/>
                      <a:pt x="184" y="122"/>
                      <a:pt x="185" y="115"/>
                    </a:cubicBezTo>
                    <a:cubicBezTo>
                      <a:pt x="191" y="115"/>
                      <a:pt x="191" y="115"/>
                      <a:pt x="191" y="115"/>
                    </a:cubicBezTo>
                    <a:cubicBezTo>
                      <a:pt x="195" y="115"/>
                      <a:pt x="198" y="112"/>
                      <a:pt x="198" y="108"/>
                    </a:cubicBezTo>
                    <a:cubicBezTo>
                      <a:pt x="198" y="7"/>
                      <a:pt x="198" y="7"/>
                      <a:pt x="198" y="7"/>
                    </a:cubicBezTo>
                    <a:cubicBezTo>
                      <a:pt x="198" y="5"/>
                      <a:pt x="197" y="3"/>
                      <a:pt x="196" y="2"/>
                    </a:cubicBezTo>
                    <a:close/>
                    <a:moveTo>
                      <a:pt x="170" y="125"/>
                    </a:moveTo>
                    <a:cubicBezTo>
                      <a:pt x="106" y="115"/>
                      <a:pt x="106" y="115"/>
                      <a:pt x="106" y="115"/>
                    </a:cubicBezTo>
                    <a:cubicBezTo>
                      <a:pt x="172" y="115"/>
                      <a:pt x="172" y="115"/>
                      <a:pt x="172" y="115"/>
                    </a:cubicBezTo>
                    <a:cubicBezTo>
                      <a:pt x="171" y="119"/>
                      <a:pt x="170" y="123"/>
                      <a:pt x="170" y="125"/>
                    </a:cubicBezTo>
                    <a:close/>
                    <a:moveTo>
                      <a:pt x="184" y="101"/>
                    </a:moveTo>
                    <a:cubicBezTo>
                      <a:pt x="14" y="101"/>
                      <a:pt x="14" y="101"/>
                      <a:pt x="14" y="101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84" y="14"/>
                      <a:pt x="184" y="14"/>
                      <a:pt x="184" y="14"/>
                    </a:cubicBezTo>
                    <a:lnTo>
                      <a:pt x="184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6934926" y="5091736"/>
              <a:ext cx="16177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latin typeface="Britannic Bold" panose="020B0903060703020204" pitchFamily="34" charset="0"/>
                </a:rPr>
                <a:t>&gt;$75k</a:t>
              </a:r>
              <a:endParaRPr lang="en-US" sz="4000" dirty="0">
                <a:latin typeface="Britannic Bold" panose="020B0903060703020204" pitchFamily="34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762465" y="5322743"/>
            <a:ext cx="1661703" cy="1428750"/>
            <a:chOff x="549686" y="2638424"/>
            <a:chExt cx="1661703" cy="1428750"/>
          </a:xfrm>
        </p:grpSpPr>
        <p:grpSp>
          <p:nvGrpSpPr>
            <p:cNvPr id="65" name="Group 64"/>
            <p:cNvGrpSpPr>
              <a:grpSpLocks noChangeAspect="1"/>
            </p:cNvGrpSpPr>
            <p:nvPr/>
          </p:nvGrpSpPr>
          <p:grpSpPr>
            <a:xfrm>
              <a:off x="549686" y="2638424"/>
              <a:ext cx="1661703" cy="1428750"/>
              <a:chOff x="720726" y="2603500"/>
              <a:chExt cx="169863" cy="146050"/>
            </a:xfrm>
            <a:solidFill>
              <a:schemeClr val="tx1"/>
            </a:solidFill>
          </p:grpSpPr>
          <p:sp>
            <p:nvSpPr>
              <p:cNvPr id="67" name="Freeform 348"/>
              <p:cNvSpPr>
                <a:spLocks noEditPoints="1"/>
              </p:cNvSpPr>
              <p:nvPr/>
            </p:nvSpPr>
            <p:spPr bwMode="auto">
              <a:xfrm>
                <a:off x="720726" y="2603500"/>
                <a:ext cx="169863" cy="146050"/>
              </a:xfrm>
              <a:custGeom>
                <a:avLst/>
                <a:gdLst>
                  <a:gd name="T0" fmla="*/ 87 w 88"/>
                  <a:gd name="T1" fmla="*/ 3 h 76"/>
                  <a:gd name="T2" fmla="*/ 85 w 88"/>
                  <a:gd name="T3" fmla="*/ 2 h 76"/>
                  <a:gd name="T4" fmla="*/ 32 w 88"/>
                  <a:gd name="T5" fmla="*/ 0 h 76"/>
                  <a:gd name="T6" fmla="*/ 29 w 88"/>
                  <a:gd name="T7" fmla="*/ 3 h 76"/>
                  <a:gd name="T8" fmla="*/ 19 w 88"/>
                  <a:gd name="T9" fmla="*/ 49 h 76"/>
                  <a:gd name="T10" fmla="*/ 26 w 88"/>
                  <a:gd name="T11" fmla="*/ 49 h 76"/>
                  <a:gd name="T12" fmla="*/ 34 w 88"/>
                  <a:gd name="T13" fmla="*/ 6 h 76"/>
                  <a:gd name="T14" fmla="*/ 82 w 88"/>
                  <a:gd name="T15" fmla="*/ 8 h 76"/>
                  <a:gd name="T16" fmla="*/ 65 w 88"/>
                  <a:gd name="T17" fmla="*/ 70 h 76"/>
                  <a:gd name="T18" fmla="*/ 53 w 88"/>
                  <a:gd name="T19" fmla="*/ 56 h 76"/>
                  <a:gd name="T20" fmla="*/ 50 w 88"/>
                  <a:gd name="T21" fmla="*/ 54 h 76"/>
                  <a:gd name="T22" fmla="*/ 3 w 88"/>
                  <a:gd name="T23" fmla="*/ 53 h 76"/>
                  <a:gd name="T24" fmla="*/ 1 w 88"/>
                  <a:gd name="T25" fmla="*/ 54 h 76"/>
                  <a:gd name="T26" fmla="*/ 0 w 88"/>
                  <a:gd name="T27" fmla="*/ 57 h 76"/>
                  <a:gd name="T28" fmla="*/ 18 w 88"/>
                  <a:gd name="T29" fmla="*/ 75 h 76"/>
                  <a:gd name="T30" fmla="*/ 64 w 88"/>
                  <a:gd name="T31" fmla="*/ 76 h 76"/>
                  <a:gd name="T32" fmla="*/ 64 w 88"/>
                  <a:gd name="T33" fmla="*/ 76 h 76"/>
                  <a:gd name="T34" fmla="*/ 65 w 88"/>
                  <a:gd name="T35" fmla="*/ 76 h 76"/>
                  <a:gd name="T36" fmla="*/ 66 w 88"/>
                  <a:gd name="T37" fmla="*/ 76 h 76"/>
                  <a:gd name="T38" fmla="*/ 88 w 88"/>
                  <a:gd name="T39" fmla="*/ 5 h 76"/>
                  <a:gd name="T40" fmla="*/ 87 w 88"/>
                  <a:gd name="T41" fmla="*/ 3 h 76"/>
                  <a:gd name="T42" fmla="*/ 19 w 88"/>
                  <a:gd name="T43" fmla="*/ 69 h 76"/>
                  <a:gd name="T44" fmla="*/ 7 w 88"/>
                  <a:gd name="T45" fmla="*/ 59 h 76"/>
                  <a:gd name="T46" fmla="*/ 48 w 88"/>
                  <a:gd name="T47" fmla="*/ 60 h 76"/>
                  <a:gd name="T48" fmla="*/ 54 w 88"/>
                  <a:gd name="T49" fmla="*/ 70 h 76"/>
                  <a:gd name="T50" fmla="*/ 19 w 88"/>
                  <a:gd name="T51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8" h="76">
                    <a:moveTo>
                      <a:pt x="87" y="3"/>
                    </a:moveTo>
                    <a:cubicBezTo>
                      <a:pt x="87" y="2"/>
                      <a:pt x="86" y="2"/>
                      <a:pt x="85" y="2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0" y="0"/>
                      <a:pt x="29" y="1"/>
                      <a:pt x="29" y="3"/>
                    </a:cubicBezTo>
                    <a:cubicBezTo>
                      <a:pt x="29" y="3"/>
                      <a:pt x="26" y="33"/>
                      <a:pt x="19" y="49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31" y="35"/>
                      <a:pt x="34" y="14"/>
                      <a:pt x="34" y="6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79" y="42"/>
                      <a:pt x="71" y="68"/>
                      <a:pt x="65" y="70"/>
                    </a:cubicBezTo>
                    <a:cubicBezTo>
                      <a:pt x="64" y="70"/>
                      <a:pt x="60" y="69"/>
                      <a:pt x="53" y="56"/>
                    </a:cubicBezTo>
                    <a:cubicBezTo>
                      <a:pt x="53" y="55"/>
                      <a:pt x="52" y="54"/>
                      <a:pt x="50" y="54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2" y="53"/>
                      <a:pt x="1" y="53"/>
                      <a:pt x="1" y="54"/>
                    </a:cubicBezTo>
                    <a:cubicBezTo>
                      <a:pt x="0" y="55"/>
                      <a:pt x="0" y="56"/>
                      <a:pt x="0" y="57"/>
                    </a:cubicBezTo>
                    <a:cubicBezTo>
                      <a:pt x="0" y="57"/>
                      <a:pt x="4" y="75"/>
                      <a:pt x="18" y="75"/>
                    </a:cubicBezTo>
                    <a:cubicBezTo>
                      <a:pt x="34" y="76"/>
                      <a:pt x="64" y="76"/>
                      <a:pt x="64" y="76"/>
                    </a:cubicBezTo>
                    <a:cubicBezTo>
                      <a:pt x="64" y="76"/>
                      <a:pt x="64" y="76"/>
                      <a:pt x="64" y="76"/>
                    </a:cubicBezTo>
                    <a:cubicBezTo>
                      <a:pt x="64" y="76"/>
                      <a:pt x="65" y="76"/>
                      <a:pt x="65" y="76"/>
                    </a:cubicBezTo>
                    <a:cubicBezTo>
                      <a:pt x="65" y="76"/>
                      <a:pt x="65" y="76"/>
                      <a:pt x="66" y="76"/>
                    </a:cubicBezTo>
                    <a:cubicBezTo>
                      <a:pt x="81" y="73"/>
                      <a:pt x="86" y="25"/>
                      <a:pt x="88" y="5"/>
                    </a:cubicBezTo>
                    <a:cubicBezTo>
                      <a:pt x="88" y="4"/>
                      <a:pt x="88" y="3"/>
                      <a:pt x="87" y="3"/>
                    </a:cubicBezTo>
                    <a:close/>
                    <a:moveTo>
                      <a:pt x="19" y="69"/>
                    </a:moveTo>
                    <a:cubicBezTo>
                      <a:pt x="12" y="69"/>
                      <a:pt x="9" y="63"/>
                      <a:pt x="7" y="59"/>
                    </a:cubicBezTo>
                    <a:cubicBezTo>
                      <a:pt x="48" y="60"/>
                      <a:pt x="48" y="60"/>
                      <a:pt x="48" y="60"/>
                    </a:cubicBezTo>
                    <a:cubicBezTo>
                      <a:pt x="50" y="63"/>
                      <a:pt x="52" y="67"/>
                      <a:pt x="54" y="70"/>
                    </a:cubicBezTo>
                    <a:cubicBezTo>
                      <a:pt x="44" y="69"/>
                      <a:pt x="28" y="69"/>
                      <a:pt x="19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" name="Freeform 349"/>
              <p:cNvSpPr>
                <a:spLocks/>
              </p:cNvSpPr>
              <p:nvPr/>
            </p:nvSpPr>
            <p:spPr bwMode="auto">
              <a:xfrm>
                <a:off x="800101" y="2636838"/>
                <a:ext cx="60325" cy="9525"/>
              </a:xfrm>
              <a:custGeom>
                <a:avLst/>
                <a:gdLst>
                  <a:gd name="T0" fmla="*/ 29 w 31"/>
                  <a:gd name="T1" fmla="*/ 5 h 5"/>
                  <a:gd name="T2" fmla="*/ 29 w 31"/>
                  <a:gd name="T3" fmla="*/ 5 h 5"/>
                  <a:gd name="T4" fmla="*/ 31 w 31"/>
                  <a:gd name="T5" fmla="*/ 3 h 5"/>
                  <a:gd name="T6" fmla="*/ 29 w 31"/>
                  <a:gd name="T7" fmla="*/ 1 h 5"/>
                  <a:gd name="T8" fmla="*/ 2 w 31"/>
                  <a:gd name="T9" fmla="*/ 0 h 5"/>
                  <a:gd name="T10" fmla="*/ 0 w 31"/>
                  <a:gd name="T11" fmla="*/ 2 h 5"/>
                  <a:gd name="T12" fmla="*/ 1 w 31"/>
                  <a:gd name="T13" fmla="*/ 4 h 5"/>
                  <a:gd name="T14" fmla="*/ 29 w 31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5">
                    <a:moveTo>
                      <a:pt x="29" y="5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30" y="5"/>
                      <a:pt x="31" y="4"/>
                      <a:pt x="31" y="3"/>
                    </a:cubicBezTo>
                    <a:cubicBezTo>
                      <a:pt x="31" y="2"/>
                      <a:pt x="30" y="1"/>
                      <a:pt x="29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lnTo>
                      <a:pt x="29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" name="Freeform 350"/>
              <p:cNvSpPr>
                <a:spLocks/>
              </p:cNvSpPr>
              <p:nvPr/>
            </p:nvSpPr>
            <p:spPr bwMode="auto">
              <a:xfrm>
                <a:off x="795338" y="2660650"/>
                <a:ext cx="57150" cy="7937"/>
              </a:xfrm>
              <a:custGeom>
                <a:avLst/>
                <a:gdLst>
                  <a:gd name="T0" fmla="*/ 0 w 29"/>
                  <a:gd name="T1" fmla="*/ 1 h 4"/>
                  <a:gd name="T2" fmla="*/ 1 w 29"/>
                  <a:gd name="T3" fmla="*/ 3 h 4"/>
                  <a:gd name="T4" fmla="*/ 27 w 29"/>
                  <a:gd name="T5" fmla="*/ 4 h 4"/>
                  <a:gd name="T6" fmla="*/ 27 w 29"/>
                  <a:gd name="T7" fmla="*/ 4 h 4"/>
                  <a:gd name="T8" fmla="*/ 29 w 29"/>
                  <a:gd name="T9" fmla="*/ 2 h 4"/>
                  <a:gd name="T10" fmla="*/ 27 w 29"/>
                  <a:gd name="T11" fmla="*/ 1 h 4"/>
                  <a:gd name="T12" fmla="*/ 2 w 29"/>
                  <a:gd name="T13" fmla="*/ 0 h 4"/>
                  <a:gd name="T14" fmla="*/ 0 w 29"/>
                  <a:gd name="T1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4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8" y="4"/>
                      <a:pt x="29" y="3"/>
                      <a:pt x="29" y="2"/>
                    </a:cubicBezTo>
                    <a:cubicBezTo>
                      <a:pt x="29" y="1"/>
                      <a:pt x="28" y="1"/>
                      <a:pt x="27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" name="Freeform 351"/>
              <p:cNvSpPr>
                <a:spLocks/>
              </p:cNvSpPr>
              <p:nvPr/>
            </p:nvSpPr>
            <p:spPr bwMode="auto">
              <a:xfrm>
                <a:off x="788988" y="2684463"/>
                <a:ext cx="36513" cy="7937"/>
              </a:xfrm>
              <a:custGeom>
                <a:avLst/>
                <a:gdLst>
                  <a:gd name="T0" fmla="*/ 0 w 19"/>
                  <a:gd name="T1" fmla="*/ 2 h 4"/>
                  <a:gd name="T2" fmla="*/ 2 w 19"/>
                  <a:gd name="T3" fmla="*/ 4 h 4"/>
                  <a:gd name="T4" fmla="*/ 17 w 19"/>
                  <a:gd name="T5" fmla="*/ 4 h 4"/>
                  <a:gd name="T6" fmla="*/ 17 w 19"/>
                  <a:gd name="T7" fmla="*/ 4 h 4"/>
                  <a:gd name="T8" fmla="*/ 19 w 19"/>
                  <a:gd name="T9" fmla="*/ 2 h 4"/>
                  <a:gd name="T10" fmla="*/ 17 w 19"/>
                  <a:gd name="T11" fmla="*/ 1 h 4"/>
                  <a:gd name="T12" fmla="*/ 2 w 19"/>
                  <a:gd name="T13" fmla="*/ 0 h 4"/>
                  <a:gd name="T14" fmla="*/ 0 w 19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4">
                    <a:moveTo>
                      <a:pt x="0" y="2"/>
                    </a:moveTo>
                    <a:cubicBezTo>
                      <a:pt x="0" y="3"/>
                      <a:pt x="1" y="4"/>
                      <a:pt x="2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8" y="4"/>
                      <a:pt x="19" y="3"/>
                      <a:pt x="19" y="2"/>
                    </a:cubicBezTo>
                    <a:cubicBezTo>
                      <a:pt x="19" y="1"/>
                      <a:pt x="18" y="1"/>
                      <a:pt x="17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 rot="120000">
              <a:off x="1247920" y="2644289"/>
              <a:ext cx="7441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Britannic Bold" panose="020B0903060703020204" pitchFamily="34" charset="0"/>
                </a:rPr>
                <a:t>PhD</a:t>
              </a:r>
              <a:endParaRPr lang="en-US" i="1" dirty="0">
                <a:latin typeface="Britannic Bold" panose="020B0903060703020204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611285" y="-6529"/>
            <a:ext cx="2487219" cy="5291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PHEV Owners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53474" y="8928"/>
            <a:ext cx="2221121" cy="56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</a:t>
            </a:r>
            <a:r>
              <a:rPr lang="en-US" sz="28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EV Owners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545" y="156611"/>
            <a:ext cx="1144820" cy="154550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6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360" y="213289"/>
            <a:ext cx="1305967" cy="146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5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5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055" t="13532" r="5145" b="14776"/>
          <a:stretch/>
        </p:blipFill>
        <p:spPr>
          <a:xfrm>
            <a:off x="0" y="387453"/>
            <a:ext cx="12183975" cy="63945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82414" y="467023"/>
            <a:ext cx="752001" cy="466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54474" y="467023"/>
            <a:ext cx="979627" cy="466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PHEV</a:t>
            </a:r>
          </a:p>
        </p:txBody>
      </p:sp>
      <p:sp>
        <p:nvSpPr>
          <p:cNvPr id="24" name="Right Arrow 23"/>
          <p:cNvSpPr/>
          <p:nvPr/>
        </p:nvSpPr>
        <p:spPr>
          <a:xfrm rot="9856449">
            <a:off x="2308361" y="1301001"/>
            <a:ext cx="1270861" cy="431020"/>
          </a:xfrm>
          <a:prstGeom prst="rightArrow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ight Arrow 24"/>
          <p:cNvSpPr/>
          <p:nvPr/>
        </p:nvSpPr>
        <p:spPr>
          <a:xfrm rot="2920311">
            <a:off x="6862581" y="2137887"/>
            <a:ext cx="2384479" cy="431020"/>
          </a:xfrm>
          <a:prstGeom prst="rightArrow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0882" y="890970"/>
            <a:ext cx="1144820" cy="15455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432" y="890970"/>
            <a:ext cx="1305967" cy="146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5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6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220772397"/>
              </p:ext>
            </p:extLst>
          </p:nvPr>
        </p:nvGraphicFramePr>
        <p:xfrm>
          <a:off x="2031471" y="977315"/>
          <a:ext cx="8125883" cy="5783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Freeform 9"/>
          <p:cNvSpPr/>
          <p:nvPr/>
        </p:nvSpPr>
        <p:spPr>
          <a:xfrm rot="16200000">
            <a:off x="5584285" y="-5627227"/>
            <a:ext cx="1001429" cy="12207654"/>
          </a:xfrm>
          <a:custGeom>
            <a:avLst/>
            <a:gdLst>
              <a:gd name="connsiteX0" fmla="*/ 631946 w 5355751"/>
              <a:gd name="connsiteY0" fmla="*/ 0 h 6858000"/>
              <a:gd name="connsiteX1" fmla="*/ 2133373 w 5355751"/>
              <a:gd name="connsiteY1" fmla="*/ 0 h 6858000"/>
              <a:gd name="connsiteX2" fmla="*/ 3349625 w 5355751"/>
              <a:gd name="connsiteY2" fmla="*/ 0 h 6858000"/>
              <a:gd name="connsiteX3" fmla="*/ 5355751 w 5355751"/>
              <a:gd name="connsiteY3" fmla="*/ 0 h 6858000"/>
              <a:gd name="connsiteX4" fmla="*/ 5355751 w 5355751"/>
              <a:gd name="connsiteY4" fmla="*/ 6858000 h 6858000"/>
              <a:gd name="connsiteX5" fmla="*/ 3349625 w 5355751"/>
              <a:gd name="connsiteY5" fmla="*/ 6858000 h 6858000"/>
              <a:gd name="connsiteX6" fmla="*/ 2133373 w 5355751"/>
              <a:gd name="connsiteY6" fmla="*/ 6858000 h 6858000"/>
              <a:gd name="connsiteX7" fmla="*/ 631945 w 5355751"/>
              <a:gd name="connsiteY7" fmla="*/ 6858000 h 6858000"/>
              <a:gd name="connsiteX8" fmla="*/ 583440 w 5355751"/>
              <a:gd name="connsiteY8" fmla="*/ 6734980 h 6858000"/>
              <a:gd name="connsiteX9" fmla="*/ 0 w 5355751"/>
              <a:gd name="connsiteY9" fmla="*/ 3429001 h 6858000"/>
              <a:gd name="connsiteX10" fmla="*/ 583440 w 5355751"/>
              <a:gd name="connsiteY10" fmla="*/ 1230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55751" h="6858000">
                <a:moveTo>
                  <a:pt x="631946" y="0"/>
                </a:moveTo>
                <a:lnTo>
                  <a:pt x="2133373" y="0"/>
                </a:lnTo>
                <a:lnTo>
                  <a:pt x="3349625" y="0"/>
                </a:lnTo>
                <a:lnTo>
                  <a:pt x="5355751" y="0"/>
                </a:lnTo>
                <a:lnTo>
                  <a:pt x="5355751" y="6858000"/>
                </a:lnTo>
                <a:lnTo>
                  <a:pt x="3349625" y="6858000"/>
                </a:lnTo>
                <a:lnTo>
                  <a:pt x="2133373" y="6858000"/>
                </a:lnTo>
                <a:lnTo>
                  <a:pt x="631945" y="6858000"/>
                </a:lnTo>
                <a:lnTo>
                  <a:pt x="583440" y="6734980"/>
                </a:lnTo>
                <a:cubicBezTo>
                  <a:pt x="205992" y="5704123"/>
                  <a:pt x="0" y="4590618"/>
                  <a:pt x="0" y="3429001"/>
                </a:cubicBezTo>
                <a:cubicBezTo>
                  <a:pt x="0" y="2267384"/>
                  <a:pt x="205992" y="1153880"/>
                  <a:pt x="583440" y="123023"/>
                </a:cubicBezTo>
                <a:close/>
              </a:path>
            </a:pathLst>
          </a:custGeom>
          <a:solidFill>
            <a:srgbClr val="E9E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2379529" y="261157"/>
            <a:ext cx="7452360" cy="430887"/>
          </a:xfrm>
        </p:spPr>
        <p:txBody>
          <a:bodyPr/>
          <a:lstStyle/>
          <a:p>
            <a:pPr algn="ctr"/>
            <a:r>
              <a:rPr lang="en-US" dirty="0" smtClean="0"/>
              <a:t>Impact of PEV ownership on fuel preference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23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7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163044712"/>
              </p:ext>
            </p:extLst>
          </p:nvPr>
        </p:nvGraphicFramePr>
        <p:xfrm>
          <a:off x="2031471" y="977315"/>
          <a:ext cx="8125883" cy="5783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Freeform 5"/>
          <p:cNvSpPr/>
          <p:nvPr/>
        </p:nvSpPr>
        <p:spPr>
          <a:xfrm rot="16200000">
            <a:off x="5584285" y="-5627227"/>
            <a:ext cx="1001429" cy="12207654"/>
          </a:xfrm>
          <a:custGeom>
            <a:avLst/>
            <a:gdLst>
              <a:gd name="connsiteX0" fmla="*/ 631946 w 5355751"/>
              <a:gd name="connsiteY0" fmla="*/ 0 h 6858000"/>
              <a:gd name="connsiteX1" fmla="*/ 2133373 w 5355751"/>
              <a:gd name="connsiteY1" fmla="*/ 0 h 6858000"/>
              <a:gd name="connsiteX2" fmla="*/ 3349625 w 5355751"/>
              <a:gd name="connsiteY2" fmla="*/ 0 h 6858000"/>
              <a:gd name="connsiteX3" fmla="*/ 5355751 w 5355751"/>
              <a:gd name="connsiteY3" fmla="*/ 0 h 6858000"/>
              <a:gd name="connsiteX4" fmla="*/ 5355751 w 5355751"/>
              <a:gd name="connsiteY4" fmla="*/ 6858000 h 6858000"/>
              <a:gd name="connsiteX5" fmla="*/ 3349625 w 5355751"/>
              <a:gd name="connsiteY5" fmla="*/ 6858000 h 6858000"/>
              <a:gd name="connsiteX6" fmla="*/ 2133373 w 5355751"/>
              <a:gd name="connsiteY6" fmla="*/ 6858000 h 6858000"/>
              <a:gd name="connsiteX7" fmla="*/ 631945 w 5355751"/>
              <a:gd name="connsiteY7" fmla="*/ 6858000 h 6858000"/>
              <a:gd name="connsiteX8" fmla="*/ 583440 w 5355751"/>
              <a:gd name="connsiteY8" fmla="*/ 6734980 h 6858000"/>
              <a:gd name="connsiteX9" fmla="*/ 0 w 5355751"/>
              <a:gd name="connsiteY9" fmla="*/ 3429001 h 6858000"/>
              <a:gd name="connsiteX10" fmla="*/ 583440 w 5355751"/>
              <a:gd name="connsiteY10" fmla="*/ 1230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55751" h="6858000">
                <a:moveTo>
                  <a:pt x="631946" y="0"/>
                </a:moveTo>
                <a:lnTo>
                  <a:pt x="2133373" y="0"/>
                </a:lnTo>
                <a:lnTo>
                  <a:pt x="3349625" y="0"/>
                </a:lnTo>
                <a:lnTo>
                  <a:pt x="5355751" y="0"/>
                </a:lnTo>
                <a:lnTo>
                  <a:pt x="5355751" y="6858000"/>
                </a:lnTo>
                <a:lnTo>
                  <a:pt x="3349625" y="6858000"/>
                </a:lnTo>
                <a:lnTo>
                  <a:pt x="2133373" y="6858000"/>
                </a:lnTo>
                <a:lnTo>
                  <a:pt x="631945" y="6858000"/>
                </a:lnTo>
                <a:lnTo>
                  <a:pt x="583440" y="6734980"/>
                </a:lnTo>
                <a:cubicBezTo>
                  <a:pt x="205992" y="5704123"/>
                  <a:pt x="0" y="4590618"/>
                  <a:pt x="0" y="3429001"/>
                </a:cubicBezTo>
                <a:cubicBezTo>
                  <a:pt x="0" y="2267384"/>
                  <a:pt x="205992" y="1153880"/>
                  <a:pt x="583440" y="123023"/>
                </a:cubicBezTo>
                <a:close/>
              </a:path>
            </a:pathLst>
          </a:custGeom>
          <a:solidFill>
            <a:srgbClr val="E9E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379529" y="261157"/>
            <a:ext cx="7452360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dirty="0" smtClean="0"/>
              <a:t>Impact of PEV ownership on fuel preference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40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 rot="16200000">
            <a:off x="5584285" y="-5627227"/>
            <a:ext cx="1001429" cy="12207654"/>
          </a:xfrm>
          <a:custGeom>
            <a:avLst/>
            <a:gdLst>
              <a:gd name="connsiteX0" fmla="*/ 631946 w 5355751"/>
              <a:gd name="connsiteY0" fmla="*/ 0 h 6858000"/>
              <a:gd name="connsiteX1" fmla="*/ 2133373 w 5355751"/>
              <a:gd name="connsiteY1" fmla="*/ 0 h 6858000"/>
              <a:gd name="connsiteX2" fmla="*/ 3349625 w 5355751"/>
              <a:gd name="connsiteY2" fmla="*/ 0 h 6858000"/>
              <a:gd name="connsiteX3" fmla="*/ 5355751 w 5355751"/>
              <a:gd name="connsiteY3" fmla="*/ 0 h 6858000"/>
              <a:gd name="connsiteX4" fmla="*/ 5355751 w 5355751"/>
              <a:gd name="connsiteY4" fmla="*/ 6858000 h 6858000"/>
              <a:gd name="connsiteX5" fmla="*/ 3349625 w 5355751"/>
              <a:gd name="connsiteY5" fmla="*/ 6858000 h 6858000"/>
              <a:gd name="connsiteX6" fmla="*/ 2133373 w 5355751"/>
              <a:gd name="connsiteY6" fmla="*/ 6858000 h 6858000"/>
              <a:gd name="connsiteX7" fmla="*/ 631945 w 5355751"/>
              <a:gd name="connsiteY7" fmla="*/ 6858000 h 6858000"/>
              <a:gd name="connsiteX8" fmla="*/ 583440 w 5355751"/>
              <a:gd name="connsiteY8" fmla="*/ 6734980 h 6858000"/>
              <a:gd name="connsiteX9" fmla="*/ 0 w 5355751"/>
              <a:gd name="connsiteY9" fmla="*/ 3429001 h 6858000"/>
              <a:gd name="connsiteX10" fmla="*/ 583440 w 5355751"/>
              <a:gd name="connsiteY10" fmla="*/ 1230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55751" h="6858000">
                <a:moveTo>
                  <a:pt x="631946" y="0"/>
                </a:moveTo>
                <a:lnTo>
                  <a:pt x="2133373" y="0"/>
                </a:lnTo>
                <a:lnTo>
                  <a:pt x="3349625" y="0"/>
                </a:lnTo>
                <a:lnTo>
                  <a:pt x="5355751" y="0"/>
                </a:lnTo>
                <a:lnTo>
                  <a:pt x="5355751" y="6858000"/>
                </a:lnTo>
                <a:lnTo>
                  <a:pt x="3349625" y="6858000"/>
                </a:lnTo>
                <a:lnTo>
                  <a:pt x="2133373" y="6858000"/>
                </a:lnTo>
                <a:lnTo>
                  <a:pt x="631945" y="6858000"/>
                </a:lnTo>
                <a:lnTo>
                  <a:pt x="583440" y="6734980"/>
                </a:lnTo>
                <a:cubicBezTo>
                  <a:pt x="205992" y="5704123"/>
                  <a:pt x="0" y="4590618"/>
                  <a:pt x="0" y="3429001"/>
                </a:cubicBezTo>
                <a:cubicBezTo>
                  <a:pt x="0" y="2267384"/>
                  <a:pt x="205992" y="1153880"/>
                  <a:pt x="583440" y="123023"/>
                </a:cubicBezTo>
                <a:close/>
              </a:path>
            </a:pathLst>
          </a:custGeom>
          <a:solidFill>
            <a:srgbClr val="E9E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8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79529" y="261157"/>
            <a:ext cx="7452360" cy="430887"/>
          </a:xfrm>
        </p:spPr>
        <p:txBody>
          <a:bodyPr/>
          <a:lstStyle/>
          <a:p>
            <a:pPr algn="ctr"/>
            <a:r>
              <a:rPr lang="en-US" dirty="0" smtClean="0"/>
              <a:t>Impact of PEV ownership on fuel preference</a:t>
            </a:r>
            <a:endParaRPr lang="en-US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216118266"/>
              </p:ext>
            </p:extLst>
          </p:nvPr>
        </p:nvGraphicFramePr>
        <p:xfrm>
          <a:off x="2031471" y="977315"/>
          <a:ext cx="8125883" cy="5783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4186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/>
          <p:cNvSpPr/>
          <p:nvPr/>
        </p:nvSpPr>
        <p:spPr>
          <a:xfrm rot="16200000">
            <a:off x="5584285" y="-5627227"/>
            <a:ext cx="1001429" cy="12207654"/>
          </a:xfrm>
          <a:custGeom>
            <a:avLst/>
            <a:gdLst>
              <a:gd name="connsiteX0" fmla="*/ 631946 w 5355751"/>
              <a:gd name="connsiteY0" fmla="*/ 0 h 6858000"/>
              <a:gd name="connsiteX1" fmla="*/ 2133373 w 5355751"/>
              <a:gd name="connsiteY1" fmla="*/ 0 h 6858000"/>
              <a:gd name="connsiteX2" fmla="*/ 3349625 w 5355751"/>
              <a:gd name="connsiteY2" fmla="*/ 0 h 6858000"/>
              <a:gd name="connsiteX3" fmla="*/ 5355751 w 5355751"/>
              <a:gd name="connsiteY3" fmla="*/ 0 h 6858000"/>
              <a:gd name="connsiteX4" fmla="*/ 5355751 w 5355751"/>
              <a:gd name="connsiteY4" fmla="*/ 6858000 h 6858000"/>
              <a:gd name="connsiteX5" fmla="*/ 3349625 w 5355751"/>
              <a:gd name="connsiteY5" fmla="*/ 6858000 h 6858000"/>
              <a:gd name="connsiteX6" fmla="*/ 2133373 w 5355751"/>
              <a:gd name="connsiteY6" fmla="*/ 6858000 h 6858000"/>
              <a:gd name="connsiteX7" fmla="*/ 631945 w 5355751"/>
              <a:gd name="connsiteY7" fmla="*/ 6858000 h 6858000"/>
              <a:gd name="connsiteX8" fmla="*/ 583440 w 5355751"/>
              <a:gd name="connsiteY8" fmla="*/ 6734980 h 6858000"/>
              <a:gd name="connsiteX9" fmla="*/ 0 w 5355751"/>
              <a:gd name="connsiteY9" fmla="*/ 3429001 h 6858000"/>
              <a:gd name="connsiteX10" fmla="*/ 583440 w 5355751"/>
              <a:gd name="connsiteY10" fmla="*/ 1230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55751" h="6858000">
                <a:moveTo>
                  <a:pt x="631946" y="0"/>
                </a:moveTo>
                <a:lnTo>
                  <a:pt x="2133373" y="0"/>
                </a:lnTo>
                <a:lnTo>
                  <a:pt x="3349625" y="0"/>
                </a:lnTo>
                <a:lnTo>
                  <a:pt x="5355751" y="0"/>
                </a:lnTo>
                <a:lnTo>
                  <a:pt x="5355751" y="6858000"/>
                </a:lnTo>
                <a:lnTo>
                  <a:pt x="3349625" y="6858000"/>
                </a:lnTo>
                <a:lnTo>
                  <a:pt x="2133373" y="6858000"/>
                </a:lnTo>
                <a:lnTo>
                  <a:pt x="631945" y="6858000"/>
                </a:lnTo>
                <a:lnTo>
                  <a:pt x="583440" y="6734980"/>
                </a:lnTo>
                <a:cubicBezTo>
                  <a:pt x="205992" y="5704123"/>
                  <a:pt x="0" y="4590618"/>
                  <a:pt x="0" y="3429001"/>
                </a:cubicBezTo>
                <a:cubicBezTo>
                  <a:pt x="0" y="2267384"/>
                  <a:pt x="205992" y="1153880"/>
                  <a:pt x="583440" y="123023"/>
                </a:cubicBezTo>
                <a:close/>
              </a:path>
            </a:pathLst>
          </a:custGeom>
          <a:solidFill>
            <a:srgbClr val="E9E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234FB-A09C-44E7-85B0-1D8A59470E0C}" type="slidenum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9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02962" y="228592"/>
            <a:ext cx="9604911" cy="430887"/>
          </a:xfrm>
        </p:spPr>
        <p:txBody>
          <a:bodyPr/>
          <a:lstStyle/>
          <a:p>
            <a:pPr algn="ctr"/>
            <a:r>
              <a:rPr lang="en-US" dirty="0" smtClean="0"/>
              <a:t>Impact of PEV ownership on relationship with the utility</a:t>
            </a:r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141628132"/>
              </p:ext>
            </p:extLst>
          </p:nvPr>
        </p:nvGraphicFramePr>
        <p:xfrm>
          <a:off x="621126" y="977315"/>
          <a:ext cx="10940610" cy="5417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3456122" y="1317356"/>
            <a:ext cx="0" cy="507721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86360" y="5269421"/>
            <a:ext cx="413896" cy="32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28733" y="5269421"/>
            <a:ext cx="517386" cy="32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70555" y="5269420"/>
            <a:ext cx="650434" cy="32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PHEV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49486" y="5251340"/>
            <a:ext cx="413896" cy="32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91859" y="5251340"/>
            <a:ext cx="517386" cy="32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BEV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33681" y="5251339"/>
            <a:ext cx="650434" cy="32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PHEV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06382" y="5269421"/>
            <a:ext cx="413896" cy="32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48755" y="5269421"/>
            <a:ext cx="517386" cy="32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90577" y="5269420"/>
            <a:ext cx="650434" cy="32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PHEV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266232" y="5251339"/>
            <a:ext cx="413896" cy="32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808605" y="5251339"/>
            <a:ext cx="517386" cy="32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BEV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350427" y="5251338"/>
            <a:ext cx="650434" cy="32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PHEV</a:t>
            </a:r>
          </a:p>
        </p:txBody>
      </p:sp>
    </p:spTree>
    <p:extLst>
      <p:ext uri="{BB962C8B-B14F-4D97-AF65-F5344CB8AC3E}">
        <p14:creationId xmlns:p14="http://schemas.microsoft.com/office/powerpoint/2010/main" val="397521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</p:bldLst>
  </p:timing>
</p:sld>
</file>

<file path=ppt/theme/theme1.xml><?xml version="1.0" encoding="utf-8"?>
<a:theme xmlns:a="http://schemas.openxmlformats.org/drawingml/2006/main" name="4_Office Theme">
  <a:themeElements>
    <a:clrScheme name="Market Strategies 2012">
      <a:dk1>
        <a:srgbClr val="333333"/>
      </a:dk1>
      <a:lt1>
        <a:srgbClr val="FFFFFF"/>
      </a:lt1>
      <a:dk2>
        <a:srgbClr val="196872"/>
      </a:dk2>
      <a:lt2>
        <a:srgbClr val="57A5C8"/>
      </a:lt2>
      <a:accent1>
        <a:srgbClr val="3B6E8F"/>
      </a:accent1>
      <a:accent2>
        <a:srgbClr val="AEAF97"/>
      </a:accent2>
      <a:accent3>
        <a:srgbClr val="E78207"/>
      </a:accent3>
      <a:accent4>
        <a:srgbClr val="CDC72A"/>
      </a:accent4>
      <a:accent5>
        <a:srgbClr val="76A61B"/>
      </a:accent5>
      <a:accent6>
        <a:srgbClr val="E45025"/>
      </a:accent6>
      <a:hlink>
        <a:srgbClr val="196872"/>
      </a:hlink>
      <a:folHlink>
        <a:srgbClr val="196872"/>
      </a:folHlink>
    </a:clrScheme>
    <a:fontScheme name="Segoe Fonts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rgbClr val="FF3399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lnSpc>
            <a:spcPct val="110000"/>
          </a:lnSpc>
          <a:spcBef>
            <a:spcPts val="300"/>
          </a:spcBef>
          <a:spcAft>
            <a:spcPts val="300"/>
          </a:spcAft>
          <a:defRPr sz="1200" dirty="0" smtClean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Market Strategies Widescreen Template (Nov 2014)</Template>
  <TotalTime>12205</TotalTime>
  <Words>651</Words>
  <Application>Microsoft Macintosh PowerPoint</Application>
  <PresentationFormat>Custom</PresentationFormat>
  <Paragraphs>119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 Narrow</vt:lpstr>
      <vt:lpstr>Britannic Bold</vt:lpstr>
      <vt:lpstr>Calibri</vt:lpstr>
      <vt:lpstr>Corbel</vt:lpstr>
      <vt:lpstr>Segoe UI</vt:lpstr>
      <vt:lpstr>Segoe UI Semibold</vt:lpstr>
      <vt:lpstr>Wingdings</vt:lpstr>
      <vt:lpstr>Wingdings 2</vt:lpstr>
      <vt:lpstr>Wingdings 3</vt:lpstr>
      <vt:lpstr>Arial</vt:lpstr>
      <vt:lpstr>4_Office Theme</vt:lpstr>
      <vt:lpstr>Insights on EV Market Trends</vt:lpstr>
      <vt:lpstr>Sales trends – and consumer perceptions</vt:lpstr>
      <vt:lpstr>Location matters</vt:lpstr>
      <vt:lpstr>PowerPoint Presentation</vt:lpstr>
      <vt:lpstr>PowerPoint Presentation</vt:lpstr>
      <vt:lpstr>Impact of PEV ownership on fuel preference</vt:lpstr>
      <vt:lpstr>PowerPoint Presentation</vt:lpstr>
      <vt:lpstr>Impact of PEV ownership on fuel preference</vt:lpstr>
      <vt:lpstr>Impact of PEV ownership on relationship with the utility</vt:lpstr>
      <vt:lpstr>PowerPoint Presentation</vt:lpstr>
      <vt:lpstr>PHEV owners are much less likely to be aware of or use utility EV offerings</vt:lpstr>
      <vt:lpstr>Co-Adoption Opportunities</vt:lpstr>
      <vt:lpstr>Don’t forget to look at the impact of EV ownership on other programs!</vt:lpstr>
      <vt:lpstr>Bonus: Workplace Charging Trends</vt:lpstr>
      <vt:lpstr>PowerPoint Presentation</vt:lpstr>
    </vt:vector>
  </TitlesOfParts>
  <Company>Market Strategies International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 Strategies Widescreen Template</dc:title>
  <dc:creator>Malarkey, Jean</dc:creator>
  <cp:lastModifiedBy>dory.larsen@gmail.com</cp:lastModifiedBy>
  <cp:revision>467</cp:revision>
  <cp:lastPrinted>2015-09-23T22:53:14Z</cp:lastPrinted>
  <dcterms:created xsi:type="dcterms:W3CDTF">2015-08-17T21:02:39Z</dcterms:created>
  <dcterms:modified xsi:type="dcterms:W3CDTF">2017-11-13T13:22:43Z</dcterms:modified>
</cp:coreProperties>
</file>