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66" r:id="rId3"/>
    <p:sldId id="268" r:id="rId4"/>
    <p:sldId id="269" r:id="rId5"/>
    <p:sldId id="270" r:id="rId6"/>
    <p:sldId id="271" r:id="rId7"/>
    <p:sldId id="272" r:id="rId8"/>
    <p:sldId id="262" r:id="rId9"/>
    <p:sldId id="280" r:id="rId10"/>
    <p:sldId id="283" r:id="rId11"/>
    <p:sldId id="263" r:id="rId12"/>
    <p:sldId id="264" r:id="rId13"/>
    <p:sldId id="276" r:id="rId14"/>
    <p:sldId id="282" r:id="rId15"/>
    <p:sldId id="265" r:id="rId16"/>
    <p:sldId id="284" r:id="rId17"/>
    <p:sldId id="273" r:id="rId18"/>
    <p:sldId id="274" r:id="rId19"/>
    <p:sldId id="275" r:id="rId20"/>
    <p:sldId id="258" r:id="rId21"/>
    <p:sldId id="277" r:id="rId22"/>
    <p:sldId id="261"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A92C45-8D93-1744-AF81-9956A3206819}">
          <p14:sldIdLst>
            <p14:sldId id="257"/>
            <p14:sldId id="266"/>
            <p14:sldId id="268"/>
            <p14:sldId id="269"/>
            <p14:sldId id="270"/>
            <p14:sldId id="271"/>
            <p14:sldId id="272"/>
            <p14:sldId id="262"/>
            <p14:sldId id="280"/>
            <p14:sldId id="283"/>
            <p14:sldId id="263"/>
            <p14:sldId id="264"/>
            <p14:sldId id="276"/>
            <p14:sldId id="282"/>
            <p14:sldId id="265"/>
            <p14:sldId id="284"/>
            <p14:sldId id="273"/>
            <p14:sldId id="274"/>
            <p14:sldId id="275"/>
            <p14:sldId id="258"/>
            <p14:sldId id="277"/>
            <p14:sldId id="261"/>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56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jgoldman\Downloads\North_Carolina_Energy_Consumption_Estimates_2014.csv" TargetMode="External"/><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54297593641916"/>
          <c:y val="0.0375292965139921"/>
          <c:w val="0.907436284249515"/>
          <c:h val="0.880541939299841"/>
        </c:manualLayout>
      </c:layout>
      <c:lineChart>
        <c:grouping val="standard"/>
        <c:varyColors val="0"/>
        <c:ser>
          <c:idx val="0"/>
          <c:order val="0"/>
          <c:tx>
            <c:strRef>
              <c:f>Sheet1!$B$1</c:f>
              <c:strCache>
                <c:ptCount val="1"/>
                <c:pt idx="0">
                  <c:v>Series 1</c:v>
                </c:pt>
              </c:strCache>
            </c:strRef>
          </c:tx>
          <c:spPr>
            <a:ln w="38100" cmpd="sng">
              <a:solidFill>
                <a:srgbClr val="FF3399"/>
              </a:solidFill>
            </a:ln>
          </c:spPr>
          <c:marker>
            <c:symbol val="none"/>
          </c:marker>
          <c:cat>
            <c:numRef>
              <c:f>Sheet1!$A$2:$A$7</c:f>
              <c:numCache>
                <c:formatCode>General</c:formatCode>
                <c:ptCount val="6"/>
                <c:pt idx="0">
                  <c:v>2011.0</c:v>
                </c:pt>
                <c:pt idx="1">
                  <c:v>2012.0</c:v>
                </c:pt>
                <c:pt idx="2">
                  <c:v>2013.0</c:v>
                </c:pt>
                <c:pt idx="3">
                  <c:v>2014.0</c:v>
                </c:pt>
                <c:pt idx="4">
                  <c:v>2015.0</c:v>
                </c:pt>
                <c:pt idx="5">
                  <c:v>2016.0</c:v>
                </c:pt>
              </c:numCache>
            </c:numRef>
          </c:cat>
          <c:val>
            <c:numRef>
              <c:f>Sheet1!$B$2:$B$7</c:f>
              <c:numCache>
                <c:formatCode>General</c:formatCode>
                <c:ptCount val="6"/>
                <c:pt idx="0">
                  <c:v>17425.0</c:v>
                </c:pt>
                <c:pt idx="1">
                  <c:v>52607.0</c:v>
                </c:pt>
                <c:pt idx="2">
                  <c:v>97507.0</c:v>
                </c:pt>
                <c:pt idx="3">
                  <c:v>122438.0</c:v>
                </c:pt>
                <c:pt idx="4">
                  <c:v>116099.0</c:v>
                </c:pt>
                <c:pt idx="5">
                  <c:v>158614.0</c:v>
                </c:pt>
              </c:numCache>
            </c:numRef>
          </c:val>
          <c:smooth val="0"/>
        </c:ser>
        <c:ser>
          <c:idx val="1"/>
          <c:order val="1"/>
          <c:tx>
            <c:strRef>
              <c:f>Sheet1!$C$1</c:f>
              <c:strCache>
                <c:ptCount val="1"/>
                <c:pt idx="0">
                  <c:v>Series 2</c:v>
                </c:pt>
              </c:strCache>
            </c:strRef>
          </c:tx>
          <c:spPr>
            <a:ln w="57150">
              <a:solidFill>
                <a:srgbClr val="6EC829"/>
              </a:solidFill>
            </a:ln>
          </c:spPr>
          <c:marker>
            <c:symbol val="none"/>
          </c:marker>
          <c:cat>
            <c:numRef>
              <c:f>Sheet1!$A$2:$A$7</c:f>
              <c:numCache>
                <c:formatCode>General</c:formatCode>
                <c:ptCount val="6"/>
                <c:pt idx="0">
                  <c:v>2011.0</c:v>
                </c:pt>
                <c:pt idx="1">
                  <c:v>2012.0</c:v>
                </c:pt>
                <c:pt idx="2">
                  <c:v>2013.0</c:v>
                </c:pt>
                <c:pt idx="3">
                  <c:v>2014.0</c:v>
                </c:pt>
                <c:pt idx="4">
                  <c:v>2015.0</c:v>
                </c:pt>
                <c:pt idx="5">
                  <c:v>2016.0</c:v>
                </c:pt>
              </c:numCache>
            </c:numRef>
          </c:cat>
          <c:val>
            <c:numRef>
              <c:f>Sheet1!$C$2:$C$7</c:f>
              <c:numCache>
                <c:formatCode>#,##0;\-#,##0;"--"</c:formatCode>
                <c:ptCount val="6"/>
                <c:pt idx="0">
                  <c:v>1.3048386E7</c:v>
                </c:pt>
                <c:pt idx="1">
                  <c:v>1.4779484E7</c:v>
                </c:pt>
                <c:pt idx="2">
                  <c:v>1.5882712E7</c:v>
                </c:pt>
                <c:pt idx="3">
                  <c:v>1.6859843E7</c:v>
                </c:pt>
                <c:pt idx="4">
                  <c:v>1.7845624E7</c:v>
                </c:pt>
                <c:pt idx="5">
                  <c:v>1.7865773E7</c:v>
                </c:pt>
              </c:numCache>
            </c:numRef>
          </c:val>
          <c:smooth val="0"/>
        </c:ser>
        <c:dLbls>
          <c:showLegendKey val="0"/>
          <c:showVal val="0"/>
          <c:showCatName val="0"/>
          <c:showSerName val="0"/>
          <c:showPercent val="0"/>
          <c:showBubbleSize val="0"/>
        </c:dLbls>
        <c:marker val="1"/>
        <c:smooth val="0"/>
        <c:axId val="2142871000"/>
        <c:axId val="2142874040"/>
      </c:lineChart>
      <c:catAx>
        <c:axId val="2142871000"/>
        <c:scaling>
          <c:orientation val="minMax"/>
        </c:scaling>
        <c:delete val="0"/>
        <c:axPos val="b"/>
        <c:numFmt formatCode="General" sourceLinked="1"/>
        <c:majorTickMark val="out"/>
        <c:minorTickMark val="none"/>
        <c:tickLblPos val="nextTo"/>
        <c:crossAx val="2142874040"/>
        <c:crosses val="autoZero"/>
        <c:auto val="1"/>
        <c:lblAlgn val="ctr"/>
        <c:lblOffset val="100"/>
        <c:noMultiLvlLbl val="0"/>
      </c:catAx>
      <c:valAx>
        <c:axId val="2142874040"/>
        <c:scaling>
          <c:orientation val="minMax"/>
        </c:scaling>
        <c:delete val="0"/>
        <c:axPos val="l"/>
        <c:numFmt formatCode="General" sourceLinked="1"/>
        <c:majorTickMark val="out"/>
        <c:minorTickMark val="none"/>
        <c:tickLblPos val="nextTo"/>
        <c:crossAx val="2142871000"/>
        <c:crosses val="autoZero"/>
        <c:crossBetween val="between"/>
        <c:dispUnits>
          <c:builtInUnit val="millions"/>
          <c:dispUnitsLbl>
            <c:layout/>
          </c:dispUnitsLbl>
        </c:dispUnits>
      </c:valAx>
      <c:spPr>
        <a:noFill/>
        <a:ln w="25400">
          <a:noFill/>
        </a:ln>
      </c:spPr>
    </c:plotArea>
    <c:plotVisOnly val="1"/>
    <c:dispBlanksAs val="gap"/>
    <c:showDLblsOverMax val="0"/>
  </c:chart>
  <c:txPr>
    <a:bodyPr/>
    <a:lstStyle/>
    <a:p>
      <a:pPr>
        <a:defRPr sz="1800">
          <a:solidFill>
            <a:srgbClr val="FFFFFF"/>
          </a:solidFil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4704338428285"/>
          <c:y val="0.025433982210557"/>
          <c:w val="0.925529566157172"/>
          <c:h val="0.893775153105862"/>
        </c:manualLayout>
      </c:layout>
      <c:lineChart>
        <c:grouping val="standard"/>
        <c:varyColors val="0"/>
        <c:ser>
          <c:idx val="0"/>
          <c:order val="0"/>
          <c:tx>
            <c:strRef>
              <c:f>Sheet1!$B$1</c:f>
              <c:strCache>
                <c:ptCount val="1"/>
                <c:pt idx="0">
                  <c:v>Series 1</c:v>
                </c:pt>
              </c:strCache>
            </c:strRef>
          </c:tx>
          <c:spPr>
            <a:ln w="76200">
              <a:solidFill>
                <a:srgbClr val="FF3399"/>
              </a:solidFill>
            </a:ln>
          </c:spPr>
          <c:marker>
            <c:symbol val="none"/>
          </c:marker>
          <c:cat>
            <c:numRef>
              <c:f>Sheet1!$A$2:$A$7</c:f>
              <c:numCache>
                <c:formatCode>General</c:formatCode>
                <c:ptCount val="6"/>
                <c:pt idx="0">
                  <c:v>2011.0</c:v>
                </c:pt>
                <c:pt idx="1">
                  <c:v>2012.0</c:v>
                </c:pt>
                <c:pt idx="2">
                  <c:v>2013.0</c:v>
                </c:pt>
                <c:pt idx="3">
                  <c:v>2014.0</c:v>
                </c:pt>
                <c:pt idx="4">
                  <c:v>2015.0</c:v>
                </c:pt>
                <c:pt idx="5">
                  <c:v>2016.0</c:v>
                </c:pt>
              </c:numCache>
            </c:numRef>
          </c:cat>
          <c:val>
            <c:numRef>
              <c:f>Sheet1!$B$2:$B$7</c:f>
              <c:numCache>
                <c:formatCode>General</c:formatCode>
                <c:ptCount val="6"/>
                <c:pt idx="0">
                  <c:v>17425.0</c:v>
                </c:pt>
                <c:pt idx="1">
                  <c:v>52607.0</c:v>
                </c:pt>
                <c:pt idx="2">
                  <c:v>97507.0</c:v>
                </c:pt>
                <c:pt idx="3">
                  <c:v>122438.0</c:v>
                </c:pt>
                <c:pt idx="4">
                  <c:v>116099.0</c:v>
                </c:pt>
                <c:pt idx="5">
                  <c:v>158614.0</c:v>
                </c:pt>
              </c:numCache>
            </c:numRef>
          </c:val>
          <c:smooth val="0"/>
        </c:ser>
        <c:dLbls>
          <c:showLegendKey val="0"/>
          <c:showVal val="0"/>
          <c:showCatName val="0"/>
          <c:showSerName val="0"/>
          <c:showPercent val="0"/>
          <c:showBubbleSize val="0"/>
        </c:dLbls>
        <c:marker val="1"/>
        <c:smooth val="0"/>
        <c:axId val="2093670728"/>
        <c:axId val="2093672856"/>
      </c:lineChart>
      <c:catAx>
        <c:axId val="2093670728"/>
        <c:scaling>
          <c:orientation val="minMax"/>
        </c:scaling>
        <c:delete val="0"/>
        <c:axPos val="b"/>
        <c:numFmt formatCode="General" sourceLinked="1"/>
        <c:majorTickMark val="out"/>
        <c:minorTickMark val="none"/>
        <c:tickLblPos val="nextTo"/>
        <c:crossAx val="2093672856"/>
        <c:crosses val="autoZero"/>
        <c:auto val="0"/>
        <c:lblAlgn val="ctr"/>
        <c:lblOffset val="100"/>
        <c:noMultiLvlLbl val="0"/>
      </c:catAx>
      <c:valAx>
        <c:axId val="2093672856"/>
        <c:scaling>
          <c:orientation val="minMax"/>
        </c:scaling>
        <c:delete val="0"/>
        <c:axPos val="l"/>
        <c:numFmt formatCode="General" sourceLinked="1"/>
        <c:majorTickMark val="out"/>
        <c:minorTickMark val="none"/>
        <c:tickLblPos val="nextTo"/>
        <c:crossAx val="2093670728"/>
        <c:crosses val="autoZero"/>
        <c:crossBetween val="between"/>
        <c:dispUnits>
          <c:builtInUnit val="thousands"/>
        </c:dispUnits>
      </c:valAx>
    </c:plotArea>
    <c:plotVisOnly val="1"/>
    <c:dispBlanksAs val="gap"/>
    <c:showDLblsOverMax val="0"/>
  </c:chart>
  <c:txPr>
    <a:bodyPr/>
    <a:lstStyle/>
    <a:p>
      <a:pPr>
        <a:defRPr sz="1800">
          <a:solidFill>
            <a:srgbClr val="FFFFFF"/>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cat>
            <c:strRef>
              <c:f>North_Carolina_Energy_Consumpti!$A$6:$A$11</c:f>
              <c:strCache>
                <c:ptCount val="6"/>
                <c:pt idx="0">
                  <c:v>Coal</c:v>
                </c:pt>
                <c:pt idx="1">
                  <c:v>Natural Gas</c:v>
                </c:pt>
                <c:pt idx="2">
                  <c:v>Nuclear Electric Power</c:v>
                </c:pt>
                <c:pt idx="3">
                  <c:v>Hydroelectric Power</c:v>
                </c:pt>
                <c:pt idx="4">
                  <c:v>Biomass</c:v>
                </c:pt>
                <c:pt idx="5">
                  <c:v>Solar / Wind</c:v>
                </c:pt>
              </c:strCache>
            </c:strRef>
          </c:cat>
          <c:val>
            <c:numRef>
              <c:f>North_Carolina_Energy_Consumpti!$B$6:$B$11</c:f>
              <c:numCache>
                <c:formatCode>General</c:formatCode>
                <c:ptCount val="6"/>
                <c:pt idx="0">
                  <c:v>501.6</c:v>
                </c:pt>
                <c:pt idx="1">
                  <c:v>460.9</c:v>
                </c:pt>
                <c:pt idx="2">
                  <c:v>428.5</c:v>
                </c:pt>
                <c:pt idx="3">
                  <c:v>45.2</c:v>
                </c:pt>
                <c:pt idx="4">
                  <c:v>145.6</c:v>
                </c:pt>
                <c:pt idx="5">
                  <c:v>9.9</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a:t>U.S. Share of Electricity Generation</a:t>
            </a:r>
          </a:p>
        </c:rich>
      </c:tx>
      <c:layout/>
      <c:overlay val="0"/>
      <c:spPr>
        <a:noFill/>
        <a:ln>
          <a:noFill/>
        </a:ln>
        <a:effectLst/>
      </c:spPr>
    </c:title>
    <c:autoTitleDeleted val="0"/>
    <c:plotArea>
      <c:layout/>
      <c:scatterChart>
        <c:scatterStyle val="lineMarker"/>
        <c:varyColors val="0"/>
        <c:ser>
          <c:idx val="0"/>
          <c:order val="0"/>
          <c:tx>
            <c:strRef>
              <c:f>'[Fuel Report Electricity Calculations 2015 Feb 5.xlsx]MER charts'!$B$71</c:f>
              <c:strCache>
                <c:ptCount val="1"/>
                <c:pt idx="0">
                  <c:v>Coal</c:v>
                </c:pt>
              </c:strCache>
            </c:strRef>
          </c:tx>
          <c:spPr>
            <a:ln w="76200" cap="rnd">
              <a:solidFill>
                <a:srgbClr val="FF0093"/>
              </a:solidFill>
              <a:round/>
            </a:ln>
            <a:effectLst/>
          </c:spPr>
          <c:marker>
            <c:symbol val="none"/>
          </c:marker>
          <c:xVal>
            <c:numRef>
              <c:f>'[Fuel Report Electricity Calculations 2015 Feb 5.xlsx]MER charts'!$A$72:$A$137</c:f>
              <c:numCache>
                <c:formatCode>General</c:formatCode>
                <c:ptCount val="66"/>
                <c:pt idx="0">
                  <c:v>1949.0</c:v>
                </c:pt>
                <c:pt idx="1">
                  <c:v>1950.0</c:v>
                </c:pt>
                <c:pt idx="2">
                  <c:v>1951.0</c:v>
                </c:pt>
                <c:pt idx="3">
                  <c:v>1952.0</c:v>
                </c:pt>
                <c:pt idx="4">
                  <c:v>1953.0</c:v>
                </c:pt>
                <c:pt idx="5">
                  <c:v>1954.0</c:v>
                </c:pt>
                <c:pt idx="6">
                  <c:v>1955.0</c:v>
                </c:pt>
                <c:pt idx="7">
                  <c:v>1956.0</c:v>
                </c:pt>
                <c:pt idx="8">
                  <c:v>1957.0</c:v>
                </c:pt>
                <c:pt idx="9">
                  <c:v>1958.0</c:v>
                </c:pt>
                <c:pt idx="10">
                  <c:v>1959.0</c:v>
                </c:pt>
                <c:pt idx="11">
                  <c:v>1960.0</c:v>
                </c:pt>
                <c:pt idx="12">
                  <c:v>1961.0</c:v>
                </c:pt>
                <c:pt idx="13">
                  <c:v>1962.0</c:v>
                </c:pt>
                <c:pt idx="14">
                  <c:v>1963.0</c:v>
                </c:pt>
                <c:pt idx="15">
                  <c:v>1964.0</c:v>
                </c:pt>
                <c:pt idx="16">
                  <c:v>1965.0</c:v>
                </c:pt>
                <c:pt idx="17">
                  <c:v>1966.0</c:v>
                </c:pt>
                <c:pt idx="18">
                  <c:v>1967.0</c:v>
                </c:pt>
                <c:pt idx="19">
                  <c:v>1968.0</c:v>
                </c:pt>
                <c:pt idx="20">
                  <c:v>1969.0</c:v>
                </c:pt>
                <c:pt idx="21">
                  <c:v>1970.0</c:v>
                </c:pt>
                <c:pt idx="22">
                  <c:v>1971.0</c:v>
                </c:pt>
                <c:pt idx="23">
                  <c:v>1972.0</c:v>
                </c:pt>
                <c:pt idx="24">
                  <c:v>1973.0</c:v>
                </c:pt>
                <c:pt idx="25">
                  <c:v>1974.0</c:v>
                </c:pt>
                <c:pt idx="26">
                  <c:v>1975.0</c:v>
                </c:pt>
                <c:pt idx="27">
                  <c:v>1976.0</c:v>
                </c:pt>
                <c:pt idx="28">
                  <c:v>1977.0</c:v>
                </c:pt>
                <c:pt idx="29">
                  <c:v>1978.0</c:v>
                </c:pt>
                <c:pt idx="30">
                  <c:v>1979.0</c:v>
                </c:pt>
                <c:pt idx="31">
                  <c:v>1980.0</c:v>
                </c:pt>
                <c:pt idx="32">
                  <c:v>1981.0</c:v>
                </c:pt>
                <c:pt idx="33">
                  <c:v>1982.0</c:v>
                </c:pt>
                <c:pt idx="34">
                  <c:v>1983.0</c:v>
                </c:pt>
                <c:pt idx="35">
                  <c:v>1984.0</c:v>
                </c:pt>
                <c:pt idx="36">
                  <c:v>1985.0</c:v>
                </c:pt>
                <c:pt idx="37">
                  <c:v>1986.0</c:v>
                </c:pt>
                <c:pt idx="38">
                  <c:v>1987.0</c:v>
                </c:pt>
                <c:pt idx="39">
                  <c:v>1988.0</c:v>
                </c:pt>
                <c:pt idx="40">
                  <c:v>1989.0</c:v>
                </c:pt>
                <c:pt idx="41">
                  <c:v>1990.0</c:v>
                </c:pt>
                <c:pt idx="42">
                  <c:v>1991.0</c:v>
                </c:pt>
                <c:pt idx="43">
                  <c:v>1992.0</c:v>
                </c:pt>
                <c:pt idx="44">
                  <c:v>1993.0</c:v>
                </c:pt>
                <c:pt idx="45">
                  <c:v>1994.0</c:v>
                </c:pt>
                <c:pt idx="46">
                  <c:v>1995.0</c:v>
                </c:pt>
                <c:pt idx="47">
                  <c:v>1996.0</c:v>
                </c:pt>
                <c:pt idx="48">
                  <c:v>1997.0</c:v>
                </c:pt>
                <c:pt idx="49">
                  <c:v>1998.0</c:v>
                </c:pt>
                <c:pt idx="50">
                  <c:v>1999.0</c:v>
                </c:pt>
                <c:pt idx="51">
                  <c:v>2000.0</c:v>
                </c:pt>
                <c:pt idx="52">
                  <c:v>2001.0</c:v>
                </c:pt>
                <c:pt idx="53">
                  <c:v>2002.0</c:v>
                </c:pt>
                <c:pt idx="54">
                  <c:v>2003.0</c:v>
                </c:pt>
                <c:pt idx="55">
                  <c:v>2004.0</c:v>
                </c:pt>
                <c:pt idx="56">
                  <c:v>2005.0</c:v>
                </c:pt>
                <c:pt idx="57">
                  <c:v>2006.0</c:v>
                </c:pt>
                <c:pt idx="58">
                  <c:v>2007.0</c:v>
                </c:pt>
                <c:pt idx="59">
                  <c:v>2008.0</c:v>
                </c:pt>
                <c:pt idx="60">
                  <c:v>2009.0</c:v>
                </c:pt>
                <c:pt idx="61">
                  <c:v>2010.0</c:v>
                </c:pt>
                <c:pt idx="62">
                  <c:v>2011.0</c:v>
                </c:pt>
                <c:pt idx="63">
                  <c:v>2012.0</c:v>
                </c:pt>
                <c:pt idx="64">
                  <c:v>2013.0</c:v>
                </c:pt>
                <c:pt idx="65">
                  <c:v>2014.0</c:v>
                </c:pt>
              </c:numCache>
            </c:numRef>
          </c:xVal>
          <c:yVal>
            <c:numRef>
              <c:f>'[Fuel Report Electricity Calculations 2015 Feb 5.xlsx]MER charts'!$B$72:$B$137</c:f>
              <c:numCache>
                <c:formatCode>0%</c:formatCode>
                <c:ptCount val="66"/>
                <c:pt idx="0">
                  <c:v>0.457413744942753</c:v>
                </c:pt>
                <c:pt idx="1">
                  <c:v>0.462513405278994</c:v>
                </c:pt>
                <c:pt idx="2">
                  <c:v>0.493483796378484</c:v>
                </c:pt>
                <c:pt idx="3">
                  <c:v>0.483958472831695</c:v>
                </c:pt>
                <c:pt idx="4">
                  <c:v>0.489535909770948</c:v>
                </c:pt>
                <c:pt idx="5">
                  <c:v>0.502135728566971</c:v>
                </c:pt>
                <c:pt idx="6">
                  <c:v>0.547634601504955</c:v>
                </c:pt>
                <c:pt idx="7">
                  <c:v>0.560551531855403</c:v>
                </c:pt>
                <c:pt idx="8">
                  <c:v>0.54579748376616</c:v>
                </c:pt>
                <c:pt idx="9">
                  <c:v>0.531059176847852</c:v>
                </c:pt>
                <c:pt idx="10">
                  <c:v>0.530467394819569</c:v>
                </c:pt>
                <c:pt idx="11">
                  <c:v>0.530941558203598</c:v>
                </c:pt>
                <c:pt idx="12">
                  <c:v>0.529240697892533</c:v>
                </c:pt>
                <c:pt idx="13">
                  <c:v>0.524800474776166</c:v>
                </c:pt>
                <c:pt idx="14">
                  <c:v>0.536860371109183</c:v>
                </c:pt>
                <c:pt idx="15">
                  <c:v>0.533043203454471</c:v>
                </c:pt>
                <c:pt idx="16">
                  <c:v>0.539430915065743</c:v>
                </c:pt>
                <c:pt idx="17">
                  <c:v>0.53460370267094</c:v>
                </c:pt>
                <c:pt idx="18">
                  <c:v>0.517725074257284</c:v>
                </c:pt>
                <c:pt idx="19">
                  <c:v>0.513874117878683</c:v>
                </c:pt>
                <c:pt idx="20">
                  <c:v>0.488427344584255</c:v>
                </c:pt>
                <c:pt idx="21">
                  <c:v>0.458855590712619</c:v>
                </c:pt>
                <c:pt idx="22">
                  <c:v>0.441316247300461</c:v>
                </c:pt>
                <c:pt idx="23">
                  <c:v>0.439897753036392</c:v>
                </c:pt>
                <c:pt idx="24">
                  <c:v>0.45473482696206</c:v>
                </c:pt>
                <c:pt idx="25">
                  <c:v>0.442936601752756</c:v>
                </c:pt>
                <c:pt idx="26">
                  <c:v>0.443985002437862</c:v>
                </c:pt>
                <c:pt idx="27">
                  <c:v>0.462729512664774</c:v>
                </c:pt>
                <c:pt idx="28">
                  <c:v>0.463098902114946</c:v>
                </c:pt>
                <c:pt idx="29">
                  <c:v>0.441636770141842</c:v>
                </c:pt>
                <c:pt idx="30">
                  <c:v>0.477653084336706</c:v>
                </c:pt>
                <c:pt idx="31">
                  <c:v>0.507321009492991</c:v>
                </c:pt>
                <c:pt idx="32">
                  <c:v>0.523593208025288</c:v>
                </c:pt>
                <c:pt idx="33">
                  <c:v>0.531108009434443</c:v>
                </c:pt>
                <c:pt idx="34">
                  <c:v>0.544393277361775</c:v>
                </c:pt>
                <c:pt idx="35">
                  <c:v>0.554536043499398</c:v>
                </c:pt>
                <c:pt idx="36">
                  <c:v>0.566974089371181</c:v>
                </c:pt>
                <c:pt idx="37">
                  <c:v>0.556453569910981</c:v>
                </c:pt>
                <c:pt idx="38">
                  <c:v>0.568395254540704</c:v>
                </c:pt>
                <c:pt idx="39">
                  <c:v>0.569050163683708</c:v>
                </c:pt>
                <c:pt idx="40">
                  <c:v>0.533771877946635</c:v>
                </c:pt>
                <c:pt idx="41">
                  <c:v>0.524720894958488</c:v>
                </c:pt>
                <c:pt idx="42">
                  <c:v>0.517477820608943</c:v>
                </c:pt>
                <c:pt idx="43">
                  <c:v>0.525702971694959</c:v>
                </c:pt>
                <c:pt idx="44">
                  <c:v>0.528610952943803</c:v>
                </c:pt>
                <c:pt idx="45">
                  <c:v>0.520610379853677</c:v>
                </c:pt>
                <c:pt idx="46">
                  <c:v>0.509745910293369</c:v>
                </c:pt>
                <c:pt idx="47">
                  <c:v>0.521224680692272</c:v>
                </c:pt>
                <c:pt idx="48">
                  <c:v>0.528328955871276</c:v>
                </c:pt>
                <c:pt idx="49">
                  <c:v>0.517503527276988</c:v>
                </c:pt>
                <c:pt idx="50">
                  <c:v>0.50911611712972</c:v>
                </c:pt>
                <c:pt idx="51">
                  <c:v>0.517151570975153</c:v>
                </c:pt>
                <c:pt idx="52">
                  <c:v>0.509536397057701</c:v>
                </c:pt>
                <c:pt idx="53">
                  <c:v>0.501011864538183</c:v>
                </c:pt>
                <c:pt idx="54">
                  <c:v>0.508277779274315</c:v>
                </c:pt>
                <c:pt idx="55">
                  <c:v>0.498242794134297</c:v>
                </c:pt>
                <c:pt idx="56">
                  <c:v>0.496341114129224</c:v>
                </c:pt>
                <c:pt idx="57">
                  <c:v>0.489706508213128</c:v>
                </c:pt>
                <c:pt idx="58">
                  <c:v>0.48510450313619</c:v>
                </c:pt>
                <c:pt idx="59">
                  <c:v>0.482062229315358</c:v>
                </c:pt>
                <c:pt idx="60">
                  <c:v>0.444495482897046</c:v>
                </c:pt>
                <c:pt idx="61">
                  <c:v>0.447821443514069</c:v>
                </c:pt>
                <c:pt idx="62">
                  <c:v>0.422773274348967</c:v>
                </c:pt>
                <c:pt idx="63">
                  <c:v>0.374044157145615</c:v>
                </c:pt>
                <c:pt idx="64">
                  <c:v>0.388865885078451</c:v>
                </c:pt>
                <c:pt idx="65">
                  <c:v>0.387422896363185</c:v>
                </c:pt>
              </c:numCache>
            </c:numRef>
          </c:yVal>
          <c:smooth val="0"/>
        </c:ser>
        <c:ser>
          <c:idx val="2"/>
          <c:order val="1"/>
          <c:tx>
            <c:strRef>
              <c:f>'[Fuel Report Electricity Calculations 2015 Feb 5.xlsx]MER charts'!$C$71</c:f>
              <c:strCache>
                <c:ptCount val="1"/>
                <c:pt idx="0">
                  <c:v>Natural gas</c:v>
                </c:pt>
              </c:strCache>
            </c:strRef>
          </c:tx>
          <c:spPr>
            <a:ln w="76200" cap="rnd">
              <a:solidFill>
                <a:srgbClr val="FFC600"/>
              </a:solidFill>
              <a:round/>
            </a:ln>
            <a:effectLst/>
          </c:spPr>
          <c:marker>
            <c:symbol val="none"/>
          </c:marker>
          <c:xVal>
            <c:numRef>
              <c:f>'[Fuel Report Electricity Calculations 2015 Feb 5.xlsx]MER charts'!$A$72:$A$137</c:f>
              <c:numCache>
                <c:formatCode>General</c:formatCode>
                <c:ptCount val="66"/>
                <c:pt idx="0">
                  <c:v>1949.0</c:v>
                </c:pt>
                <c:pt idx="1">
                  <c:v>1950.0</c:v>
                </c:pt>
                <c:pt idx="2">
                  <c:v>1951.0</c:v>
                </c:pt>
                <c:pt idx="3">
                  <c:v>1952.0</c:v>
                </c:pt>
                <c:pt idx="4">
                  <c:v>1953.0</c:v>
                </c:pt>
                <c:pt idx="5">
                  <c:v>1954.0</c:v>
                </c:pt>
                <c:pt idx="6">
                  <c:v>1955.0</c:v>
                </c:pt>
                <c:pt idx="7">
                  <c:v>1956.0</c:v>
                </c:pt>
                <c:pt idx="8">
                  <c:v>1957.0</c:v>
                </c:pt>
                <c:pt idx="9">
                  <c:v>1958.0</c:v>
                </c:pt>
                <c:pt idx="10">
                  <c:v>1959.0</c:v>
                </c:pt>
                <c:pt idx="11">
                  <c:v>1960.0</c:v>
                </c:pt>
                <c:pt idx="12">
                  <c:v>1961.0</c:v>
                </c:pt>
                <c:pt idx="13">
                  <c:v>1962.0</c:v>
                </c:pt>
                <c:pt idx="14">
                  <c:v>1963.0</c:v>
                </c:pt>
                <c:pt idx="15">
                  <c:v>1964.0</c:v>
                </c:pt>
                <c:pt idx="16">
                  <c:v>1965.0</c:v>
                </c:pt>
                <c:pt idx="17">
                  <c:v>1966.0</c:v>
                </c:pt>
                <c:pt idx="18">
                  <c:v>1967.0</c:v>
                </c:pt>
                <c:pt idx="19">
                  <c:v>1968.0</c:v>
                </c:pt>
                <c:pt idx="20">
                  <c:v>1969.0</c:v>
                </c:pt>
                <c:pt idx="21">
                  <c:v>1970.0</c:v>
                </c:pt>
                <c:pt idx="22">
                  <c:v>1971.0</c:v>
                </c:pt>
                <c:pt idx="23">
                  <c:v>1972.0</c:v>
                </c:pt>
                <c:pt idx="24">
                  <c:v>1973.0</c:v>
                </c:pt>
                <c:pt idx="25">
                  <c:v>1974.0</c:v>
                </c:pt>
                <c:pt idx="26">
                  <c:v>1975.0</c:v>
                </c:pt>
                <c:pt idx="27">
                  <c:v>1976.0</c:v>
                </c:pt>
                <c:pt idx="28">
                  <c:v>1977.0</c:v>
                </c:pt>
                <c:pt idx="29">
                  <c:v>1978.0</c:v>
                </c:pt>
                <c:pt idx="30">
                  <c:v>1979.0</c:v>
                </c:pt>
                <c:pt idx="31">
                  <c:v>1980.0</c:v>
                </c:pt>
                <c:pt idx="32">
                  <c:v>1981.0</c:v>
                </c:pt>
                <c:pt idx="33">
                  <c:v>1982.0</c:v>
                </c:pt>
                <c:pt idx="34">
                  <c:v>1983.0</c:v>
                </c:pt>
                <c:pt idx="35">
                  <c:v>1984.0</c:v>
                </c:pt>
                <c:pt idx="36">
                  <c:v>1985.0</c:v>
                </c:pt>
                <c:pt idx="37">
                  <c:v>1986.0</c:v>
                </c:pt>
                <c:pt idx="38">
                  <c:v>1987.0</c:v>
                </c:pt>
                <c:pt idx="39">
                  <c:v>1988.0</c:v>
                </c:pt>
                <c:pt idx="40">
                  <c:v>1989.0</c:v>
                </c:pt>
                <c:pt idx="41">
                  <c:v>1990.0</c:v>
                </c:pt>
                <c:pt idx="42">
                  <c:v>1991.0</c:v>
                </c:pt>
                <c:pt idx="43">
                  <c:v>1992.0</c:v>
                </c:pt>
                <c:pt idx="44">
                  <c:v>1993.0</c:v>
                </c:pt>
                <c:pt idx="45">
                  <c:v>1994.0</c:v>
                </c:pt>
                <c:pt idx="46">
                  <c:v>1995.0</c:v>
                </c:pt>
                <c:pt idx="47">
                  <c:v>1996.0</c:v>
                </c:pt>
                <c:pt idx="48">
                  <c:v>1997.0</c:v>
                </c:pt>
                <c:pt idx="49">
                  <c:v>1998.0</c:v>
                </c:pt>
                <c:pt idx="50">
                  <c:v>1999.0</c:v>
                </c:pt>
                <c:pt idx="51">
                  <c:v>2000.0</c:v>
                </c:pt>
                <c:pt idx="52">
                  <c:v>2001.0</c:v>
                </c:pt>
                <c:pt idx="53">
                  <c:v>2002.0</c:v>
                </c:pt>
                <c:pt idx="54">
                  <c:v>2003.0</c:v>
                </c:pt>
                <c:pt idx="55">
                  <c:v>2004.0</c:v>
                </c:pt>
                <c:pt idx="56">
                  <c:v>2005.0</c:v>
                </c:pt>
                <c:pt idx="57">
                  <c:v>2006.0</c:v>
                </c:pt>
                <c:pt idx="58">
                  <c:v>2007.0</c:v>
                </c:pt>
                <c:pt idx="59">
                  <c:v>2008.0</c:v>
                </c:pt>
                <c:pt idx="60">
                  <c:v>2009.0</c:v>
                </c:pt>
                <c:pt idx="61">
                  <c:v>2010.0</c:v>
                </c:pt>
                <c:pt idx="62">
                  <c:v>2011.0</c:v>
                </c:pt>
                <c:pt idx="63">
                  <c:v>2012.0</c:v>
                </c:pt>
                <c:pt idx="64">
                  <c:v>2013.0</c:v>
                </c:pt>
                <c:pt idx="65">
                  <c:v>2014.0</c:v>
                </c:pt>
              </c:numCache>
            </c:numRef>
          </c:xVal>
          <c:yVal>
            <c:numRef>
              <c:f>'[Fuel Report Electricity Calculations 2015 Feb 5.xlsx]MER charts'!$C$72:$C$137</c:f>
              <c:numCache>
                <c:formatCode>0%</c:formatCode>
                <c:ptCount val="66"/>
                <c:pt idx="0">
                  <c:v>0.124835112732006</c:v>
                </c:pt>
                <c:pt idx="1">
                  <c:v>0.133375674124464</c:v>
                </c:pt>
                <c:pt idx="2">
                  <c:v>0.150855118989264</c:v>
                </c:pt>
                <c:pt idx="3">
                  <c:v>0.169509911354575</c:v>
                </c:pt>
                <c:pt idx="4">
                  <c:v>0.178483908917072</c:v>
                </c:pt>
                <c:pt idx="5">
                  <c:v>0.196717632346618</c:v>
                </c:pt>
                <c:pt idx="6">
                  <c:v>0.173152167994125</c:v>
                </c:pt>
                <c:pt idx="7">
                  <c:v>0.172282469962286</c:v>
                </c:pt>
                <c:pt idx="8">
                  <c:v>0.179963599877346</c:v>
                </c:pt>
                <c:pt idx="9">
                  <c:v>0.184685238339617</c:v>
                </c:pt>
                <c:pt idx="10">
                  <c:v>0.205528093389696</c:v>
                </c:pt>
                <c:pt idx="11">
                  <c:v>0.208086126058753</c:v>
                </c:pt>
                <c:pt idx="12">
                  <c:v>0.212370866970498</c:v>
                </c:pt>
                <c:pt idx="13">
                  <c:v>0.214817478643376</c:v>
                </c:pt>
                <c:pt idx="14">
                  <c:v>0.219125954445806</c:v>
                </c:pt>
                <c:pt idx="15">
                  <c:v>0.222887352478098</c:v>
                </c:pt>
                <c:pt idx="16">
                  <c:v>0.209337144361245</c:v>
                </c:pt>
                <c:pt idx="17">
                  <c:v>0.218862380291399</c:v>
                </c:pt>
                <c:pt idx="18">
                  <c:v>0.217446807875378</c:v>
                </c:pt>
                <c:pt idx="19">
                  <c:v>0.228411521185959</c:v>
                </c:pt>
                <c:pt idx="20">
                  <c:v>0.230569779328138</c:v>
                </c:pt>
                <c:pt idx="21">
                  <c:v>0.24290748327789</c:v>
                </c:pt>
                <c:pt idx="22">
                  <c:v>0.231475661097261</c:v>
                </c:pt>
                <c:pt idx="23">
                  <c:v>0.214348216277778</c:v>
                </c:pt>
                <c:pt idx="24">
                  <c:v>0.182858281314277</c:v>
                </c:pt>
                <c:pt idx="25">
                  <c:v>0.171128571577392</c:v>
                </c:pt>
                <c:pt idx="26">
                  <c:v>0.156073249981164</c:v>
                </c:pt>
                <c:pt idx="27">
                  <c:v>0.144358829941128</c:v>
                </c:pt>
                <c:pt idx="28">
                  <c:v>0.143601598029197</c:v>
                </c:pt>
                <c:pt idx="29">
                  <c:v>0.138224869862415</c:v>
                </c:pt>
                <c:pt idx="30">
                  <c:v>0.146394555982403</c:v>
                </c:pt>
                <c:pt idx="31">
                  <c:v>0.151222853317122</c:v>
                </c:pt>
                <c:pt idx="32">
                  <c:v>0.150470489488334</c:v>
                </c:pt>
                <c:pt idx="33">
                  <c:v>0.136011179413464</c:v>
                </c:pt>
                <c:pt idx="34">
                  <c:v>0.118480610830299</c:v>
                </c:pt>
                <c:pt idx="35">
                  <c:v>0.122917070877006</c:v>
                </c:pt>
                <c:pt idx="36">
                  <c:v>0.118053261110832</c:v>
                </c:pt>
                <c:pt idx="37">
                  <c:v>0.0997837107075802</c:v>
                </c:pt>
                <c:pt idx="38">
                  <c:v>0.105860330282085</c:v>
                </c:pt>
                <c:pt idx="39">
                  <c:v>0.0933735909987441</c:v>
                </c:pt>
                <c:pt idx="40">
                  <c:v>0.118844457151934</c:v>
                </c:pt>
                <c:pt idx="41">
                  <c:v>0.122707814713434</c:v>
                </c:pt>
                <c:pt idx="42">
                  <c:v>0.124130768236647</c:v>
                </c:pt>
                <c:pt idx="43">
                  <c:v>0.131027823136658</c:v>
                </c:pt>
                <c:pt idx="44">
                  <c:v>0.129778541707787</c:v>
                </c:pt>
                <c:pt idx="45">
                  <c:v>0.141713782698024</c:v>
                </c:pt>
                <c:pt idx="46">
                  <c:v>0.14792301012405</c:v>
                </c:pt>
                <c:pt idx="47">
                  <c:v>0.132122760451673</c:v>
                </c:pt>
                <c:pt idx="48">
                  <c:v>0.137278069679932</c:v>
                </c:pt>
                <c:pt idx="49">
                  <c:v>0.14674412745962</c:v>
                </c:pt>
                <c:pt idx="50">
                  <c:v>0.150588570349173</c:v>
                </c:pt>
                <c:pt idx="51">
                  <c:v>0.158080366587073</c:v>
                </c:pt>
                <c:pt idx="52">
                  <c:v>0.171043636759701</c:v>
                </c:pt>
                <c:pt idx="53">
                  <c:v>0.179088841831943</c:v>
                </c:pt>
                <c:pt idx="54">
                  <c:v>0.167364548652107</c:v>
                </c:pt>
                <c:pt idx="55">
                  <c:v>0.178841489360013</c:v>
                </c:pt>
                <c:pt idx="56">
                  <c:v>0.187640179806162</c:v>
                </c:pt>
                <c:pt idx="57">
                  <c:v>0.200861151494908</c:v>
                </c:pt>
                <c:pt idx="58">
                  <c:v>0.215695177484274</c:v>
                </c:pt>
                <c:pt idx="59">
                  <c:v>0.214347531828371</c:v>
                </c:pt>
                <c:pt idx="60">
                  <c:v>0.23313962754493</c:v>
                </c:pt>
                <c:pt idx="61">
                  <c:v>0.239438276762963</c:v>
                </c:pt>
                <c:pt idx="62">
                  <c:v>0.247232704204072</c:v>
                </c:pt>
                <c:pt idx="63">
                  <c:v>0.302857032524658</c:v>
                </c:pt>
                <c:pt idx="64">
                  <c:v>0.276646704493209</c:v>
                </c:pt>
                <c:pt idx="65">
                  <c:v>0.274113223744543</c:v>
                </c:pt>
              </c:numCache>
            </c:numRef>
          </c:yVal>
          <c:smooth val="0"/>
        </c:ser>
        <c:ser>
          <c:idx val="4"/>
          <c:order val="2"/>
          <c:tx>
            <c:strRef>
              <c:f>'[Fuel Report Electricity Calculations 2015 Feb 5.xlsx]MER charts'!$F$71</c:f>
              <c:strCache>
                <c:ptCount val="1"/>
                <c:pt idx="0">
                  <c:v>Nuclear</c:v>
                </c:pt>
              </c:strCache>
            </c:strRef>
          </c:tx>
          <c:spPr>
            <a:ln w="76200" cap="rnd">
              <a:solidFill>
                <a:srgbClr val="3044B5"/>
              </a:solidFill>
              <a:round/>
            </a:ln>
            <a:effectLst/>
          </c:spPr>
          <c:marker>
            <c:symbol val="none"/>
          </c:marker>
          <c:xVal>
            <c:numRef>
              <c:f>'[Fuel Report Electricity Calculations 2015 Feb 5.xlsx]MER charts'!$A$72:$A$137</c:f>
              <c:numCache>
                <c:formatCode>General</c:formatCode>
                <c:ptCount val="66"/>
                <c:pt idx="0">
                  <c:v>1949.0</c:v>
                </c:pt>
                <c:pt idx="1">
                  <c:v>1950.0</c:v>
                </c:pt>
                <c:pt idx="2">
                  <c:v>1951.0</c:v>
                </c:pt>
                <c:pt idx="3">
                  <c:v>1952.0</c:v>
                </c:pt>
                <c:pt idx="4">
                  <c:v>1953.0</c:v>
                </c:pt>
                <c:pt idx="5">
                  <c:v>1954.0</c:v>
                </c:pt>
                <c:pt idx="6">
                  <c:v>1955.0</c:v>
                </c:pt>
                <c:pt idx="7">
                  <c:v>1956.0</c:v>
                </c:pt>
                <c:pt idx="8">
                  <c:v>1957.0</c:v>
                </c:pt>
                <c:pt idx="9">
                  <c:v>1958.0</c:v>
                </c:pt>
                <c:pt idx="10">
                  <c:v>1959.0</c:v>
                </c:pt>
                <c:pt idx="11">
                  <c:v>1960.0</c:v>
                </c:pt>
                <c:pt idx="12">
                  <c:v>1961.0</c:v>
                </c:pt>
                <c:pt idx="13">
                  <c:v>1962.0</c:v>
                </c:pt>
                <c:pt idx="14">
                  <c:v>1963.0</c:v>
                </c:pt>
                <c:pt idx="15">
                  <c:v>1964.0</c:v>
                </c:pt>
                <c:pt idx="16">
                  <c:v>1965.0</c:v>
                </c:pt>
                <c:pt idx="17">
                  <c:v>1966.0</c:v>
                </c:pt>
                <c:pt idx="18">
                  <c:v>1967.0</c:v>
                </c:pt>
                <c:pt idx="19">
                  <c:v>1968.0</c:v>
                </c:pt>
                <c:pt idx="20">
                  <c:v>1969.0</c:v>
                </c:pt>
                <c:pt idx="21">
                  <c:v>1970.0</c:v>
                </c:pt>
                <c:pt idx="22">
                  <c:v>1971.0</c:v>
                </c:pt>
                <c:pt idx="23">
                  <c:v>1972.0</c:v>
                </c:pt>
                <c:pt idx="24">
                  <c:v>1973.0</c:v>
                </c:pt>
                <c:pt idx="25">
                  <c:v>1974.0</c:v>
                </c:pt>
                <c:pt idx="26">
                  <c:v>1975.0</c:v>
                </c:pt>
                <c:pt idx="27">
                  <c:v>1976.0</c:v>
                </c:pt>
                <c:pt idx="28">
                  <c:v>1977.0</c:v>
                </c:pt>
                <c:pt idx="29">
                  <c:v>1978.0</c:v>
                </c:pt>
                <c:pt idx="30">
                  <c:v>1979.0</c:v>
                </c:pt>
                <c:pt idx="31">
                  <c:v>1980.0</c:v>
                </c:pt>
                <c:pt idx="32">
                  <c:v>1981.0</c:v>
                </c:pt>
                <c:pt idx="33">
                  <c:v>1982.0</c:v>
                </c:pt>
                <c:pt idx="34">
                  <c:v>1983.0</c:v>
                </c:pt>
                <c:pt idx="35">
                  <c:v>1984.0</c:v>
                </c:pt>
                <c:pt idx="36">
                  <c:v>1985.0</c:v>
                </c:pt>
                <c:pt idx="37">
                  <c:v>1986.0</c:v>
                </c:pt>
                <c:pt idx="38">
                  <c:v>1987.0</c:v>
                </c:pt>
                <c:pt idx="39">
                  <c:v>1988.0</c:v>
                </c:pt>
                <c:pt idx="40">
                  <c:v>1989.0</c:v>
                </c:pt>
                <c:pt idx="41">
                  <c:v>1990.0</c:v>
                </c:pt>
                <c:pt idx="42">
                  <c:v>1991.0</c:v>
                </c:pt>
                <c:pt idx="43">
                  <c:v>1992.0</c:v>
                </c:pt>
                <c:pt idx="44">
                  <c:v>1993.0</c:v>
                </c:pt>
                <c:pt idx="45">
                  <c:v>1994.0</c:v>
                </c:pt>
                <c:pt idx="46">
                  <c:v>1995.0</c:v>
                </c:pt>
                <c:pt idx="47">
                  <c:v>1996.0</c:v>
                </c:pt>
                <c:pt idx="48">
                  <c:v>1997.0</c:v>
                </c:pt>
                <c:pt idx="49">
                  <c:v>1998.0</c:v>
                </c:pt>
                <c:pt idx="50">
                  <c:v>1999.0</c:v>
                </c:pt>
                <c:pt idx="51">
                  <c:v>2000.0</c:v>
                </c:pt>
                <c:pt idx="52">
                  <c:v>2001.0</c:v>
                </c:pt>
                <c:pt idx="53">
                  <c:v>2002.0</c:v>
                </c:pt>
                <c:pt idx="54">
                  <c:v>2003.0</c:v>
                </c:pt>
                <c:pt idx="55">
                  <c:v>2004.0</c:v>
                </c:pt>
                <c:pt idx="56">
                  <c:v>2005.0</c:v>
                </c:pt>
                <c:pt idx="57">
                  <c:v>2006.0</c:v>
                </c:pt>
                <c:pt idx="58">
                  <c:v>2007.0</c:v>
                </c:pt>
                <c:pt idx="59">
                  <c:v>2008.0</c:v>
                </c:pt>
                <c:pt idx="60">
                  <c:v>2009.0</c:v>
                </c:pt>
                <c:pt idx="61">
                  <c:v>2010.0</c:v>
                </c:pt>
                <c:pt idx="62">
                  <c:v>2011.0</c:v>
                </c:pt>
                <c:pt idx="63">
                  <c:v>2012.0</c:v>
                </c:pt>
                <c:pt idx="64">
                  <c:v>2013.0</c:v>
                </c:pt>
                <c:pt idx="65">
                  <c:v>2014.0</c:v>
                </c:pt>
              </c:numCache>
            </c:numRef>
          </c:xVal>
          <c:yVal>
            <c:numRef>
              <c:f>'[Fuel Report Electricity Calculations 2015 Feb 5.xlsx]MER charts'!$F$72:$F$137</c:f>
              <c:numCache>
                <c:formatCode>0%</c:formatCode>
                <c:ptCount val="66"/>
                <c:pt idx="0">
                  <c:v>0.0</c:v>
                </c:pt>
                <c:pt idx="1">
                  <c:v>0.0</c:v>
                </c:pt>
                <c:pt idx="2">
                  <c:v>0.0</c:v>
                </c:pt>
                <c:pt idx="3">
                  <c:v>0.0</c:v>
                </c:pt>
                <c:pt idx="4">
                  <c:v>0.0</c:v>
                </c:pt>
                <c:pt idx="5">
                  <c:v>0.0</c:v>
                </c:pt>
                <c:pt idx="6">
                  <c:v>0.0</c:v>
                </c:pt>
                <c:pt idx="7">
                  <c:v>0.0</c:v>
                </c:pt>
                <c:pt idx="8">
                  <c:v>1.52369279184918E-5</c:v>
                </c:pt>
                <c:pt idx="9">
                  <c:v>0.000253976067657691</c:v>
                </c:pt>
                <c:pt idx="10">
                  <c:v>0.000263676172919687</c:v>
                </c:pt>
                <c:pt idx="11">
                  <c:v>0.000682576630766596</c:v>
                </c:pt>
                <c:pt idx="12">
                  <c:v>0.00212281673864876</c:v>
                </c:pt>
                <c:pt idx="13">
                  <c:v>0.00264549423977558</c:v>
                </c:pt>
                <c:pt idx="14">
                  <c:v>0.00349101881022523</c:v>
                </c:pt>
                <c:pt idx="15">
                  <c:v>0.00338602202974097</c:v>
                </c:pt>
                <c:pt idx="16">
                  <c:v>0.00345497780269929</c:v>
                </c:pt>
                <c:pt idx="17">
                  <c:v>0.00481024451176584</c:v>
                </c:pt>
                <c:pt idx="18">
                  <c:v>0.00628612342401396</c:v>
                </c:pt>
                <c:pt idx="19">
                  <c:v>0.0093998937224796</c:v>
                </c:pt>
                <c:pt idx="20">
                  <c:v>0.00963558848503868</c:v>
                </c:pt>
                <c:pt idx="21">
                  <c:v>0.0142038206792966</c:v>
                </c:pt>
                <c:pt idx="22">
                  <c:v>0.0235816813000219</c:v>
                </c:pt>
                <c:pt idx="23">
                  <c:v>0.03085670342479</c:v>
                </c:pt>
                <c:pt idx="24">
                  <c:v>0.0447837590161799</c:v>
                </c:pt>
                <c:pt idx="25">
                  <c:v>0.0609391849094028</c:v>
                </c:pt>
                <c:pt idx="26">
                  <c:v>0.0898110970470377</c:v>
                </c:pt>
                <c:pt idx="27">
                  <c:v>0.0936362633947183</c:v>
                </c:pt>
                <c:pt idx="28">
                  <c:v>0.11792689803867</c:v>
                </c:pt>
                <c:pt idx="29">
                  <c:v>0.125104534506471</c:v>
                </c:pt>
                <c:pt idx="30">
                  <c:v>0.113368546703213</c:v>
                </c:pt>
                <c:pt idx="31">
                  <c:v>0.109676596382652</c:v>
                </c:pt>
                <c:pt idx="32">
                  <c:v>0.11865825355368</c:v>
                </c:pt>
                <c:pt idx="33">
                  <c:v>0.125992120130637</c:v>
                </c:pt>
                <c:pt idx="34">
                  <c:v>0.126943597931523</c:v>
                </c:pt>
                <c:pt idx="35">
                  <c:v>0.135415680451028</c:v>
                </c:pt>
                <c:pt idx="36">
                  <c:v>0.155151798656768</c:v>
                </c:pt>
                <c:pt idx="37">
                  <c:v>0.166248902709547</c:v>
                </c:pt>
                <c:pt idx="38">
                  <c:v>0.176784282328488</c:v>
                </c:pt>
                <c:pt idx="39">
                  <c:v>0.194640936434813</c:v>
                </c:pt>
                <c:pt idx="40">
                  <c:v>0.17840534354519</c:v>
                </c:pt>
                <c:pt idx="41">
                  <c:v>0.18989284577631</c:v>
                </c:pt>
                <c:pt idx="42">
                  <c:v>0.199286000782058</c:v>
                </c:pt>
                <c:pt idx="43">
                  <c:v>0.200648475547285</c:v>
                </c:pt>
                <c:pt idx="44">
                  <c:v>0.190883558622296</c:v>
                </c:pt>
                <c:pt idx="45">
                  <c:v>0.197208750389683</c:v>
                </c:pt>
                <c:pt idx="46">
                  <c:v>0.200806518799101</c:v>
                </c:pt>
                <c:pt idx="47">
                  <c:v>0.195903539599883</c:v>
                </c:pt>
                <c:pt idx="48">
                  <c:v>0.180015222633848</c:v>
                </c:pt>
                <c:pt idx="49">
                  <c:v>0.186090363168471</c:v>
                </c:pt>
                <c:pt idx="50">
                  <c:v>0.197101924442492</c:v>
                </c:pt>
                <c:pt idx="51">
                  <c:v>0.19828303833635</c:v>
                </c:pt>
                <c:pt idx="52">
                  <c:v>0.205753178579326</c:v>
                </c:pt>
                <c:pt idx="53">
                  <c:v>0.202170206410791</c:v>
                </c:pt>
                <c:pt idx="54">
                  <c:v>0.196676865737254</c:v>
                </c:pt>
                <c:pt idx="55">
                  <c:v>0.198593983604606</c:v>
                </c:pt>
                <c:pt idx="56">
                  <c:v>0.192824870107562</c:v>
                </c:pt>
                <c:pt idx="57">
                  <c:v>0.193671908012643</c:v>
                </c:pt>
                <c:pt idx="58">
                  <c:v>0.194003915694872</c:v>
                </c:pt>
                <c:pt idx="59">
                  <c:v>0.195710741976861</c:v>
                </c:pt>
                <c:pt idx="60">
                  <c:v>0.202224724905939</c:v>
                </c:pt>
                <c:pt idx="61">
                  <c:v>0.195625838306009</c:v>
                </c:pt>
                <c:pt idx="62">
                  <c:v>0.192726147971255</c:v>
                </c:pt>
                <c:pt idx="63">
                  <c:v>0.190063207617924</c:v>
                </c:pt>
                <c:pt idx="64">
                  <c:v>0.194053970916695</c:v>
                </c:pt>
                <c:pt idx="65">
                  <c:v>0.194742285909897</c:v>
                </c:pt>
              </c:numCache>
            </c:numRef>
          </c:yVal>
          <c:smooth val="0"/>
        </c:ser>
        <c:ser>
          <c:idx val="3"/>
          <c:order val="3"/>
          <c:tx>
            <c:strRef>
              <c:f>'[Fuel Report Electricity Calculations 2015 Feb 5.xlsx]MER charts'!$P$71</c:f>
              <c:strCache>
                <c:ptCount val="1"/>
                <c:pt idx="0">
                  <c:v>Non-hydro renewable</c:v>
                </c:pt>
              </c:strCache>
            </c:strRef>
          </c:tx>
          <c:spPr>
            <a:ln w="76200" cap="rnd">
              <a:solidFill>
                <a:srgbClr val="66FF33"/>
              </a:solidFill>
              <a:round/>
            </a:ln>
            <a:effectLst/>
          </c:spPr>
          <c:marker>
            <c:symbol val="none"/>
          </c:marker>
          <c:xVal>
            <c:numRef>
              <c:f>'[Fuel Report Electricity Calculations 2015 Feb 5.xlsx]MER charts'!$A$72:$A$137</c:f>
              <c:numCache>
                <c:formatCode>General</c:formatCode>
                <c:ptCount val="66"/>
                <c:pt idx="0">
                  <c:v>1949.0</c:v>
                </c:pt>
                <c:pt idx="1">
                  <c:v>1950.0</c:v>
                </c:pt>
                <c:pt idx="2">
                  <c:v>1951.0</c:v>
                </c:pt>
                <c:pt idx="3">
                  <c:v>1952.0</c:v>
                </c:pt>
                <c:pt idx="4">
                  <c:v>1953.0</c:v>
                </c:pt>
                <c:pt idx="5">
                  <c:v>1954.0</c:v>
                </c:pt>
                <c:pt idx="6">
                  <c:v>1955.0</c:v>
                </c:pt>
                <c:pt idx="7">
                  <c:v>1956.0</c:v>
                </c:pt>
                <c:pt idx="8">
                  <c:v>1957.0</c:v>
                </c:pt>
                <c:pt idx="9">
                  <c:v>1958.0</c:v>
                </c:pt>
                <c:pt idx="10">
                  <c:v>1959.0</c:v>
                </c:pt>
                <c:pt idx="11">
                  <c:v>1960.0</c:v>
                </c:pt>
                <c:pt idx="12">
                  <c:v>1961.0</c:v>
                </c:pt>
                <c:pt idx="13">
                  <c:v>1962.0</c:v>
                </c:pt>
                <c:pt idx="14">
                  <c:v>1963.0</c:v>
                </c:pt>
                <c:pt idx="15">
                  <c:v>1964.0</c:v>
                </c:pt>
                <c:pt idx="16">
                  <c:v>1965.0</c:v>
                </c:pt>
                <c:pt idx="17">
                  <c:v>1966.0</c:v>
                </c:pt>
                <c:pt idx="18">
                  <c:v>1967.0</c:v>
                </c:pt>
                <c:pt idx="19">
                  <c:v>1968.0</c:v>
                </c:pt>
                <c:pt idx="20">
                  <c:v>1969.0</c:v>
                </c:pt>
                <c:pt idx="21">
                  <c:v>1970.0</c:v>
                </c:pt>
                <c:pt idx="22">
                  <c:v>1971.0</c:v>
                </c:pt>
                <c:pt idx="23">
                  <c:v>1972.0</c:v>
                </c:pt>
                <c:pt idx="24">
                  <c:v>1973.0</c:v>
                </c:pt>
                <c:pt idx="25">
                  <c:v>1974.0</c:v>
                </c:pt>
                <c:pt idx="26">
                  <c:v>1975.0</c:v>
                </c:pt>
                <c:pt idx="27">
                  <c:v>1976.0</c:v>
                </c:pt>
                <c:pt idx="28">
                  <c:v>1977.0</c:v>
                </c:pt>
                <c:pt idx="29">
                  <c:v>1978.0</c:v>
                </c:pt>
                <c:pt idx="30">
                  <c:v>1979.0</c:v>
                </c:pt>
                <c:pt idx="31">
                  <c:v>1980.0</c:v>
                </c:pt>
                <c:pt idx="32">
                  <c:v>1981.0</c:v>
                </c:pt>
                <c:pt idx="33">
                  <c:v>1982.0</c:v>
                </c:pt>
                <c:pt idx="34">
                  <c:v>1983.0</c:v>
                </c:pt>
                <c:pt idx="35">
                  <c:v>1984.0</c:v>
                </c:pt>
                <c:pt idx="36">
                  <c:v>1985.0</c:v>
                </c:pt>
                <c:pt idx="37">
                  <c:v>1986.0</c:v>
                </c:pt>
                <c:pt idx="38">
                  <c:v>1987.0</c:v>
                </c:pt>
                <c:pt idx="39">
                  <c:v>1988.0</c:v>
                </c:pt>
                <c:pt idx="40">
                  <c:v>1989.0</c:v>
                </c:pt>
                <c:pt idx="41">
                  <c:v>1990.0</c:v>
                </c:pt>
                <c:pt idx="42">
                  <c:v>1991.0</c:v>
                </c:pt>
                <c:pt idx="43">
                  <c:v>1992.0</c:v>
                </c:pt>
                <c:pt idx="44">
                  <c:v>1993.0</c:v>
                </c:pt>
                <c:pt idx="45">
                  <c:v>1994.0</c:v>
                </c:pt>
                <c:pt idx="46">
                  <c:v>1995.0</c:v>
                </c:pt>
                <c:pt idx="47">
                  <c:v>1996.0</c:v>
                </c:pt>
                <c:pt idx="48">
                  <c:v>1997.0</c:v>
                </c:pt>
                <c:pt idx="49">
                  <c:v>1998.0</c:v>
                </c:pt>
                <c:pt idx="50">
                  <c:v>1999.0</c:v>
                </c:pt>
                <c:pt idx="51">
                  <c:v>2000.0</c:v>
                </c:pt>
                <c:pt idx="52">
                  <c:v>2001.0</c:v>
                </c:pt>
                <c:pt idx="53">
                  <c:v>2002.0</c:v>
                </c:pt>
                <c:pt idx="54">
                  <c:v>2003.0</c:v>
                </c:pt>
                <c:pt idx="55">
                  <c:v>2004.0</c:v>
                </c:pt>
                <c:pt idx="56">
                  <c:v>2005.0</c:v>
                </c:pt>
                <c:pt idx="57">
                  <c:v>2006.0</c:v>
                </c:pt>
                <c:pt idx="58">
                  <c:v>2007.0</c:v>
                </c:pt>
                <c:pt idx="59">
                  <c:v>2008.0</c:v>
                </c:pt>
                <c:pt idx="60">
                  <c:v>2009.0</c:v>
                </c:pt>
                <c:pt idx="61">
                  <c:v>2010.0</c:v>
                </c:pt>
                <c:pt idx="62">
                  <c:v>2011.0</c:v>
                </c:pt>
                <c:pt idx="63">
                  <c:v>2012.0</c:v>
                </c:pt>
                <c:pt idx="64">
                  <c:v>2013.0</c:v>
                </c:pt>
                <c:pt idx="65">
                  <c:v>2014.0</c:v>
                </c:pt>
              </c:numCache>
            </c:numRef>
          </c:xVal>
          <c:yVal>
            <c:numRef>
              <c:f>'[Fuel Report Electricity Calculations 2015 Feb 5.xlsx]MER charts'!$P$72:$P$137</c:f>
              <c:numCache>
                <c:formatCode>0.0%</c:formatCode>
                <c:ptCount val="66"/>
                <c:pt idx="0">
                  <c:v>0.00130362828832322</c:v>
                </c:pt>
                <c:pt idx="1">
                  <c:v>0.00116611630851873</c:v>
                </c:pt>
                <c:pt idx="2">
                  <c:v>0.00104126222455731</c:v>
                </c:pt>
                <c:pt idx="3">
                  <c:v>0.00119269915586857</c:v>
                </c:pt>
                <c:pt idx="4">
                  <c:v>0.000871086571415732</c:v>
                </c:pt>
                <c:pt idx="5">
                  <c:v>0.000553133409406167</c:v>
                </c:pt>
                <c:pt idx="6">
                  <c:v>0.000502397913372389</c:v>
                </c:pt>
                <c:pt idx="7">
                  <c:v>0.000251174180673318</c:v>
                </c:pt>
                <c:pt idx="8">
                  <c:v>0.00027838986047397</c:v>
                </c:pt>
                <c:pt idx="9">
                  <c:v>0.000269878583336666</c:v>
                </c:pt>
                <c:pt idx="10">
                  <c:v>0.0002142998829748</c:v>
                </c:pt>
                <c:pt idx="11">
                  <c:v>0.000228588127421351</c:v>
                </c:pt>
                <c:pt idx="12">
                  <c:v>0.000275684701761936</c:v>
                </c:pt>
                <c:pt idx="13">
                  <c:v>0.000266052436431793</c:v>
                </c:pt>
                <c:pt idx="14">
                  <c:v>0.000321612943130962</c:v>
                </c:pt>
                <c:pt idx="15">
                  <c:v>0.000356422678482571</c:v>
                </c:pt>
                <c:pt idx="16">
                  <c:v>0.000432751512562758</c:v>
                </c:pt>
                <c:pt idx="17">
                  <c:v>0.000454814373590897</c:v>
                </c:pt>
                <c:pt idx="18">
                  <c:v>0.000518968006068355</c:v>
                </c:pt>
                <c:pt idx="19">
                  <c:v>0.000608397677379248</c:v>
                </c:pt>
                <c:pt idx="20">
                  <c:v>0.000646606794379373</c:v>
                </c:pt>
                <c:pt idx="21">
                  <c:v>0.000430706834137667</c:v>
                </c:pt>
                <c:pt idx="22">
                  <c:v>0.000407884720171335</c:v>
                </c:pt>
                <c:pt idx="23">
                  <c:v>0.000903407588054537</c:v>
                </c:pt>
                <c:pt idx="24">
                  <c:v>0.00112449158679853</c:v>
                </c:pt>
                <c:pt idx="25">
                  <c:v>0.00134798312769897</c:v>
                </c:pt>
                <c:pt idx="26">
                  <c:v>0.00169918794034117</c:v>
                </c:pt>
                <c:pt idx="27">
                  <c:v>0.00181330206880023</c:v>
                </c:pt>
                <c:pt idx="28">
                  <c:v>0.00182846769282984</c:v>
                </c:pt>
                <c:pt idx="29">
                  <c:v>0.00143697663544561</c:v>
                </c:pt>
                <c:pt idx="30">
                  <c:v>0.00186115079475232</c:v>
                </c:pt>
                <c:pt idx="31">
                  <c:v>0.00233597316112237</c:v>
                </c:pt>
                <c:pt idx="32">
                  <c:v>0.00258112829331704</c:v>
                </c:pt>
                <c:pt idx="33">
                  <c:v>0.00224508410666504</c:v>
                </c:pt>
                <c:pt idx="34">
                  <c:v>0.00272045980508055</c:v>
                </c:pt>
                <c:pt idx="35">
                  <c:v>0.00339482148082345</c:v>
                </c:pt>
                <c:pt idx="36">
                  <c:v>0.00407800540017329</c:v>
                </c:pt>
                <c:pt idx="37">
                  <c:v>0.00434362986298344</c:v>
                </c:pt>
                <c:pt idx="38">
                  <c:v>0.00449370652773759</c:v>
                </c:pt>
                <c:pt idx="39">
                  <c:v>0.00415379462542797</c:v>
                </c:pt>
                <c:pt idx="40">
                  <c:v>0.0148940273596984</c:v>
                </c:pt>
                <c:pt idx="41">
                  <c:v>0.0168251323495151</c:v>
                </c:pt>
                <c:pt idx="42">
                  <c:v>0.0172797635717797</c:v>
                </c:pt>
                <c:pt idx="43">
                  <c:v>0.0181439443203843</c:v>
                </c:pt>
                <c:pt idx="44">
                  <c:v>0.0181034693460813</c:v>
                </c:pt>
                <c:pt idx="45">
                  <c:v>0.0176770291752643</c:v>
                </c:pt>
                <c:pt idx="46">
                  <c:v>0.0159715568357046</c:v>
                </c:pt>
                <c:pt idx="47">
                  <c:v>0.0159353304870379</c:v>
                </c:pt>
                <c:pt idx="48">
                  <c:v>0.0158851687444081</c:v>
                </c:pt>
                <c:pt idx="49">
                  <c:v>0.0150928207463136</c:v>
                </c:pt>
                <c:pt idx="50">
                  <c:v>0.0153866720950381</c:v>
                </c:pt>
                <c:pt idx="51">
                  <c:v>0.0151954402486507</c:v>
                </c:pt>
                <c:pt idx="52">
                  <c:v>0.0150457194426463</c:v>
                </c:pt>
                <c:pt idx="53">
                  <c:v>0.0166039266305332</c:v>
                </c:pt>
                <c:pt idx="54">
                  <c:v>0.0163975681444217</c:v>
                </c:pt>
                <c:pt idx="55">
                  <c:v>0.0170371017407403</c:v>
                </c:pt>
                <c:pt idx="56">
                  <c:v>0.01773156818238</c:v>
                </c:pt>
                <c:pt idx="57">
                  <c:v>0.0197866814070593</c:v>
                </c:pt>
                <c:pt idx="58">
                  <c:v>0.0213419304985927</c:v>
                </c:pt>
                <c:pt idx="59">
                  <c:v>0.0263066385865068</c:v>
                </c:pt>
                <c:pt idx="60">
                  <c:v>0.0318545735345681</c:v>
                </c:pt>
                <c:pt idx="61">
                  <c:v>0.0359402783460187</c:v>
                </c:pt>
                <c:pt idx="62">
                  <c:v>0.0426227861703935</c:v>
                </c:pt>
                <c:pt idx="63">
                  <c:v>0.0490418589639262</c:v>
                </c:pt>
                <c:pt idx="64">
                  <c:v>0.0572256842679014</c:v>
                </c:pt>
                <c:pt idx="65">
                  <c:v>0.0634730723917449</c:v>
                </c:pt>
              </c:numCache>
            </c:numRef>
          </c:yVal>
          <c:smooth val="0"/>
        </c:ser>
        <c:dLbls>
          <c:showLegendKey val="0"/>
          <c:showVal val="0"/>
          <c:showCatName val="0"/>
          <c:showSerName val="0"/>
          <c:showPercent val="0"/>
          <c:showBubbleSize val="0"/>
        </c:dLbls>
        <c:axId val="2143207496"/>
        <c:axId val="2143211224"/>
      </c:scatterChart>
      <c:valAx>
        <c:axId val="2143207496"/>
        <c:scaling>
          <c:orientation val="minMax"/>
          <c:max val="2015.0"/>
          <c:min val="1990.0"/>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143211224"/>
        <c:crosses val="autoZero"/>
        <c:crossBetween val="midCat"/>
      </c:valAx>
      <c:valAx>
        <c:axId val="2143211224"/>
        <c:scaling>
          <c:orientation val="minMax"/>
          <c:max val="0.6"/>
          <c:min val="0.0"/>
        </c:scaling>
        <c:delete val="0"/>
        <c:axPos val="l"/>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143207496"/>
        <c:crosses val="autoZero"/>
        <c:crossBetween val="midCat"/>
      </c:valAx>
      <c:spPr>
        <a:noFill/>
        <a:ln w="38100">
          <a:noFill/>
        </a:ln>
        <a:effectLst/>
      </c:spPr>
    </c:plotArea>
    <c:plotVisOnly val="1"/>
    <c:dispBlanksAs val="gap"/>
    <c:showDLblsOverMax val="0"/>
  </c:chart>
  <c:spPr>
    <a:solidFill>
      <a:schemeClr val="tx1"/>
    </a:solidFill>
    <a:ln w="9525" cap="flat" cmpd="sng" algn="ctr">
      <a:noFill/>
      <a:round/>
    </a:ln>
    <a:effectLst/>
  </c:spPr>
  <c:txPr>
    <a:bodyPr/>
    <a:lstStyle/>
    <a:p>
      <a:pPr>
        <a:defRPr sz="2000">
          <a:solidFill>
            <a:schemeClr val="bg1"/>
          </a:solidFill>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0.14019</cdr:x>
      <cdr:y>0.05551</cdr:y>
    </cdr:from>
    <cdr:to>
      <cdr:x>0.86916</cdr:x>
      <cdr:y>0.14085</cdr:y>
    </cdr:to>
    <cdr:sp macro="" textlink="">
      <cdr:nvSpPr>
        <cdr:cNvPr id="3" name="TextBox 3"/>
        <cdr:cNvSpPr txBox="1"/>
      </cdr:nvSpPr>
      <cdr:spPr>
        <a:xfrm xmlns:a="http://schemas.openxmlformats.org/drawingml/2006/main">
          <a:off x="1143000" y="300335"/>
          <a:ext cx="59436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smtClean="0">
              <a:solidFill>
                <a:srgbClr val="FFFFFF"/>
              </a:solidFill>
            </a:rPr>
            <a:t>Sales of U.S. cars and light trucks.</a:t>
          </a:r>
          <a:endParaRPr lang="en-US" sz="240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0.41667</cdr:x>
      <cdr:y>0.41846</cdr:y>
    </cdr:from>
    <cdr:to>
      <cdr:x>0.5899</cdr:x>
      <cdr:y>0.54232</cdr:y>
    </cdr:to>
    <cdr:sp macro="" textlink="">
      <cdr:nvSpPr>
        <cdr:cNvPr id="2" name="TextBox 8"/>
        <cdr:cNvSpPr txBox="1"/>
      </cdr:nvSpPr>
      <cdr:spPr>
        <a:xfrm xmlns:a="http://schemas.openxmlformats.org/drawingml/2006/main">
          <a:off x="4191034" y="2391499"/>
          <a:ext cx="1742416"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4000" dirty="0" smtClean="0"/>
            <a:t>44 mpg</a:t>
          </a:r>
          <a:endParaRPr lang="en-US" sz="40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35D6A-CB00-BC44-9239-60C8ADF7BD9A}" type="datetimeFigureOut">
              <a:rPr lang="en-US" smtClean="0"/>
              <a:t>11/13/17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EA708-6588-6C44-BC78-27F020E0E123}" type="slidenum">
              <a:rPr lang="en-US" smtClean="0"/>
              <a:t>‹#›</a:t>
            </a:fld>
            <a:endParaRPr lang="en-US"/>
          </a:p>
        </p:txBody>
      </p:sp>
    </p:spTree>
    <p:extLst>
      <p:ext uri="{BB962C8B-B14F-4D97-AF65-F5344CB8AC3E}">
        <p14:creationId xmlns:p14="http://schemas.microsoft.com/office/powerpoint/2010/main" val="16614626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t>
            </a:r>
            <a:r>
              <a:rPr lang="en-US" baseline="0" dirty="0" smtClean="0"/>
              <a:t> here to talk to you about the future of transportation. Obviously I don’t have a crystal ball, and I’m not one to make predictions for what, exactly, the future will look like – but I can talk about 3 emerging trends in the transportation sector that should be of interest to you – especially if you’re looking for a job in transportation.</a:t>
            </a:r>
            <a:endParaRPr lang="en-US" dirty="0"/>
          </a:p>
        </p:txBody>
      </p:sp>
      <p:sp>
        <p:nvSpPr>
          <p:cNvPr id="4" name="Slide Number Placeholder 3"/>
          <p:cNvSpPr>
            <a:spLocks noGrp="1"/>
          </p:cNvSpPr>
          <p:nvPr>
            <p:ph type="sldNum" sz="quarter" idx="10"/>
          </p:nvPr>
        </p:nvSpPr>
        <p:spPr/>
        <p:txBody>
          <a:bodyPr/>
          <a:lstStyle/>
          <a:p>
            <a:fld id="{B95BDA26-8185-4797-A0BF-8E5A46575D6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And perhaps the most</a:t>
            </a:r>
            <a:r>
              <a:rPr lang="en-US" sz="1200" baseline="0" dirty="0" smtClean="0">
                <a:solidFill>
                  <a:schemeClr val="bg1"/>
                </a:solidFill>
              </a:rPr>
              <a:t> important driver behind the EV trend is the California ZEV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This policy r</a:t>
            </a:r>
            <a:r>
              <a:rPr lang="en-US" sz="1200" dirty="0" smtClean="0">
                <a:solidFill>
                  <a:schemeClr val="bg1"/>
                </a:solidFill>
              </a:rPr>
              <a:t>equires major automakers to obtain increasing numbers of ZEV credit through either selling EVs or buying require less than 8 percent of</a:t>
            </a:r>
            <a:r>
              <a:rPr lang="en-US" sz="1200" baseline="0" dirty="0" smtClean="0">
                <a:solidFill>
                  <a:schemeClr val="bg1"/>
                </a:solidFill>
              </a:rPr>
              <a:t> sales by 2025, enough to put over 1.5 million </a:t>
            </a:r>
            <a:r>
              <a:rPr lang="en-US" sz="1200" baseline="0" dirty="0" err="1" smtClean="0">
                <a:solidFill>
                  <a:schemeClr val="bg1"/>
                </a:solidFill>
              </a:rPr>
              <a:t>Evs</a:t>
            </a:r>
            <a:r>
              <a:rPr lang="en-US" sz="1200" baseline="0" dirty="0" smtClean="0">
                <a:solidFill>
                  <a:schemeClr val="bg1"/>
                </a:solidFill>
              </a:rPr>
              <a:t> on the road in CA and 3. </a:t>
            </a:r>
            <a:endParaRPr lang="en-US"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300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30000" dirty="0" smtClean="0">
                <a:solidFill>
                  <a:schemeClr val="bg1"/>
                </a:solidFill>
              </a:rPr>
              <a:t>4</a:t>
            </a:r>
          </a:p>
          <a:p>
            <a:endParaRPr lang="en-US" dirty="0"/>
          </a:p>
        </p:txBody>
      </p:sp>
      <p:sp>
        <p:nvSpPr>
          <p:cNvPr id="4" name="Slide Number Placeholder 3"/>
          <p:cNvSpPr>
            <a:spLocks noGrp="1"/>
          </p:cNvSpPr>
          <p:nvPr>
            <p:ph type="sldNum" sz="quarter" idx="10"/>
          </p:nvPr>
        </p:nvSpPr>
        <p:spPr/>
        <p:txBody>
          <a:bodyPr/>
          <a:lstStyle/>
          <a:p>
            <a:fld id="{A17BB325-9FC0-4DC9-B3C1-6ADF4E8D901B}" type="slidenum">
              <a:rPr lang="en-US" smtClean="0"/>
              <a:t>17</a:t>
            </a:fld>
            <a:endParaRPr lang="en-US"/>
          </a:p>
        </p:txBody>
      </p:sp>
    </p:spTree>
    <p:extLst>
      <p:ext uri="{BB962C8B-B14F-4D97-AF65-F5344CB8AC3E}">
        <p14:creationId xmlns:p14="http://schemas.microsoft.com/office/powerpoint/2010/main" val="3135232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2018,</a:t>
            </a:r>
            <a:r>
              <a:rPr lang="en-US" baseline="0" dirty="0" smtClean="0"/>
              <a:t> this policy is set to expand beyond California to 8 additional states. One such policy opportunity is to help UCS ensure that this policy extends beyond CA, which is why you should join the UCS </a:t>
            </a:r>
            <a:r>
              <a:rPr lang="en-US" baseline="0" dirty="0" err="1" smtClean="0"/>
              <a:t>SciNet</a:t>
            </a:r>
            <a:r>
              <a:rPr lang="en-US" baseline="0" dirty="0" smtClean="0"/>
              <a:t> and get connected with Eleanor and Justin. 3.3 million EVs.</a:t>
            </a:r>
            <a:endParaRPr lang="en-US" dirty="0"/>
          </a:p>
        </p:txBody>
      </p:sp>
      <p:sp>
        <p:nvSpPr>
          <p:cNvPr id="4" name="Slide Number Placeholder 3"/>
          <p:cNvSpPr>
            <a:spLocks noGrp="1"/>
          </p:cNvSpPr>
          <p:nvPr>
            <p:ph type="sldNum" sz="quarter" idx="10"/>
          </p:nvPr>
        </p:nvSpPr>
        <p:spPr/>
        <p:txBody>
          <a:bodyPr/>
          <a:lstStyle/>
          <a:p>
            <a:fld id="{A17BB325-9FC0-4DC9-B3C1-6ADF4E8D901B}" type="slidenum">
              <a:rPr lang="en-US" smtClean="0"/>
              <a:t>18</a:t>
            </a:fld>
            <a:endParaRPr lang="en-US"/>
          </a:p>
        </p:txBody>
      </p:sp>
    </p:spTree>
    <p:extLst>
      <p:ext uri="{BB962C8B-B14F-4D97-AF65-F5344CB8AC3E}">
        <p14:creationId xmlns:p14="http://schemas.microsoft.com/office/powerpoint/2010/main" val="2001353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Combined,</a:t>
            </a:r>
            <a:r>
              <a:rPr lang="en-US" baseline="0" dirty="0" smtClean="0"/>
              <a:t> those 8 states made up 28 percent of vehicle sales in 2015, so that’s a big deal and will really spur EV sales in the U.S.</a:t>
            </a:r>
            <a:endParaRPr lang="en-US" dirty="0"/>
          </a:p>
        </p:txBody>
      </p:sp>
      <p:sp>
        <p:nvSpPr>
          <p:cNvPr id="4" name="Slide Number Placeholder 3"/>
          <p:cNvSpPr>
            <a:spLocks noGrp="1"/>
          </p:cNvSpPr>
          <p:nvPr>
            <p:ph type="sldNum" sz="quarter" idx="10"/>
          </p:nvPr>
        </p:nvSpPr>
        <p:spPr/>
        <p:txBody>
          <a:bodyPr/>
          <a:lstStyle/>
          <a:p>
            <a:fld id="{A17BB325-9FC0-4DC9-B3C1-6ADF4E8D901B}" type="slidenum">
              <a:rPr lang="en-US" smtClean="0"/>
              <a:t>19</a:t>
            </a:fld>
            <a:endParaRPr lang="en-US"/>
          </a:p>
        </p:txBody>
      </p:sp>
    </p:spTree>
    <p:extLst>
      <p:ext uri="{BB962C8B-B14F-4D97-AF65-F5344CB8AC3E}">
        <p14:creationId xmlns:p14="http://schemas.microsoft.com/office/powerpoint/2010/main" val="95130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Despite the decline in 2015, EVs in the U.S. have grown at a 32% compound annual growth rate (CAGR) over the past four years</a:t>
            </a:r>
            <a:endParaRPr lang="en-US" dirty="0"/>
          </a:p>
        </p:txBody>
      </p:sp>
      <p:sp>
        <p:nvSpPr>
          <p:cNvPr id="4" name="Slide Number Placeholder 3"/>
          <p:cNvSpPr>
            <a:spLocks noGrp="1"/>
          </p:cNvSpPr>
          <p:nvPr>
            <p:ph type="sldNum" sz="quarter" idx="10"/>
          </p:nvPr>
        </p:nvSpPr>
        <p:spPr/>
        <p:txBody>
          <a:bodyPr/>
          <a:lstStyle/>
          <a:p>
            <a:fld id="{A17BB325-9FC0-4DC9-B3C1-6ADF4E8D901B}" type="slidenum">
              <a:rPr lang="en-US" smtClean="0"/>
              <a:t>3</a:t>
            </a:fld>
            <a:endParaRPr lang="en-US"/>
          </a:p>
        </p:txBody>
      </p:sp>
    </p:spTree>
    <p:extLst>
      <p:ext uri="{BB962C8B-B14F-4D97-AF65-F5344CB8AC3E}">
        <p14:creationId xmlns:p14="http://schemas.microsoft.com/office/powerpoint/2010/main" val="68747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There are a couple important drivers behind this trend. First, EVs are cleaner than gas vehicles – they produce about half the GHG pollution than a comparable ICE over lifetime. Second, they are cheaper to fuel – even with low gas prices. And third, they are simply fun to drive. </a:t>
            </a:r>
            <a:r>
              <a:rPr lang="en-US" sz="1100" baseline="0" dirty="0" err="1" smtClean="0"/>
              <a:t>Ppl</a:t>
            </a:r>
            <a:r>
              <a:rPr lang="en-US" sz="1100" baseline="0" dirty="0" smtClean="0"/>
              <a:t> love their EVs and are some of CR highest rated vehicles.</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43650D2F-EB11-48F6-B15F-FA7B42C7441B}" type="slidenum">
              <a:rPr lang="en-US" smtClean="0"/>
              <a:pPr/>
              <a:t>5</a:t>
            </a:fld>
            <a:endParaRPr lang="en-US"/>
          </a:p>
        </p:txBody>
      </p:sp>
    </p:spTree>
    <p:extLst>
      <p:ext uri="{BB962C8B-B14F-4D97-AF65-F5344CB8AC3E}">
        <p14:creationId xmlns:p14="http://schemas.microsoft.com/office/powerpoint/2010/main" val="415574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climate change isn’t the only driver behind</a:t>
            </a:r>
            <a:r>
              <a:rPr lang="en-US" baseline="0" dirty="0" smtClean="0"/>
              <a:t> EV adoption. Cash money is too. Despite today’s low gas prices, driving on electricity is still very cheap. I just pulled this last week, and driving on electricity in NC costs the equivalent of paying $1.00 gas. </a:t>
            </a:r>
            <a:endParaRPr lang="en-US" dirty="0"/>
          </a:p>
        </p:txBody>
      </p:sp>
      <p:sp>
        <p:nvSpPr>
          <p:cNvPr id="4" name="Slide Number Placeholder 3"/>
          <p:cNvSpPr>
            <a:spLocks noGrp="1"/>
          </p:cNvSpPr>
          <p:nvPr>
            <p:ph type="sldNum" sz="quarter" idx="10"/>
          </p:nvPr>
        </p:nvSpPr>
        <p:spPr/>
        <p:txBody>
          <a:bodyPr/>
          <a:lstStyle/>
          <a:p>
            <a:fld id="{A17BB325-9FC0-4DC9-B3C1-6ADF4E8D901B}" type="slidenum">
              <a:rPr lang="en-US" smtClean="0"/>
              <a:t>6</a:t>
            </a:fld>
            <a:endParaRPr lang="en-US"/>
          </a:p>
        </p:txBody>
      </p:sp>
    </p:spTree>
    <p:extLst>
      <p:ext uri="{BB962C8B-B14F-4D97-AF65-F5344CB8AC3E}">
        <p14:creationId xmlns:p14="http://schemas.microsoft.com/office/powerpoint/2010/main" val="398880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There are a couple important drivers behind this trend. First, EVs are cleaner than gas vehicles – they produce about half the GHG pollution than a comparable ICE over lifetime. Second, they are cheaper to fuel – even with low gas prices. And third, they are simply fun to drive. </a:t>
            </a:r>
            <a:r>
              <a:rPr lang="en-US" sz="1100" baseline="0" dirty="0" err="1" smtClean="0"/>
              <a:t>Ppl</a:t>
            </a:r>
            <a:r>
              <a:rPr lang="en-US" sz="1100" baseline="0" dirty="0" smtClean="0"/>
              <a:t> love their EVs and are some of CR highest rated vehicles.</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43650D2F-EB11-48F6-B15F-FA7B42C7441B}" type="slidenum">
              <a:rPr lang="en-US" smtClean="0"/>
              <a:pPr/>
              <a:t>10</a:t>
            </a:fld>
            <a:endParaRPr lang="en-US"/>
          </a:p>
        </p:txBody>
      </p:sp>
    </p:spTree>
    <p:extLst>
      <p:ext uri="{BB962C8B-B14F-4D97-AF65-F5344CB8AC3E}">
        <p14:creationId xmlns:p14="http://schemas.microsoft.com/office/powerpoint/2010/main" val="415574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When</a:t>
            </a:r>
            <a:r>
              <a:rPr lang="en-US" sz="1200" b="0" i="0" u="none" strike="noStrike" kern="1200" baseline="0" dirty="0" smtClean="0">
                <a:solidFill>
                  <a:schemeClr val="tx1"/>
                </a:solidFill>
                <a:effectLst/>
                <a:latin typeface="+mn-lt"/>
                <a:ea typeface="+mn-ea"/>
                <a:cs typeface="+mn-cs"/>
              </a:rPr>
              <a:t> you add it up, an EV charged in NC is responsible for the emissions equivalent of a gasoline powered vehicle that gets 63 mpg. That’s actually pretty amazing – I challenge you go to find a 63mpg gas vehicle anywhere in the market today.</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Explain well to wheels</a:t>
            </a:r>
            <a:endParaRPr lang="en-US" dirty="0"/>
          </a:p>
        </p:txBody>
      </p:sp>
      <p:sp>
        <p:nvSpPr>
          <p:cNvPr id="4" name="Slide Number Placeholder 3"/>
          <p:cNvSpPr>
            <a:spLocks noGrp="1"/>
          </p:cNvSpPr>
          <p:nvPr>
            <p:ph type="sldNum" sz="quarter" idx="10"/>
          </p:nvPr>
        </p:nvSpPr>
        <p:spPr/>
        <p:txBody>
          <a:bodyPr/>
          <a:lstStyle/>
          <a:p>
            <a:fld id="{A17BB325-9FC0-4DC9-B3C1-6ADF4E8D901B}" type="slidenum">
              <a:rPr lang="en-US" smtClean="0"/>
              <a:t>11</a:t>
            </a:fld>
            <a:endParaRPr lang="en-US"/>
          </a:p>
        </p:txBody>
      </p:sp>
    </p:spTree>
    <p:extLst>
      <p:ext uri="{BB962C8B-B14F-4D97-AF65-F5344CB8AC3E}">
        <p14:creationId xmlns:p14="http://schemas.microsoft.com/office/powerpoint/2010/main" val="3235836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here is how that performance varies across the country, in 2012. Note that 2/3</a:t>
            </a:r>
            <a:r>
              <a:rPr lang="en-US" baseline="30000" dirty="0" smtClean="0"/>
              <a:t>rds</a:t>
            </a:r>
            <a:r>
              <a:rPr lang="en-US" baseline="0" dirty="0" smtClean="0"/>
              <a:t> of country lives in area where an EV is better than almost every gas vehicle on the road &amp; that performance is only getting better.</a:t>
            </a:r>
            <a:endParaRPr lang="en-US" dirty="0"/>
          </a:p>
        </p:txBody>
      </p:sp>
      <p:sp>
        <p:nvSpPr>
          <p:cNvPr id="4" name="Slide Number Placeholder 3"/>
          <p:cNvSpPr>
            <a:spLocks noGrp="1"/>
          </p:cNvSpPr>
          <p:nvPr>
            <p:ph type="sldNum" sz="quarter" idx="10"/>
          </p:nvPr>
        </p:nvSpPr>
        <p:spPr/>
        <p:txBody>
          <a:bodyPr/>
          <a:lstStyle/>
          <a:p>
            <a:fld id="{A17BB325-9FC0-4DC9-B3C1-6ADF4E8D901B}" type="slidenum">
              <a:rPr lang="en-US" smtClean="0"/>
              <a:t>12</a:t>
            </a:fld>
            <a:endParaRPr lang="en-US"/>
          </a:p>
        </p:txBody>
      </p:sp>
    </p:spTree>
    <p:extLst>
      <p:ext uri="{BB962C8B-B14F-4D97-AF65-F5344CB8AC3E}">
        <p14:creationId xmlns:p14="http://schemas.microsoft.com/office/powerpoint/2010/main" val="225614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to policies like the clean power plan, renewable energy</a:t>
            </a:r>
            <a:r>
              <a:rPr lang="en-US" baseline="0" dirty="0" smtClean="0"/>
              <a:t> is on the rise in the U.S., meaning that EVs are getting cleaner all over the country. Also, you can either pair EVs with rooftop PV, or enter into an agreement with your power producer to purchase renewable energy. So even though EVs in some area are less clean that other areas, the future for all EVs looks bright.</a:t>
            </a:r>
            <a:endParaRPr lang="en-US" dirty="0"/>
          </a:p>
        </p:txBody>
      </p:sp>
      <p:sp>
        <p:nvSpPr>
          <p:cNvPr id="4" name="Slide Number Placeholder 3"/>
          <p:cNvSpPr>
            <a:spLocks noGrp="1"/>
          </p:cNvSpPr>
          <p:nvPr>
            <p:ph type="sldNum" sz="quarter" idx="10"/>
          </p:nvPr>
        </p:nvSpPr>
        <p:spPr/>
        <p:txBody>
          <a:bodyPr/>
          <a:lstStyle/>
          <a:p>
            <a:fld id="{A17BB325-9FC0-4DC9-B3C1-6ADF4E8D901B}" type="slidenum">
              <a:rPr lang="en-US" smtClean="0"/>
              <a:t>15</a:t>
            </a:fld>
            <a:endParaRPr lang="en-US"/>
          </a:p>
        </p:txBody>
      </p:sp>
    </p:spTree>
    <p:extLst>
      <p:ext uri="{BB962C8B-B14F-4D97-AF65-F5344CB8AC3E}">
        <p14:creationId xmlns:p14="http://schemas.microsoft.com/office/powerpoint/2010/main" val="267424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There are a couple important drivers behind this trend. First, EVs are cleaner than gas vehicles – they produce about half the GHG pollution than a comparable ICE over lifetime. Second, they are cheaper to fuel – even with low gas prices. And third, they are simply fun to drive. </a:t>
            </a:r>
            <a:r>
              <a:rPr lang="en-US" sz="1100" baseline="0" dirty="0" err="1" smtClean="0"/>
              <a:t>Ppl</a:t>
            </a:r>
            <a:r>
              <a:rPr lang="en-US" sz="1100" baseline="0" dirty="0" smtClean="0"/>
              <a:t> love their EVs and are some of CR highest rated vehicles.</a:t>
            </a: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43650D2F-EB11-48F6-B15F-FA7B42C7441B}" type="slidenum">
              <a:rPr lang="en-US" smtClean="0"/>
              <a:pPr/>
              <a:t>16</a:t>
            </a:fld>
            <a:endParaRPr lang="en-US"/>
          </a:p>
        </p:txBody>
      </p:sp>
    </p:spTree>
    <p:extLst>
      <p:ext uri="{BB962C8B-B14F-4D97-AF65-F5344CB8AC3E}">
        <p14:creationId xmlns:p14="http://schemas.microsoft.com/office/powerpoint/2010/main" val="415574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80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32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11/13/17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gif"/><Relationship Id="rId5" Type="http://schemas.openxmlformats.org/officeDocument/2006/relationships/image" Target="../media/image3.gi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ars.jpg"/>
          <p:cNvPicPr>
            <a:picLocks noChangeAspect="1"/>
          </p:cNvPicPr>
          <p:nvPr/>
        </p:nvPicPr>
        <p:blipFill>
          <a:blip r:embed="rId3"/>
          <a:stretch>
            <a:fillRect/>
          </a:stretch>
        </p:blipFill>
        <p:spPr>
          <a:xfrm>
            <a:off x="0" y="0"/>
            <a:ext cx="9144000" cy="6858000"/>
          </a:xfrm>
          <a:prstGeom prst="rect">
            <a:avLst/>
          </a:prstGeom>
        </p:spPr>
      </p:pic>
      <p:pic>
        <p:nvPicPr>
          <p:cNvPr id="11" name="Picture 10" descr="logo-unstacked-no-tag-(white).gif"/>
          <p:cNvPicPr>
            <a:picLocks noChangeAspect="1"/>
          </p:cNvPicPr>
          <p:nvPr/>
        </p:nvPicPr>
        <p:blipFill>
          <a:blip r:embed="rId4"/>
          <a:stretch>
            <a:fillRect/>
          </a:stretch>
        </p:blipFill>
        <p:spPr>
          <a:xfrm>
            <a:off x="482600" y="457200"/>
            <a:ext cx="4881966" cy="685800"/>
          </a:xfrm>
          <a:prstGeom prst="rect">
            <a:avLst/>
          </a:prstGeom>
        </p:spPr>
      </p:pic>
      <p:pic>
        <p:nvPicPr>
          <p:cNvPr id="16" name="Picture 15" descr="bracket_white_2.gif"/>
          <p:cNvPicPr>
            <a:picLocks noChangeAspect="1"/>
          </p:cNvPicPr>
          <p:nvPr/>
        </p:nvPicPr>
        <p:blipFill>
          <a:blip r:embed="rId5">
            <a:alphaModFix amt="38000"/>
          </a:blip>
          <a:stretch>
            <a:fillRect/>
          </a:stretch>
        </p:blipFill>
        <p:spPr>
          <a:xfrm>
            <a:off x="5991225" y="1257550"/>
            <a:ext cx="247650" cy="762000"/>
          </a:xfrm>
          <a:prstGeom prst="rect">
            <a:avLst/>
          </a:prstGeom>
        </p:spPr>
      </p:pic>
    </p:spTree>
    <p:extLst>
      <p:ext uri="{BB962C8B-B14F-4D97-AF65-F5344CB8AC3E}">
        <p14:creationId xmlns:p14="http://schemas.microsoft.com/office/powerpoint/2010/main" val="98642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304800"/>
            <a:ext cx="9621199" cy="769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1600" y="609600"/>
            <a:ext cx="8534400" cy="1283970"/>
          </a:xfrm>
          <a:prstGeom prst="rect">
            <a:avLst/>
          </a:prstGeom>
          <a:solidFill>
            <a:srgbClr val="1B1B1B">
              <a:alpha val="40000"/>
            </a:srgbClr>
          </a:solidFill>
        </p:spPr>
        <p:txBody>
          <a:bodyPr wrap="square" lIns="914400" tIns="365760" rIns="365760" bIns="365760" numCol="1" rtlCol="0" anchor="b" anchorCtr="0">
            <a:noAutofit/>
          </a:bodyPr>
          <a:lstStyle/>
          <a:p>
            <a:endParaRPr lang="en-US" sz="3200" b="1" dirty="0" smtClean="0">
              <a:solidFill>
                <a:srgbClr val="FFFFFF"/>
              </a:solidFill>
            </a:endParaRPr>
          </a:p>
          <a:p>
            <a:endParaRPr lang="en-US" sz="3200" b="1" dirty="0">
              <a:solidFill>
                <a:srgbClr val="FFFFFF"/>
              </a:solidFill>
            </a:endParaRPr>
          </a:p>
          <a:p>
            <a:endParaRPr lang="en-US" sz="3200" b="1" dirty="0" smtClean="0">
              <a:solidFill>
                <a:srgbClr val="FFFFFF"/>
              </a:solidFill>
            </a:endParaRPr>
          </a:p>
          <a:p>
            <a:endParaRPr lang="en-US" sz="3200" b="1" dirty="0">
              <a:solidFill>
                <a:srgbClr val="FFFFFF"/>
              </a:solidFill>
            </a:endParaRPr>
          </a:p>
          <a:p>
            <a:r>
              <a:rPr lang="en-US" sz="3200" b="1" dirty="0" smtClean="0">
                <a:solidFill>
                  <a:srgbClr val="FFFFFF"/>
                </a:solidFill>
              </a:rPr>
              <a:t>Cheaper </a:t>
            </a:r>
            <a:r>
              <a:rPr lang="en-US" sz="3200" b="1" dirty="0">
                <a:solidFill>
                  <a:srgbClr val="FFFFFF"/>
                </a:solidFill>
              </a:rPr>
              <a:t>to </a:t>
            </a:r>
            <a:r>
              <a:rPr lang="en-US" sz="3200" b="1" dirty="0" smtClean="0">
                <a:solidFill>
                  <a:srgbClr val="FFFFFF"/>
                </a:solidFill>
              </a:rPr>
              <a:t>own		</a:t>
            </a:r>
            <a:endParaRPr lang="en-US" sz="3200" b="1" baseline="30000" dirty="0" smtClean="0">
              <a:solidFill>
                <a:srgbClr val="FFFFFF"/>
              </a:solidFill>
            </a:endParaRPr>
          </a:p>
        </p:txBody>
      </p:sp>
      <p:sp>
        <p:nvSpPr>
          <p:cNvPr id="4" name="TextBox 3"/>
          <p:cNvSpPr txBox="1"/>
          <p:nvPr/>
        </p:nvSpPr>
        <p:spPr>
          <a:xfrm>
            <a:off x="-101600" y="2286000"/>
            <a:ext cx="8534400" cy="1283970"/>
          </a:xfrm>
          <a:prstGeom prst="rect">
            <a:avLst/>
          </a:prstGeom>
          <a:solidFill>
            <a:srgbClr val="1B1B1B">
              <a:alpha val="40000"/>
            </a:srgbClr>
          </a:solidFill>
        </p:spPr>
        <p:txBody>
          <a:bodyPr wrap="square" lIns="914400" tIns="365760" rIns="365760" bIns="365760" numCol="1" rtlCol="0" anchor="b" anchorCtr="0">
            <a:noAutofit/>
          </a:bodyPr>
          <a:lstStyle/>
          <a:p>
            <a:r>
              <a:rPr lang="en-US" sz="3200" b="1" dirty="0" smtClean="0">
                <a:solidFill>
                  <a:srgbClr val="FFFFFF"/>
                </a:solidFill>
              </a:rPr>
              <a:t>Less polluting	</a:t>
            </a:r>
            <a:endParaRPr lang="en-US" sz="3200" b="1" baseline="30000" dirty="0" smtClean="0">
              <a:solidFill>
                <a:srgbClr val="FFFFFF"/>
              </a:solidFill>
            </a:endParaRPr>
          </a:p>
        </p:txBody>
      </p:sp>
      <p:sp>
        <p:nvSpPr>
          <p:cNvPr id="5" name="TextBox 4"/>
          <p:cNvSpPr txBox="1"/>
          <p:nvPr/>
        </p:nvSpPr>
        <p:spPr>
          <a:xfrm>
            <a:off x="-79298" y="4114800"/>
            <a:ext cx="8534400" cy="1283970"/>
          </a:xfrm>
          <a:prstGeom prst="rect">
            <a:avLst/>
          </a:prstGeom>
          <a:solidFill>
            <a:srgbClr val="1B1B1B">
              <a:alpha val="40000"/>
            </a:srgbClr>
          </a:solidFill>
        </p:spPr>
        <p:txBody>
          <a:bodyPr wrap="square" lIns="914400" tIns="365760" rIns="365760" bIns="365760" numCol="1" rtlCol="0" anchor="b" anchorCtr="0">
            <a:noAutofit/>
          </a:bodyPr>
          <a:lstStyle/>
          <a:p>
            <a:endParaRPr lang="en-US" sz="3200" b="1" baseline="30000" dirty="0" smtClean="0">
              <a:solidFill>
                <a:srgbClr val="FFFFFF"/>
              </a:solidFill>
            </a:endParaRPr>
          </a:p>
        </p:txBody>
      </p:sp>
    </p:spTree>
    <p:extLst>
      <p:ext uri="{BB962C8B-B14F-4D97-AF65-F5344CB8AC3E}">
        <p14:creationId xmlns:p14="http://schemas.microsoft.com/office/powerpoint/2010/main" val="64644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
                                        </p:tgtEl>
                                        <p:attrNameLst>
                                          <p:attrName>style.color</p:attrName>
                                        </p:attrNameLst>
                                      </p:cBhvr>
                                      <p:by>
                                        <p:hsl h="0" s="-12549" l="-25098"/>
                                      </p:by>
                                    </p:animClr>
                                    <p:animClr clrSpc="hsl" dir="cw">
                                      <p:cBhvr>
                                        <p:cTn id="12" dur="500" fill="hold"/>
                                        <p:tgtEl>
                                          <p:spTgt spid="5"/>
                                        </p:tgtEl>
                                        <p:attrNameLst>
                                          <p:attrName>fillcolor</p:attrName>
                                        </p:attrNameLst>
                                      </p:cBhvr>
                                      <p:by>
                                        <p:hsl h="0" s="-12549" l="-25098"/>
                                      </p:by>
                                    </p:animClr>
                                    <p:animClr clrSpc="hsl" dir="cw">
                                      <p:cBhvr>
                                        <p:cTn id="13" dur="500" fill="hold"/>
                                        <p:tgtEl>
                                          <p:spTgt spid="5"/>
                                        </p:tgtEl>
                                        <p:attrNameLst>
                                          <p:attrName>stroke.color</p:attrName>
                                        </p:attrNameLst>
                                      </p:cBhvr>
                                      <p:by>
                                        <p:hsl h="0" s="-12549" l="-25098"/>
                                      </p:by>
                                    </p:animClr>
                                    <p:set>
                                      <p:cBhvr>
                                        <p:cTn id="1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798079785"/>
              </p:ext>
            </p:extLst>
          </p:nvPr>
        </p:nvGraphicFramePr>
        <p:xfrm>
          <a:off x="-609600" y="381000"/>
          <a:ext cx="10058400" cy="5715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638800" y="1767840"/>
            <a:ext cx="2209800" cy="461665"/>
          </a:xfrm>
          <a:prstGeom prst="rect">
            <a:avLst/>
          </a:prstGeom>
          <a:noFill/>
        </p:spPr>
        <p:txBody>
          <a:bodyPr wrap="square" rtlCol="0">
            <a:spAutoFit/>
          </a:bodyPr>
          <a:lstStyle/>
          <a:p>
            <a:r>
              <a:rPr lang="en-US" sz="2400" dirty="0" smtClean="0">
                <a:solidFill>
                  <a:srgbClr val="FFFFFF"/>
                </a:solidFill>
              </a:rPr>
              <a:t>Coal</a:t>
            </a:r>
            <a:endParaRPr lang="en-US" sz="2400" dirty="0">
              <a:solidFill>
                <a:srgbClr val="FFFFFF"/>
              </a:solidFill>
            </a:endParaRPr>
          </a:p>
        </p:txBody>
      </p:sp>
      <p:sp>
        <p:nvSpPr>
          <p:cNvPr id="4" name="TextBox 3"/>
          <p:cNvSpPr txBox="1"/>
          <p:nvPr/>
        </p:nvSpPr>
        <p:spPr>
          <a:xfrm>
            <a:off x="1752600" y="2895600"/>
            <a:ext cx="2209800" cy="461665"/>
          </a:xfrm>
          <a:prstGeom prst="rect">
            <a:avLst/>
          </a:prstGeom>
          <a:noFill/>
        </p:spPr>
        <p:txBody>
          <a:bodyPr wrap="square" rtlCol="0">
            <a:spAutoFit/>
          </a:bodyPr>
          <a:lstStyle/>
          <a:p>
            <a:r>
              <a:rPr lang="en-US" sz="2400" dirty="0" smtClean="0">
                <a:solidFill>
                  <a:srgbClr val="FFFFFF"/>
                </a:solidFill>
              </a:rPr>
              <a:t>Nuclear</a:t>
            </a:r>
            <a:endParaRPr lang="en-US" sz="2400" dirty="0">
              <a:solidFill>
                <a:srgbClr val="FFFFFF"/>
              </a:solidFill>
            </a:endParaRPr>
          </a:p>
        </p:txBody>
      </p:sp>
      <p:sp>
        <p:nvSpPr>
          <p:cNvPr id="5" name="TextBox 4"/>
          <p:cNvSpPr txBox="1"/>
          <p:nvPr/>
        </p:nvSpPr>
        <p:spPr>
          <a:xfrm>
            <a:off x="4038600" y="4952999"/>
            <a:ext cx="2209800" cy="461665"/>
          </a:xfrm>
          <a:prstGeom prst="rect">
            <a:avLst/>
          </a:prstGeom>
          <a:noFill/>
        </p:spPr>
        <p:txBody>
          <a:bodyPr wrap="square" rtlCol="0">
            <a:spAutoFit/>
          </a:bodyPr>
          <a:lstStyle/>
          <a:p>
            <a:r>
              <a:rPr lang="en-US" sz="2400" dirty="0" smtClean="0">
                <a:solidFill>
                  <a:srgbClr val="FFFFFF"/>
                </a:solidFill>
              </a:rPr>
              <a:t>Natural Gas</a:t>
            </a:r>
            <a:endParaRPr lang="en-US" sz="2400" dirty="0">
              <a:solidFill>
                <a:srgbClr val="FFFFFF"/>
              </a:solidFill>
            </a:endParaRPr>
          </a:p>
        </p:txBody>
      </p:sp>
      <p:sp>
        <p:nvSpPr>
          <p:cNvPr id="6" name="TextBox 5"/>
          <p:cNvSpPr txBox="1"/>
          <p:nvPr/>
        </p:nvSpPr>
        <p:spPr>
          <a:xfrm>
            <a:off x="1447800" y="627072"/>
            <a:ext cx="2209800" cy="369332"/>
          </a:xfrm>
          <a:prstGeom prst="rect">
            <a:avLst/>
          </a:prstGeom>
          <a:noFill/>
        </p:spPr>
        <p:txBody>
          <a:bodyPr wrap="square" rtlCol="0">
            <a:spAutoFit/>
          </a:bodyPr>
          <a:lstStyle/>
          <a:p>
            <a:r>
              <a:rPr lang="en-US" dirty="0" smtClean="0">
                <a:solidFill>
                  <a:srgbClr val="FFFFFF"/>
                </a:solidFill>
              </a:rPr>
              <a:t>Hydro</a:t>
            </a:r>
            <a:endParaRPr lang="en-US" dirty="0">
              <a:solidFill>
                <a:srgbClr val="FFFFFF"/>
              </a:solidFill>
            </a:endParaRPr>
          </a:p>
        </p:txBody>
      </p:sp>
      <p:sp>
        <p:nvSpPr>
          <p:cNvPr id="7" name="TextBox 6"/>
          <p:cNvSpPr txBox="1"/>
          <p:nvPr/>
        </p:nvSpPr>
        <p:spPr>
          <a:xfrm>
            <a:off x="3114040" y="838200"/>
            <a:ext cx="2209800" cy="369332"/>
          </a:xfrm>
          <a:prstGeom prst="rect">
            <a:avLst/>
          </a:prstGeom>
          <a:noFill/>
        </p:spPr>
        <p:txBody>
          <a:bodyPr wrap="square" rtlCol="0">
            <a:spAutoFit/>
          </a:bodyPr>
          <a:lstStyle/>
          <a:p>
            <a:r>
              <a:rPr lang="en-US" dirty="0" smtClean="0">
                <a:solidFill>
                  <a:srgbClr val="FFFFFF"/>
                </a:solidFill>
              </a:rPr>
              <a:t>Biomass</a:t>
            </a:r>
            <a:endParaRPr lang="en-US" dirty="0">
              <a:solidFill>
                <a:srgbClr val="FFFFFF"/>
              </a:solidFill>
            </a:endParaRPr>
          </a:p>
        </p:txBody>
      </p:sp>
      <p:sp>
        <p:nvSpPr>
          <p:cNvPr id="8" name="TextBox 7"/>
          <p:cNvSpPr txBox="1"/>
          <p:nvPr/>
        </p:nvSpPr>
        <p:spPr>
          <a:xfrm>
            <a:off x="3505200" y="23166"/>
            <a:ext cx="2209800" cy="369332"/>
          </a:xfrm>
          <a:prstGeom prst="rect">
            <a:avLst/>
          </a:prstGeom>
          <a:noFill/>
        </p:spPr>
        <p:txBody>
          <a:bodyPr wrap="square" rtlCol="0">
            <a:spAutoFit/>
          </a:bodyPr>
          <a:lstStyle/>
          <a:p>
            <a:r>
              <a:rPr lang="en-US" dirty="0" smtClean="0">
                <a:solidFill>
                  <a:srgbClr val="FFFFFF"/>
                </a:solidFill>
              </a:rPr>
              <a:t>Other</a:t>
            </a:r>
            <a:r>
              <a:rPr lang="en-US" dirty="0" smtClean="0">
                <a:solidFill>
                  <a:schemeClr val="bg1"/>
                </a:solidFill>
              </a:rPr>
              <a:t> </a:t>
            </a:r>
            <a:r>
              <a:rPr lang="en-US" dirty="0" smtClean="0">
                <a:solidFill>
                  <a:srgbClr val="FFFFFF"/>
                </a:solidFill>
              </a:rPr>
              <a:t>Renewables</a:t>
            </a:r>
            <a:endParaRPr lang="en-US" dirty="0">
              <a:solidFill>
                <a:srgbClr val="FFFFFF"/>
              </a:solidFill>
            </a:endParaRPr>
          </a:p>
        </p:txBody>
      </p:sp>
    </p:spTree>
    <p:extLst>
      <p:ext uri="{BB962C8B-B14F-4D97-AF65-F5344CB8AC3E}">
        <p14:creationId xmlns:p14="http://schemas.microsoft.com/office/powerpoint/2010/main" val="333770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589448-23DC-4521-A132-E0C6E6EE1284}" type="slidenum">
              <a:rPr lang="en-US" smtClean="0">
                <a:solidFill>
                  <a:prstClr val="white">
                    <a:tint val="75000"/>
                  </a:prstClr>
                </a:solidFill>
              </a:rPr>
              <a:pPr/>
              <a:t>12</a:t>
            </a:fld>
            <a:endParaRPr lang="en-US" dirty="0">
              <a:solidFill>
                <a:prstClr val="white">
                  <a:tint val="75000"/>
                </a:prst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08285"/>
            <a:ext cx="11582400" cy="8695128"/>
          </a:xfrm>
          <a:prstGeom prst="rect">
            <a:avLst/>
          </a:prstGeom>
        </p:spPr>
      </p:pic>
      <p:sp>
        <p:nvSpPr>
          <p:cNvPr id="3" name="Oval 2"/>
          <p:cNvSpPr/>
          <p:nvPr/>
        </p:nvSpPr>
        <p:spPr>
          <a:xfrm>
            <a:off x="6858000" y="1447800"/>
            <a:ext cx="10668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62200" y="3200400"/>
            <a:ext cx="1066800" cy="457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63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5354"/>
            <a:ext cx="8229600" cy="4525963"/>
          </a:xfrm>
        </p:spPr>
        <p:txBody>
          <a:bodyPr>
            <a:normAutofit/>
          </a:bodyPr>
          <a:lstStyle/>
          <a:p>
            <a:pPr marL="0" indent="0">
              <a:buNone/>
            </a:pPr>
            <a:r>
              <a:rPr lang="en-US" sz="4000" i="1" dirty="0"/>
              <a:t>D</a:t>
            </a:r>
            <a:r>
              <a:rPr lang="en-US" sz="4000" i="1" dirty="0" smtClean="0"/>
              <a:t>riving </a:t>
            </a:r>
            <a:r>
              <a:rPr lang="en-US" sz="4000" i="1" dirty="0"/>
              <a:t>the average EV in the United States produces emissions </a:t>
            </a:r>
            <a:r>
              <a:rPr lang="en-US" sz="4000" i="1" dirty="0" smtClean="0"/>
              <a:t>equivalent of </a:t>
            </a:r>
            <a:r>
              <a:rPr lang="en-US" sz="4000" i="1" dirty="0"/>
              <a:t>a gasoline car </a:t>
            </a:r>
            <a:r>
              <a:rPr lang="en-US" sz="4000" i="1" dirty="0" smtClean="0"/>
              <a:t>that </a:t>
            </a:r>
            <a:r>
              <a:rPr lang="en-US" sz="4000" i="1" u="sng" dirty="0" smtClean="0"/>
              <a:t>gets </a:t>
            </a:r>
            <a:r>
              <a:rPr lang="en-US" sz="4000" b="1" i="1" u="sng" dirty="0" smtClean="0"/>
              <a:t>73 mpg</a:t>
            </a:r>
            <a:r>
              <a:rPr lang="en-US" sz="4000" i="1" dirty="0" smtClean="0"/>
              <a:t>, considering total emissions </a:t>
            </a:r>
            <a:r>
              <a:rPr lang="en-US" sz="4000" i="1" dirty="0"/>
              <a:t>from gasoline and electricity production and distribution </a:t>
            </a:r>
          </a:p>
        </p:txBody>
      </p:sp>
    </p:spTree>
    <p:extLst>
      <p:ext uri="{BB962C8B-B14F-4D97-AF65-F5344CB8AC3E}">
        <p14:creationId xmlns:p14="http://schemas.microsoft.com/office/powerpoint/2010/main" val="379997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0"/>
            <a:ext cx="5551714" cy="6858000"/>
          </a:xfrm>
          <a:prstGeom prst="rect">
            <a:avLst/>
          </a:prstGeom>
        </p:spPr>
      </p:pic>
    </p:spTree>
    <p:extLst>
      <p:ext uri="{BB962C8B-B14F-4D97-AF65-F5344CB8AC3E}">
        <p14:creationId xmlns:p14="http://schemas.microsoft.com/office/powerpoint/2010/main" val="1824651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458621227"/>
              </p:ext>
            </p:extLst>
          </p:nvPr>
        </p:nvGraphicFramePr>
        <p:xfrm>
          <a:off x="0" y="228600"/>
          <a:ext cx="9144000"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530600" y="5486400"/>
            <a:ext cx="2590800" cy="369332"/>
          </a:xfrm>
          <a:prstGeom prst="rect">
            <a:avLst/>
          </a:prstGeom>
          <a:noFill/>
        </p:spPr>
        <p:txBody>
          <a:bodyPr wrap="square" rtlCol="0">
            <a:spAutoFit/>
          </a:bodyPr>
          <a:lstStyle/>
          <a:p>
            <a:r>
              <a:rPr lang="en-US" dirty="0" smtClean="0"/>
              <a:t>Non-hydro renewable</a:t>
            </a:r>
            <a:endParaRPr lang="en-US" dirty="0"/>
          </a:p>
        </p:txBody>
      </p:sp>
      <p:sp>
        <p:nvSpPr>
          <p:cNvPr id="4" name="TextBox 3"/>
          <p:cNvSpPr txBox="1"/>
          <p:nvPr/>
        </p:nvSpPr>
        <p:spPr>
          <a:xfrm>
            <a:off x="2819400" y="3886200"/>
            <a:ext cx="2590800" cy="369332"/>
          </a:xfrm>
          <a:prstGeom prst="rect">
            <a:avLst/>
          </a:prstGeom>
          <a:noFill/>
        </p:spPr>
        <p:txBody>
          <a:bodyPr wrap="square" rtlCol="0">
            <a:spAutoFit/>
          </a:bodyPr>
          <a:lstStyle/>
          <a:p>
            <a:r>
              <a:rPr lang="en-US" dirty="0" smtClean="0"/>
              <a:t>Nuclear</a:t>
            </a:r>
            <a:endParaRPr lang="en-US" dirty="0"/>
          </a:p>
        </p:txBody>
      </p:sp>
      <p:sp>
        <p:nvSpPr>
          <p:cNvPr id="6" name="TextBox 5"/>
          <p:cNvSpPr txBox="1"/>
          <p:nvPr/>
        </p:nvSpPr>
        <p:spPr>
          <a:xfrm>
            <a:off x="1752600" y="4981972"/>
            <a:ext cx="2590800" cy="369332"/>
          </a:xfrm>
          <a:prstGeom prst="rect">
            <a:avLst/>
          </a:prstGeom>
          <a:noFill/>
        </p:spPr>
        <p:txBody>
          <a:bodyPr wrap="square" rtlCol="0">
            <a:spAutoFit/>
          </a:bodyPr>
          <a:lstStyle/>
          <a:p>
            <a:r>
              <a:rPr lang="en-US" dirty="0" smtClean="0"/>
              <a:t>Natural gas</a:t>
            </a:r>
            <a:endParaRPr lang="en-US" dirty="0"/>
          </a:p>
        </p:txBody>
      </p:sp>
      <p:sp>
        <p:nvSpPr>
          <p:cNvPr id="7" name="TextBox 6"/>
          <p:cNvSpPr txBox="1"/>
          <p:nvPr/>
        </p:nvSpPr>
        <p:spPr>
          <a:xfrm>
            <a:off x="3733800" y="1251466"/>
            <a:ext cx="2590800" cy="369332"/>
          </a:xfrm>
          <a:prstGeom prst="rect">
            <a:avLst/>
          </a:prstGeom>
          <a:noFill/>
        </p:spPr>
        <p:txBody>
          <a:bodyPr wrap="square" rtlCol="0">
            <a:spAutoFit/>
          </a:bodyPr>
          <a:lstStyle/>
          <a:p>
            <a:r>
              <a:rPr lang="en-US" dirty="0" smtClean="0"/>
              <a:t>Coal</a:t>
            </a:r>
            <a:endParaRPr lang="en-US" dirty="0"/>
          </a:p>
        </p:txBody>
      </p:sp>
    </p:spTree>
    <p:extLst>
      <p:ext uri="{BB962C8B-B14F-4D97-AF65-F5344CB8AC3E}">
        <p14:creationId xmlns:p14="http://schemas.microsoft.com/office/powerpoint/2010/main" val="3644967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304800"/>
            <a:ext cx="9621199" cy="769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1600" y="609600"/>
            <a:ext cx="8534400" cy="1283970"/>
          </a:xfrm>
          <a:prstGeom prst="rect">
            <a:avLst/>
          </a:prstGeom>
          <a:solidFill>
            <a:srgbClr val="1B1B1B">
              <a:alpha val="40000"/>
            </a:srgbClr>
          </a:solidFill>
        </p:spPr>
        <p:txBody>
          <a:bodyPr wrap="square" lIns="914400" tIns="365760" rIns="365760" bIns="365760" numCol="1" rtlCol="0" anchor="b" anchorCtr="0">
            <a:noAutofit/>
          </a:bodyPr>
          <a:lstStyle/>
          <a:p>
            <a:endParaRPr lang="en-US" sz="3200" b="1" dirty="0" smtClean="0">
              <a:solidFill>
                <a:srgbClr val="FFFFFF"/>
              </a:solidFill>
            </a:endParaRPr>
          </a:p>
          <a:p>
            <a:endParaRPr lang="en-US" sz="3200" b="1" dirty="0">
              <a:solidFill>
                <a:srgbClr val="FFFFFF"/>
              </a:solidFill>
            </a:endParaRPr>
          </a:p>
          <a:p>
            <a:endParaRPr lang="en-US" sz="3200" b="1" dirty="0" smtClean="0">
              <a:solidFill>
                <a:srgbClr val="FFFFFF"/>
              </a:solidFill>
            </a:endParaRPr>
          </a:p>
          <a:p>
            <a:endParaRPr lang="en-US" sz="3200" b="1" dirty="0">
              <a:solidFill>
                <a:srgbClr val="FFFFFF"/>
              </a:solidFill>
            </a:endParaRPr>
          </a:p>
          <a:p>
            <a:r>
              <a:rPr lang="en-US" sz="3200" b="1" dirty="0" smtClean="0">
                <a:solidFill>
                  <a:srgbClr val="FFFFFF"/>
                </a:solidFill>
              </a:rPr>
              <a:t>Cheaper </a:t>
            </a:r>
            <a:r>
              <a:rPr lang="en-US" sz="3200" b="1" dirty="0">
                <a:solidFill>
                  <a:srgbClr val="FFFFFF"/>
                </a:solidFill>
              </a:rPr>
              <a:t>to </a:t>
            </a:r>
            <a:r>
              <a:rPr lang="en-US" sz="3200" b="1" dirty="0" smtClean="0">
                <a:solidFill>
                  <a:srgbClr val="FFFFFF"/>
                </a:solidFill>
              </a:rPr>
              <a:t>own		</a:t>
            </a:r>
            <a:endParaRPr lang="en-US" sz="3200" b="1" baseline="30000" dirty="0" smtClean="0">
              <a:solidFill>
                <a:srgbClr val="FFFFFF"/>
              </a:solidFill>
            </a:endParaRPr>
          </a:p>
        </p:txBody>
      </p:sp>
      <p:sp>
        <p:nvSpPr>
          <p:cNvPr id="4" name="TextBox 3"/>
          <p:cNvSpPr txBox="1"/>
          <p:nvPr/>
        </p:nvSpPr>
        <p:spPr>
          <a:xfrm>
            <a:off x="-101600" y="2286000"/>
            <a:ext cx="8534400" cy="1283970"/>
          </a:xfrm>
          <a:prstGeom prst="rect">
            <a:avLst/>
          </a:prstGeom>
          <a:solidFill>
            <a:srgbClr val="1B1B1B">
              <a:alpha val="40000"/>
            </a:srgbClr>
          </a:solidFill>
        </p:spPr>
        <p:txBody>
          <a:bodyPr wrap="square" lIns="914400" tIns="365760" rIns="365760" bIns="365760" numCol="1" rtlCol="0" anchor="b" anchorCtr="0">
            <a:noAutofit/>
          </a:bodyPr>
          <a:lstStyle/>
          <a:p>
            <a:r>
              <a:rPr lang="en-US" sz="3200" b="1" dirty="0" smtClean="0">
                <a:solidFill>
                  <a:srgbClr val="FFFFFF"/>
                </a:solidFill>
              </a:rPr>
              <a:t>Less polluting	</a:t>
            </a:r>
            <a:endParaRPr lang="en-US" sz="3200" b="1" baseline="30000" dirty="0" smtClean="0">
              <a:solidFill>
                <a:srgbClr val="FFFFFF"/>
              </a:solidFill>
            </a:endParaRPr>
          </a:p>
        </p:txBody>
      </p:sp>
      <p:sp>
        <p:nvSpPr>
          <p:cNvPr id="5" name="TextBox 4"/>
          <p:cNvSpPr txBox="1"/>
          <p:nvPr/>
        </p:nvSpPr>
        <p:spPr>
          <a:xfrm>
            <a:off x="-79298" y="4114800"/>
            <a:ext cx="8534400" cy="1283970"/>
          </a:xfrm>
          <a:prstGeom prst="rect">
            <a:avLst/>
          </a:prstGeom>
          <a:solidFill>
            <a:srgbClr val="1B1B1B">
              <a:alpha val="40000"/>
            </a:srgbClr>
          </a:solidFill>
        </p:spPr>
        <p:txBody>
          <a:bodyPr wrap="square" lIns="914400" tIns="365760" rIns="365760" bIns="365760" numCol="1" rtlCol="0" anchor="b" anchorCtr="0">
            <a:noAutofit/>
          </a:bodyPr>
          <a:lstStyle/>
          <a:p>
            <a:r>
              <a:rPr lang="en-US" sz="3200" b="1" dirty="0">
                <a:solidFill>
                  <a:srgbClr val="FFFFFF"/>
                </a:solidFill>
              </a:rPr>
              <a:t>S</a:t>
            </a:r>
            <a:r>
              <a:rPr lang="en-US" sz="3200" b="1" dirty="0" smtClean="0">
                <a:solidFill>
                  <a:srgbClr val="FFFFFF"/>
                </a:solidFill>
              </a:rPr>
              <a:t>upportive policy</a:t>
            </a:r>
            <a:endParaRPr lang="en-US" sz="3200" b="1" baseline="30000" dirty="0" smtClean="0">
              <a:solidFill>
                <a:srgbClr val="FFFFFF"/>
              </a:solidFill>
            </a:endParaRPr>
          </a:p>
        </p:txBody>
      </p:sp>
    </p:spTree>
    <p:extLst>
      <p:ext uri="{BB962C8B-B14F-4D97-AF65-F5344CB8AC3E}">
        <p14:creationId xmlns:p14="http://schemas.microsoft.com/office/powerpoint/2010/main" val="64644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
                                        </p:tgtEl>
                                        <p:attrNameLst>
                                          <p:attrName>style.color</p:attrName>
                                        </p:attrNameLst>
                                      </p:cBhvr>
                                      <p:by>
                                        <p:hsl h="0" s="-12549" l="-25098"/>
                                      </p:by>
                                    </p:animClr>
                                    <p:animClr clrSpc="hsl" dir="cw">
                                      <p:cBhvr>
                                        <p:cTn id="12" dur="500" fill="hold"/>
                                        <p:tgtEl>
                                          <p:spTgt spid="5"/>
                                        </p:tgtEl>
                                        <p:attrNameLst>
                                          <p:attrName>fillcolor</p:attrName>
                                        </p:attrNameLst>
                                      </p:cBhvr>
                                      <p:by>
                                        <p:hsl h="0" s="-12549" l="-25098"/>
                                      </p:by>
                                    </p:animClr>
                                    <p:animClr clrSpc="hsl" dir="cw">
                                      <p:cBhvr>
                                        <p:cTn id="13" dur="500" fill="hold"/>
                                        <p:tgtEl>
                                          <p:spTgt spid="5"/>
                                        </p:tgtEl>
                                        <p:attrNameLst>
                                          <p:attrName>stroke.color</p:attrName>
                                        </p:attrNameLst>
                                      </p:cBhvr>
                                      <p:by>
                                        <p:hsl h="0" s="-12549" l="-25098"/>
                                      </p:by>
                                    </p:animClr>
                                    <p:set>
                                      <p:cBhvr>
                                        <p:cTn id="1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1"/>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US">
              <a:ea typeface="ＭＳ Ｐゴシック" charset="-128"/>
            </a:endParaRPr>
          </a:p>
        </p:txBody>
      </p:sp>
      <p:sp>
        <p:nvSpPr>
          <p:cNvPr id="3" name="Freeform 2"/>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n-GB"/>
          </a:p>
        </p:txBody>
      </p:sp>
      <p:sp>
        <p:nvSpPr>
          <p:cNvPr id="4" name="Freeform 3"/>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n-GB"/>
          </a:p>
        </p:txBody>
      </p:sp>
      <p:sp>
        <p:nvSpPr>
          <p:cNvPr id="5" name="Freeform 4"/>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 name="Freeform 5"/>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 name="Freeform 9"/>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 name="Freeform 10"/>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 name="Freeform 11"/>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 name="Freeform 12"/>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 name="Freeform 13"/>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 name="Freeform 14"/>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 name="Freeform 15"/>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 name="Freeform 16"/>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9" name="Freeform 18"/>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0" name="Freeform 19"/>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2" name="Freeform 21"/>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3" name="Freeform 22"/>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4" name="Freeform 23"/>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5" name="Freeform 24"/>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7" name="Freeform 26"/>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8" name="Freeform 27"/>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9" name="Freeform 28"/>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 name="Freeform 29"/>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 name="Freeform 30"/>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72" name="Freeform 3071"/>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73" name="Freeform 3072"/>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76" name="Freeform 3075"/>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77" name="Freeform 3076"/>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79" name="Freeform 3078"/>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0" name="Freeform 3079"/>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1" name="Freeform 3080"/>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2" name="Freeform 3081"/>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3" name="Freeform 3082"/>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5" name="Freeform 3084"/>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6" name="Freeform 3085"/>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7" name="Freeform 3086"/>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8" name="Freeform 3087"/>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9" name="Freeform 3088"/>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0" name="Freeform 3089"/>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1" name="Freeform 3090"/>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92" name="Freeform 3091"/>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3" name="Freeform 3092"/>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4" name="Freeform 3093"/>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3099" name="Group 3098"/>
          <p:cNvGrpSpPr/>
          <p:nvPr/>
        </p:nvGrpSpPr>
        <p:grpSpPr>
          <a:xfrm>
            <a:off x="4511253" y="1554329"/>
            <a:ext cx="997744" cy="1143057"/>
            <a:chOff x="4393406" y="1081031"/>
            <a:chExt cx="997744" cy="1143057"/>
          </a:xfrm>
          <a:solidFill>
            <a:srgbClr val="006C86"/>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3104" name="Group 3103"/>
          <p:cNvGrpSpPr/>
          <p:nvPr/>
        </p:nvGrpSpPr>
        <p:grpSpPr>
          <a:xfrm>
            <a:off x="5473278" y="1804417"/>
            <a:ext cx="1176338" cy="1012031"/>
            <a:chOff x="5355431" y="1331119"/>
            <a:chExt cx="1176338" cy="1012031"/>
          </a:xfrm>
          <a:solidFill>
            <a:srgbClr val="006C86"/>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3107" name="Group 3106"/>
          <p:cNvGrpSpPr/>
          <p:nvPr/>
        </p:nvGrpSpPr>
        <p:grpSpPr>
          <a:xfrm>
            <a:off x="7011566" y="1694879"/>
            <a:ext cx="1193006" cy="831057"/>
            <a:chOff x="6893719" y="1221581"/>
            <a:chExt cx="1193006" cy="831057"/>
          </a:xfrm>
          <a:solidFill>
            <a:srgbClr val="006C86"/>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3110" name="Group 3109"/>
          <p:cNvGrpSpPr/>
          <p:nvPr/>
        </p:nvGrpSpPr>
        <p:grpSpPr>
          <a:xfrm>
            <a:off x="6752010" y="2925986"/>
            <a:ext cx="1140619" cy="764381"/>
            <a:chOff x="6634163" y="2452688"/>
            <a:chExt cx="1140619" cy="764381"/>
          </a:xfrm>
          <a:solidFill>
            <a:srgbClr val="006C86"/>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3111" name="Freeform 3110"/>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1" name="TextBox 20"/>
          <p:cNvSpPr txBox="1"/>
          <p:nvPr/>
        </p:nvSpPr>
        <p:spPr>
          <a:xfrm>
            <a:off x="848726" y="304800"/>
            <a:ext cx="7815262" cy="523220"/>
          </a:xfrm>
          <a:prstGeom prst="rect">
            <a:avLst/>
          </a:prstGeom>
          <a:noFill/>
        </p:spPr>
        <p:txBody>
          <a:bodyPr wrap="square" rtlCol="0">
            <a:spAutoFit/>
          </a:bodyPr>
          <a:lstStyle/>
          <a:p>
            <a:r>
              <a:rPr lang="en-US" sz="2800" dirty="0" smtClean="0">
                <a:solidFill>
                  <a:srgbClr val="FFFFFF"/>
                </a:solidFill>
              </a:rPr>
              <a:t>California Zero Emissions Vehicle (ZEV) Program</a:t>
            </a:r>
            <a:endParaRPr lang="en-US" sz="2800" dirty="0">
              <a:solidFill>
                <a:srgbClr val="FFFFFF"/>
              </a:solidFill>
            </a:endParaRPr>
          </a:p>
        </p:txBody>
      </p:sp>
    </p:spTree>
    <p:extLst>
      <p:ext uri="{BB962C8B-B14F-4D97-AF65-F5344CB8AC3E}">
        <p14:creationId xmlns:p14="http://schemas.microsoft.com/office/powerpoint/2010/main" val="215775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1"/>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US">
              <a:ea typeface="ＭＳ Ｐゴシック" charset="-128"/>
            </a:endParaRPr>
          </a:p>
        </p:txBody>
      </p:sp>
      <p:sp>
        <p:nvSpPr>
          <p:cNvPr id="3" name="Freeform 2"/>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n-GB"/>
          </a:p>
        </p:txBody>
      </p:sp>
      <p:sp>
        <p:nvSpPr>
          <p:cNvPr id="4" name="Freeform 3"/>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eaLnBrk="1" hangingPunct="1">
              <a:defRPr/>
            </a:pPr>
            <a:endParaRPr lang="en-GB"/>
          </a:p>
        </p:txBody>
      </p:sp>
      <p:sp>
        <p:nvSpPr>
          <p:cNvPr id="5" name="Freeform 4"/>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 name="Freeform 5"/>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 name="Freeform 9"/>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1" name="Freeform 10"/>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2" name="Freeform 11"/>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3" name="Freeform 12"/>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4" name="Freeform 13"/>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5" name="Freeform 14"/>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6" name="Freeform 15"/>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7" name="Freeform 16"/>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9" name="Freeform 18"/>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0" name="Freeform 19"/>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2" name="Freeform 21"/>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3" name="Freeform 22"/>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4" name="Freeform 23"/>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5" name="Freeform 24"/>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7" name="Freeform 26"/>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8" name="Freeform 27"/>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9" name="Freeform 28"/>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 name="Freeform 29"/>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 name="Freeform 30"/>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72" name="Freeform 3071"/>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73" name="Freeform 3072"/>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76" name="Freeform 3075"/>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77" name="Freeform 3076"/>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79" name="Freeform 3078"/>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0" name="Freeform 3079"/>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1" name="Freeform 3080"/>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2" name="Freeform 3081"/>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3" name="Freeform 3082"/>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5" name="Freeform 3084"/>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6" name="Freeform 3085"/>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7" name="Freeform 3086"/>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8" name="Freeform 3087"/>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9" name="Freeform 3088"/>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0" name="Freeform 3089"/>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1" name="Freeform 3090"/>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3092" name="Freeform 3091"/>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3" name="Freeform 3092"/>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4" name="Freeform 3093"/>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3099" name="Group 3098"/>
          <p:cNvGrpSpPr/>
          <p:nvPr/>
        </p:nvGrpSpPr>
        <p:grpSpPr>
          <a:xfrm>
            <a:off x="4511253" y="1554329"/>
            <a:ext cx="997744" cy="1143057"/>
            <a:chOff x="4393406" y="1081031"/>
            <a:chExt cx="997744" cy="1143057"/>
          </a:xfrm>
          <a:solidFill>
            <a:srgbClr val="006C86"/>
          </a:solidFill>
        </p:grpSpPr>
        <p:sp>
          <p:nvSpPr>
            <p:cNvPr id="3095" name="Freeform 309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8" name="Freeform 3097"/>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3104" name="Group 3103"/>
          <p:cNvGrpSpPr/>
          <p:nvPr/>
        </p:nvGrpSpPr>
        <p:grpSpPr>
          <a:xfrm>
            <a:off x="5473278" y="1804417"/>
            <a:ext cx="1176338" cy="1012031"/>
            <a:chOff x="5355431" y="1331119"/>
            <a:chExt cx="1176338" cy="1012031"/>
          </a:xfrm>
          <a:solidFill>
            <a:srgbClr val="006C86"/>
          </a:solidFill>
        </p:grpSpPr>
        <p:sp>
          <p:nvSpPr>
            <p:cNvPr id="3100" name="Freeform 3099"/>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03" name="Freeform 3102"/>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3107" name="Group 3106"/>
          <p:cNvGrpSpPr/>
          <p:nvPr/>
        </p:nvGrpSpPr>
        <p:grpSpPr>
          <a:xfrm>
            <a:off x="7011566" y="1694879"/>
            <a:ext cx="1193006" cy="831057"/>
            <a:chOff x="6893719" y="1221581"/>
            <a:chExt cx="1193006" cy="831057"/>
          </a:xfrm>
          <a:solidFill>
            <a:srgbClr val="BBDC00"/>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3110" name="Group 3109"/>
          <p:cNvGrpSpPr/>
          <p:nvPr/>
        </p:nvGrpSpPr>
        <p:grpSpPr>
          <a:xfrm>
            <a:off x="6752010" y="2925986"/>
            <a:ext cx="1140619" cy="764381"/>
            <a:chOff x="6634163" y="2452688"/>
            <a:chExt cx="1140619" cy="764381"/>
          </a:xfrm>
          <a:solidFill>
            <a:srgbClr val="006C86"/>
          </a:solidFill>
        </p:grpSpPr>
        <p:sp>
          <p:nvSpPr>
            <p:cNvPr id="3108" name="Freeform 3107"/>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09" name="Freeform 3108"/>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3111" name="Freeform 3110"/>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solidFill>
            <a:srgbClr val="006C86"/>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21" name="TextBox 20"/>
          <p:cNvSpPr txBox="1"/>
          <p:nvPr/>
        </p:nvSpPr>
        <p:spPr>
          <a:xfrm>
            <a:off x="848726" y="304800"/>
            <a:ext cx="7815262" cy="523220"/>
          </a:xfrm>
          <a:prstGeom prst="rect">
            <a:avLst/>
          </a:prstGeom>
          <a:noFill/>
        </p:spPr>
        <p:txBody>
          <a:bodyPr wrap="square" rtlCol="0">
            <a:spAutoFit/>
          </a:bodyPr>
          <a:lstStyle/>
          <a:p>
            <a:r>
              <a:rPr lang="en-US" sz="2800" dirty="0" smtClean="0">
                <a:solidFill>
                  <a:srgbClr val="FFFFFF"/>
                </a:solidFill>
              </a:rPr>
              <a:t>California Zero Emissions Vehicle (ZEV) Program</a:t>
            </a:r>
            <a:endParaRPr lang="en-US" sz="2800" dirty="0">
              <a:solidFill>
                <a:srgbClr val="FFFFFF"/>
              </a:solidFill>
            </a:endParaRPr>
          </a:p>
        </p:txBody>
      </p:sp>
    </p:spTree>
    <p:extLst>
      <p:ext uri="{BB962C8B-B14F-4D97-AF65-F5344CB8AC3E}">
        <p14:creationId xmlns:p14="http://schemas.microsoft.com/office/powerpoint/2010/main" val="2364434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79" name="Freeform 3078"/>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3" name="Freeform 3082"/>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6" name="Freeform 3085"/>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7" name="Freeform 3086"/>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8" name="Freeform 3087"/>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89" name="Freeform 3088"/>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0" name="Freeform 3089"/>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093" name="Freeform 3092"/>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solidFill>
            <a:srgbClr val="BBDC00"/>
          </a:solid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3107" name="Group 3106"/>
          <p:cNvGrpSpPr/>
          <p:nvPr/>
        </p:nvGrpSpPr>
        <p:grpSpPr>
          <a:xfrm>
            <a:off x="7011566" y="1694879"/>
            <a:ext cx="1193006" cy="831057"/>
            <a:chOff x="6893719" y="1221581"/>
            <a:chExt cx="1193006" cy="831057"/>
          </a:xfrm>
          <a:solidFill>
            <a:srgbClr val="BBDC00"/>
          </a:solidFill>
        </p:grpSpPr>
        <p:sp>
          <p:nvSpPr>
            <p:cNvPr id="3105" name="Freeform 3104"/>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106" name="Freeform 3105"/>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rgbClr val="00B0F0"/>
              </a:solidFill>
            </a:ln>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21" name="TextBox 20"/>
          <p:cNvSpPr txBox="1"/>
          <p:nvPr/>
        </p:nvSpPr>
        <p:spPr>
          <a:xfrm>
            <a:off x="848726" y="304800"/>
            <a:ext cx="7815262" cy="523220"/>
          </a:xfrm>
          <a:prstGeom prst="rect">
            <a:avLst/>
          </a:prstGeom>
          <a:noFill/>
        </p:spPr>
        <p:txBody>
          <a:bodyPr wrap="square" rtlCol="0">
            <a:spAutoFit/>
          </a:bodyPr>
          <a:lstStyle/>
          <a:p>
            <a:r>
              <a:rPr lang="en-US" sz="2800" dirty="0" smtClean="0">
                <a:solidFill>
                  <a:schemeClr val="bg1"/>
                </a:solidFill>
              </a:rPr>
              <a:t>California Zero Emissions Vehicle (ZEV) Program</a:t>
            </a:r>
            <a:endParaRPr lang="en-US" sz="2800" dirty="0">
              <a:solidFill>
                <a:schemeClr val="bg1"/>
              </a:solidFill>
            </a:endParaRPr>
          </a:p>
        </p:txBody>
      </p:sp>
      <p:sp>
        <p:nvSpPr>
          <p:cNvPr id="2" name="TextBox 1"/>
          <p:cNvSpPr txBox="1"/>
          <p:nvPr/>
        </p:nvSpPr>
        <p:spPr>
          <a:xfrm>
            <a:off x="2438400" y="1524000"/>
            <a:ext cx="4660900" cy="3477875"/>
          </a:xfrm>
          <a:prstGeom prst="rect">
            <a:avLst/>
          </a:prstGeom>
          <a:noFill/>
        </p:spPr>
        <p:txBody>
          <a:bodyPr wrap="square" rtlCol="0">
            <a:spAutoFit/>
          </a:bodyPr>
          <a:lstStyle/>
          <a:p>
            <a:r>
              <a:rPr lang="en-US" sz="4400" dirty="0" smtClean="0">
                <a:solidFill>
                  <a:srgbClr val="FFFFFF"/>
                </a:solidFill>
              </a:rPr>
              <a:t>28% of U.S vehicle sales in 2015.</a:t>
            </a:r>
          </a:p>
          <a:p>
            <a:endParaRPr lang="en-US" sz="4400" dirty="0">
              <a:solidFill>
                <a:srgbClr val="FFFFFF"/>
              </a:solidFill>
            </a:endParaRPr>
          </a:p>
          <a:p>
            <a:r>
              <a:rPr lang="en-US" sz="4400" dirty="0" smtClean="0">
                <a:solidFill>
                  <a:srgbClr val="FFFFFF"/>
                </a:solidFill>
              </a:rPr>
              <a:t>8% required to be EVs in 2025.</a:t>
            </a:r>
            <a:endParaRPr lang="en-US" sz="4400" dirty="0">
              <a:solidFill>
                <a:srgbClr val="FFFFFF"/>
              </a:solidFill>
            </a:endParaRPr>
          </a:p>
        </p:txBody>
      </p:sp>
    </p:spTree>
    <p:extLst>
      <p:ext uri="{BB962C8B-B14F-4D97-AF65-F5344CB8AC3E}">
        <p14:creationId xmlns:p14="http://schemas.microsoft.com/office/powerpoint/2010/main" val="1695956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956019370"/>
              </p:ext>
            </p:extLst>
          </p:nvPr>
        </p:nvGraphicFramePr>
        <p:xfrm>
          <a:off x="457200" y="533400"/>
          <a:ext cx="81534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80201" y="827837"/>
            <a:ext cx="553998" cy="2133600"/>
          </a:xfrm>
          <a:prstGeom prst="rect">
            <a:avLst/>
          </a:prstGeom>
          <a:noFill/>
        </p:spPr>
        <p:txBody>
          <a:bodyPr vert="vert270" wrap="square" rtlCol="0">
            <a:spAutoFit/>
          </a:bodyPr>
          <a:lstStyle/>
          <a:p>
            <a:r>
              <a:rPr lang="en-US" sz="2400" b="1" dirty="0" smtClean="0">
                <a:solidFill>
                  <a:srgbClr val="FFFFFF"/>
                </a:solidFill>
              </a:rPr>
              <a:t>Millions</a:t>
            </a:r>
            <a:endParaRPr lang="en-US" sz="2400" b="1" dirty="0">
              <a:solidFill>
                <a:srgbClr val="FFFFFF"/>
              </a:solidFill>
            </a:endParaRPr>
          </a:p>
        </p:txBody>
      </p:sp>
      <p:sp>
        <p:nvSpPr>
          <p:cNvPr id="4" name="TextBox 3"/>
          <p:cNvSpPr txBox="1"/>
          <p:nvPr/>
        </p:nvSpPr>
        <p:spPr>
          <a:xfrm>
            <a:off x="2057400" y="4648200"/>
            <a:ext cx="5943600" cy="461665"/>
          </a:xfrm>
          <a:prstGeom prst="rect">
            <a:avLst/>
          </a:prstGeom>
          <a:noFill/>
        </p:spPr>
        <p:txBody>
          <a:bodyPr wrap="square" rtlCol="0">
            <a:spAutoFit/>
          </a:bodyPr>
          <a:lstStyle/>
          <a:p>
            <a:r>
              <a:rPr lang="en-US" sz="2400" dirty="0" smtClean="0">
                <a:solidFill>
                  <a:srgbClr val="FFFFFF"/>
                </a:solidFill>
              </a:rPr>
              <a:t>EVs = 1% national sales and 3% in California.</a:t>
            </a:r>
            <a:endParaRPr lang="en-US" sz="2400" dirty="0">
              <a:solidFill>
                <a:srgbClr val="FFFFFF"/>
              </a:solidFill>
            </a:endParaRPr>
          </a:p>
        </p:txBody>
      </p:sp>
      <p:sp>
        <p:nvSpPr>
          <p:cNvPr id="5" name="Rectangle 4"/>
          <p:cNvSpPr/>
          <p:nvPr/>
        </p:nvSpPr>
        <p:spPr>
          <a:xfrm>
            <a:off x="180201" y="635053"/>
            <a:ext cx="432139" cy="9752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92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1.tiff"/>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1054100"/>
            <a:ext cx="9144000" cy="4729316"/>
          </a:xfrm>
          <a:prstGeom prst="rect">
            <a:avLst/>
          </a:prstGeom>
        </p:spPr>
      </p:pic>
    </p:spTree>
    <p:extLst>
      <p:ext uri="{BB962C8B-B14F-4D97-AF65-F5344CB8AC3E}">
        <p14:creationId xmlns:p14="http://schemas.microsoft.com/office/powerpoint/2010/main" val="33126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077" y="2245364"/>
            <a:ext cx="7926406" cy="2308324"/>
          </a:xfrm>
          <a:prstGeom prst="rect">
            <a:avLst/>
          </a:prstGeom>
        </p:spPr>
        <p:txBody>
          <a:bodyPr wrap="square">
            <a:spAutoFit/>
          </a:bodyPr>
          <a:lstStyle/>
          <a:p>
            <a:r>
              <a:rPr lang="en-US" sz="3600" i="1" dirty="0"/>
              <a:t>EVs will effectively compete with conventional gasoline vehicles when the price of battery packs falls to between </a:t>
            </a:r>
            <a:r>
              <a:rPr lang="en-US" sz="3600" i="1" u="sng" dirty="0"/>
              <a:t>$125 and $150 per kWh</a:t>
            </a:r>
            <a:r>
              <a:rPr lang="en-US" sz="3600" i="1" dirty="0"/>
              <a:t>.</a:t>
            </a:r>
          </a:p>
        </p:txBody>
      </p:sp>
    </p:spTree>
    <p:extLst>
      <p:ext uri="{BB962C8B-B14F-4D97-AF65-F5344CB8AC3E}">
        <p14:creationId xmlns:p14="http://schemas.microsoft.com/office/powerpoint/2010/main" val="1824984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906" y="1372167"/>
            <a:ext cx="8414011" cy="2862322"/>
          </a:xfrm>
          <a:prstGeom prst="rect">
            <a:avLst/>
          </a:prstGeom>
          <a:noFill/>
        </p:spPr>
        <p:txBody>
          <a:bodyPr wrap="square" rtlCol="0">
            <a:spAutoFit/>
          </a:bodyPr>
          <a:lstStyle/>
          <a:p>
            <a:r>
              <a:rPr lang="en-US" sz="3600" i="1" dirty="0" smtClean="0"/>
              <a:t>A Chevrolet </a:t>
            </a:r>
            <a:r>
              <a:rPr lang="en-US" sz="3600" i="1" dirty="0"/>
              <a:t>Bolt </a:t>
            </a:r>
            <a:r>
              <a:rPr lang="en-US" sz="3600" i="1" dirty="0" smtClean="0"/>
              <a:t>battery </a:t>
            </a:r>
            <a:r>
              <a:rPr lang="en-US" sz="3600" i="1" dirty="0"/>
              <a:t>pack currently costs $12,500 per vehicle to </a:t>
            </a:r>
            <a:r>
              <a:rPr lang="en-US" sz="3600" i="1" dirty="0" smtClean="0"/>
              <a:t>produce. </a:t>
            </a:r>
            <a:r>
              <a:rPr lang="en-US" sz="3600" i="1" dirty="0"/>
              <a:t>If </a:t>
            </a:r>
            <a:r>
              <a:rPr lang="en-US" sz="3600" i="1" dirty="0" smtClean="0"/>
              <a:t>battery </a:t>
            </a:r>
            <a:r>
              <a:rPr lang="en-US" sz="3600" i="1" dirty="0"/>
              <a:t>pack cost reductions predicted for 2025 are realized, </a:t>
            </a:r>
            <a:r>
              <a:rPr lang="en-US" sz="3600" i="1" dirty="0" smtClean="0"/>
              <a:t>the </a:t>
            </a:r>
            <a:r>
              <a:rPr lang="en-US" sz="3600" b="1" i="1" u="sng" dirty="0" smtClean="0"/>
              <a:t>cost of the Bolt would drop by around $8,000</a:t>
            </a:r>
            <a:r>
              <a:rPr lang="en-US" sz="3600" i="1" dirty="0" smtClean="0"/>
              <a:t>.</a:t>
            </a:r>
            <a:endParaRPr lang="en-US" sz="2800" i="1" dirty="0"/>
          </a:p>
        </p:txBody>
      </p:sp>
    </p:spTree>
    <p:extLst>
      <p:ext uri="{BB962C8B-B14F-4D97-AF65-F5344CB8AC3E}">
        <p14:creationId xmlns:p14="http://schemas.microsoft.com/office/powerpoint/2010/main" val="3852787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Protect the federal EV tax credit in the Senate</a:t>
            </a:r>
          </a:p>
          <a:p>
            <a:r>
              <a:rPr lang="en-US" dirty="0" smtClean="0"/>
              <a:t>Strengthen the requirements of California ZEV</a:t>
            </a:r>
          </a:p>
          <a:p>
            <a:r>
              <a:rPr lang="en-US" dirty="0" smtClean="0"/>
              <a:t>Work to make home charging easier, especially in multi-unit dwellings and workplaces.</a:t>
            </a:r>
          </a:p>
          <a:p>
            <a:r>
              <a:rPr lang="en-US" dirty="0" smtClean="0"/>
              <a:t>Expand public charging in key corridors</a:t>
            </a:r>
            <a:endParaRPr lang="en-US" dirty="0"/>
          </a:p>
        </p:txBody>
      </p:sp>
    </p:spTree>
    <p:extLst>
      <p:ext uri="{BB962C8B-B14F-4D97-AF65-F5344CB8AC3E}">
        <p14:creationId xmlns:p14="http://schemas.microsoft.com/office/powerpoint/2010/main" val="386423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5512612"/>
              </p:ext>
            </p:extLst>
          </p:nvPr>
        </p:nvGraphicFramePr>
        <p:xfrm>
          <a:off x="609600" y="457200"/>
          <a:ext cx="7772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724400" y="3048000"/>
            <a:ext cx="4191000" cy="1569660"/>
          </a:xfrm>
          <a:prstGeom prst="rect">
            <a:avLst/>
          </a:prstGeom>
          <a:noFill/>
        </p:spPr>
        <p:txBody>
          <a:bodyPr wrap="square" rtlCol="0">
            <a:spAutoFit/>
          </a:bodyPr>
          <a:lstStyle/>
          <a:p>
            <a:r>
              <a:rPr lang="en-US" sz="2400" dirty="0" smtClean="0">
                <a:solidFill>
                  <a:srgbClr val="FFFFFF"/>
                </a:solidFill>
              </a:rPr>
              <a:t>32% growth rate in past 4 years</a:t>
            </a:r>
          </a:p>
          <a:p>
            <a:endParaRPr lang="en-US" sz="2400" dirty="0" smtClean="0">
              <a:solidFill>
                <a:srgbClr val="FFFFFF"/>
              </a:solidFill>
            </a:endParaRPr>
          </a:p>
          <a:p>
            <a:r>
              <a:rPr lang="en-US" sz="2400" dirty="0" smtClean="0">
                <a:solidFill>
                  <a:srgbClr val="FFFFFF"/>
                </a:solidFill>
              </a:rPr>
              <a:t>70% growth in year-to-year monthly sales in 2017</a:t>
            </a:r>
            <a:endParaRPr lang="en-US" sz="2400" dirty="0">
              <a:solidFill>
                <a:srgbClr val="FFFFFF"/>
              </a:solidFill>
            </a:endParaRPr>
          </a:p>
        </p:txBody>
      </p:sp>
      <p:sp>
        <p:nvSpPr>
          <p:cNvPr id="6" name="TextBox 5"/>
          <p:cNvSpPr txBox="1"/>
          <p:nvPr/>
        </p:nvSpPr>
        <p:spPr>
          <a:xfrm>
            <a:off x="76200" y="228600"/>
            <a:ext cx="553998" cy="2133600"/>
          </a:xfrm>
          <a:prstGeom prst="rect">
            <a:avLst/>
          </a:prstGeom>
          <a:noFill/>
        </p:spPr>
        <p:txBody>
          <a:bodyPr vert="vert270" wrap="square" rtlCol="0">
            <a:spAutoFit/>
          </a:bodyPr>
          <a:lstStyle/>
          <a:p>
            <a:r>
              <a:rPr lang="en-US" sz="2400" b="1" dirty="0" smtClean="0">
                <a:solidFill>
                  <a:srgbClr val="FFFFFF"/>
                </a:solidFill>
              </a:rPr>
              <a:t>Thousands</a:t>
            </a:r>
            <a:endParaRPr lang="en-US" sz="2400" b="1" dirty="0">
              <a:solidFill>
                <a:srgbClr val="FFFFFF"/>
              </a:solidFill>
            </a:endParaRPr>
          </a:p>
        </p:txBody>
      </p:sp>
    </p:spTree>
    <p:extLst>
      <p:ext uri="{BB962C8B-B14F-4D97-AF65-F5344CB8AC3E}">
        <p14:creationId xmlns:p14="http://schemas.microsoft.com/office/powerpoint/2010/main" val="2448384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goldman\Desktop\Capture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04449"/>
            <a:ext cx="5562600" cy="6649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928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304800"/>
            <a:ext cx="9621199" cy="769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1600" y="609600"/>
            <a:ext cx="8534400" cy="1283970"/>
          </a:xfrm>
          <a:prstGeom prst="rect">
            <a:avLst/>
          </a:prstGeom>
          <a:solidFill>
            <a:srgbClr val="1B1B1B">
              <a:alpha val="40000"/>
            </a:srgbClr>
          </a:solidFill>
        </p:spPr>
        <p:txBody>
          <a:bodyPr wrap="square" lIns="914400" tIns="365760" rIns="365760" bIns="365760" numCol="1" rtlCol="0" anchor="b" anchorCtr="0">
            <a:noAutofit/>
          </a:bodyPr>
          <a:lstStyle/>
          <a:p>
            <a:endParaRPr lang="en-US" sz="3200" b="1" dirty="0" smtClean="0">
              <a:solidFill>
                <a:srgbClr val="FFFFFF"/>
              </a:solidFill>
            </a:endParaRPr>
          </a:p>
          <a:p>
            <a:endParaRPr lang="en-US" sz="3200" b="1" dirty="0">
              <a:solidFill>
                <a:srgbClr val="FFFFFF"/>
              </a:solidFill>
            </a:endParaRPr>
          </a:p>
          <a:p>
            <a:endParaRPr lang="en-US" sz="3200" b="1" dirty="0" smtClean="0">
              <a:solidFill>
                <a:srgbClr val="FFFFFF"/>
              </a:solidFill>
            </a:endParaRPr>
          </a:p>
          <a:p>
            <a:endParaRPr lang="en-US" sz="3200" b="1" dirty="0">
              <a:solidFill>
                <a:srgbClr val="FFFFFF"/>
              </a:solidFill>
            </a:endParaRPr>
          </a:p>
          <a:p>
            <a:r>
              <a:rPr lang="en-US" sz="3200" b="1" dirty="0" smtClean="0">
                <a:solidFill>
                  <a:srgbClr val="FFFFFF"/>
                </a:solidFill>
              </a:rPr>
              <a:t>Cheaper </a:t>
            </a:r>
            <a:r>
              <a:rPr lang="en-US" sz="3200" b="1" dirty="0">
                <a:solidFill>
                  <a:srgbClr val="FFFFFF"/>
                </a:solidFill>
              </a:rPr>
              <a:t>to </a:t>
            </a:r>
            <a:r>
              <a:rPr lang="en-US" sz="3200" b="1" dirty="0" smtClean="0">
                <a:solidFill>
                  <a:srgbClr val="FFFFFF"/>
                </a:solidFill>
              </a:rPr>
              <a:t>own		</a:t>
            </a:r>
            <a:endParaRPr lang="en-US" sz="3200" b="1" baseline="30000" dirty="0" smtClean="0">
              <a:solidFill>
                <a:srgbClr val="FFFFFF"/>
              </a:solidFill>
            </a:endParaRPr>
          </a:p>
        </p:txBody>
      </p:sp>
      <p:sp>
        <p:nvSpPr>
          <p:cNvPr id="4" name="TextBox 3"/>
          <p:cNvSpPr txBox="1"/>
          <p:nvPr/>
        </p:nvSpPr>
        <p:spPr>
          <a:xfrm>
            <a:off x="-101600" y="2286000"/>
            <a:ext cx="8534400" cy="1283970"/>
          </a:xfrm>
          <a:prstGeom prst="rect">
            <a:avLst/>
          </a:prstGeom>
          <a:solidFill>
            <a:srgbClr val="1B1B1B">
              <a:alpha val="40000"/>
            </a:srgbClr>
          </a:solidFill>
        </p:spPr>
        <p:txBody>
          <a:bodyPr wrap="square" lIns="914400" tIns="365760" rIns="365760" bIns="365760" numCol="1" rtlCol="0" anchor="b" anchorCtr="0">
            <a:noAutofit/>
          </a:bodyPr>
          <a:lstStyle/>
          <a:p>
            <a:r>
              <a:rPr lang="en-US" sz="3200" b="1" dirty="0" smtClean="0">
                <a:solidFill>
                  <a:srgbClr val="FFFFFF"/>
                </a:solidFill>
              </a:rPr>
              <a:t>	</a:t>
            </a:r>
            <a:endParaRPr lang="en-US" sz="3200" b="1" baseline="30000" dirty="0" smtClean="0">
              <a:solidFill>
                <a:srgbClr val="FFFFFF"/>
              </a:solidFill>
            </a:endParaRPr>
          </a:p>
        </p:txBody>
      </p:sp>
      <p:sp>
        <p:nvSpPr>
          <p:cNvPr id="5" name="TextBox 4"/>
          <p:cNvSpPr txBox="1"/>
          <p:nvPr/>
        </p:nvSpPr>
        <p:spPr>
          <a:xfrm>
            <a:off x="-79298" y="4114800"/>
            <a:ext cx="8534400" cy="1283970"/>
          </a:xfrm>
          <a:prstGeom prst="rect">
            <a:avLst/>
          </a:prstGeom>
          <a:solidFill>
            <a:srgbClr val="1B1B1B">
              <a:alpha val="40000"/>
            </a:srgbClr>
          </a:solidFill>
        </p:spPr>
        <p:txBody>
          <a:bodyPr wrap="square" lIns="914400" tIns="365760" rIns="365760" bIns="365760" numCol="1" rtlCol="0" anchor="b" anchorCtr="0">
            <a:noAutofit/>
          </a:bodyPr>
          <a:lstStyle/>
          <a:p>
            <a:endParaRPr lang="en-US" sz="3200" b="1" baseline="30000" dirty="0" smtClean="0">
              <a:solidFill>
                <a:srgbClr val="FFFFFF"/>
              </a:solidFill>
            </a:endParaRPr>
          </a:p>
        </p:txBody>
      </p:sp>
    </p:spTree>
    <p:extLst>
      <p:ext uri="{BB962C8B-B14F-4D97-AF65-F5344CB8AC3E}">
        <p14:creationId xmlns:p14="http://schemas.microsoft.com/office/powerpoint/2010/main" val="2937677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5"/>
                                        </p:tgtEl>
                                        <p:attrNameLst>
                                          <p:attrName>style.color</p:attrName>
                                        </p:attrNameLst>
                                      </p:cBhvr>
                                      <p:by>
                                        <p:hsl h="0" s="-12549" l="-25098"/>
                                      </p:by>
                                    </p:animClr>
                                    <p:animClr clrSpc="hsl" dir="cw">
                                      <p:cBhvr>
                                        <p:cTn id="12" dur="500" fill="hold"/>
                                        <p:tgtEl>
                                          <p:spTgt spid="5"/>
                                        </p:tgtEl>
                                        <p:attrNameLst>
                                          <p:attrName>fillcolor</p:attrName>
                                        </p:attrNameLst>
                                      </p:cBhvr>
                                      <p:by>
                                        <p:hsl h="0" s="-12549" l="-25098"/>
                                      </p:by>
                                    </p:animClr>
                                    <p:animClr clrSpc="hsl" dir="cw">
                                      <p:cBhvr>
                                        <p:cTn id="13" dur="500" fill="hold"/>
                                        <p:tgtEl>
                                          <p:spTgt spid="5"/>
                                        </p:tgtEl>
                                        <p:attrNameLst>
                                          <p:attrName>stroke.color</p:attrName>
                                        </p:attrNameLst>
                                      </p:cBhvr>
                                      <p:by>
                                        <p:hsl h="0" s="-12549" l="-25098"/>
                                      </p:by>
                                    </p:animClr>
                                    <p:set>
                                      <p:cBhvr>
                                        <p:cTn id="14"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4847"/>
            <a:ext cx="9144000" cy="6008305"/>
          </a:xfrm>
          <a:prstGeom prst="rect">
            <a:avLst/>
          </a:prstGeom>
        </p:spPr>
      </p:pic>
      <p:sp>
        <p:nvSpPr>
          <p:cNvPr id="3" name="Rectangle 2"/>
          <p:cNvSpPr/>
          <p:nvPr/>
        </p:nvSpPr>
        <p:spPr>
          <a:xfrm>
            <a:off x="4876800" y="3505200"/>
            <a:ext cx="4114800" cy="1828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050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7075" y="1247425"/>
            <a:ext cx="7813011" cy="5016758"/>
          </a:xfrm>
          <a:prstGeom prst="rect">
            <a:avLst/>
          </a:prstGeom>
          <a:noFill/>
        </p:spPr>
        <p:txBody>
          <a:bodyPr wrap="square" rtlCol="0">
            <a:spAutoFit/>
          </a:bodyPr>
          <a:lstStyle/>
          <a:p>
            <a:r>
              <a:rPr lang="en-US" sz="4000" i="1" dirty="0" smtClean="0"/>
              <a:t>In 50 largest U.S. cities, off</a:t>
            </a:r>
            <a:r>
              <a:rPr lang="en-US" sz="4000" i="1" dirty="0"/>
              <a:t>-peak, time-of-use rates vary from $.03 per kWh to $0.21 per kWh, resulting in gasoline equivalent costs ranging from </a:t>
            </a:r>
            <a:r>
              <a:rPr lang="en-US" sz="4000" b="1" i="1" u="sng" dirty="0"/>
              <a:t>$0.25 per gallon to $1.78 per gallon</a:t>
            </a:r>
            <a:r>
              <a:rPr lang="en-US" sz="4000" b="1" i="1" dirty="0"/>
              <a:t>. </a:t>
            </a:r>
            <a:endParaRPr lang="en-US" sz="4000" b="1" i="1" dirty="0" smtClean="0"/>
          </a:p>
          <a:p>
            <a:endParaRPr lang="en-US" sz="4000" i="1" dirty="0"/>
          </a:p>
          <a:p>
            <a:endParaRPr lang="en-US" sz="4000" i="1" dirty="0"/>
          </a:p>
        </p:txBody>
      </p:sp>
    </p:spTree>
    <p:extLst>
      <p:ext uri="{BB962C8B-B14F-4D97-AF65-F5344CB8AC3E}">
        <p14:creationId xmlns:p14="http://schemas.microsoft.com/office/powerpoint/2010/main" val="158885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soline%20and%20EV%20fuel%20costs,%20constant%20dollar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04" y="283507"/>
            <a:ext cx="8153199" cy="6067018"/>
          </a:xfrm>
          <a:prstGeom prst="rect">
            <a:avLst/>
          </a:prstGeom>
          <a:noFill/>
          <a:ln>
            <a:noFill/>
          </a:ln>
        </p:spPr>
      </p:pic>
    </p:spTree>
    <p:extLst>
      <p:ext uri="{BB962C8B-B14F-4D97-AF65-F5344CB8AC3E}">
        <p14:creationId xmlns:p14="http://schemas.microsoft.com/office/powerpoint/2010/main" val="394145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73698576"/>
              </p:ext>
            </p:extLst>
          </p:nvPr>
        </p:nvGraphicFramePr>
        <p:xfrm>
          <a:off x="3" y="-1"/>
          <a:ext cx="9144000" cy="6858001"/>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1031385">
                <a:tc>
                  <a:txBody>
                    <a:bodyPr/>
                    <a:lstStyle/>
                    <a:p>
                      <a:pPr marL="0" marR="0">
                        <a:spcBef>
                          <a:spcPts val="0"/>
                        </a:spcBef>
                        <a:spcAft>
                          <a:spcPts val="0"/>
                        </a:spcAft>
                      </a:pPr>
                      <a:r>
                        <a:rPr lang="en-US" sz="2000" b="1" dirty="0">
                          <a:effectLst/>
                          <a:latin typeface="Cambria"/>
                          <a:ea typeface="Calibri"/>
                          <a:cs typeface="Times New Roman"/>
                        </a:rPr>
                        <a:t>Service</a:t>
                      </a:r>
                      <a:endParaRPr lang="en-US" sz="2000" dirty="0">
                        <a:effectLst/>
                        <a:latin typeface="Cambria"/>
                        <a:ea typeface="Calibri"/>
                        <a:cs typeface="Times New Roman"/>
                      </a:endParaRPr>
                    </a:p>
                  </a:txBody>
                  <a:tcPr marL="68580" marR="68580" marT="0" marB="0"/>
                </a:tc>
                <a:tc>
                  <a:txBody>
                    <a:bodyPr/>
                    <a:lstStyle/>
                    <a:p>
                      <a:pPr marL="0" marR="0">
                        <a:spcBef>
                          <a:spcPts val="0"/>
                        </a:spcBef>
                        <a:spcAft>
                          <a:spcPts val="0"/>
                        </a:spcAft>
                      </a:pPr>
                      <a:r>
                        <a:rPr lang="en-US" sz="2000" b="1">
                          <a:effectLst/>
                          <a:latin typeface="Cambria"/>
                          <a:ea typeface="Calibri"/>
                          <a:cs typeface="Times New Roman"/>
                        </a:rPr>
                        <a:t>Frequency (per 150,000 miles)</a:t>
                      </a:r>
                      <a:endParaRPr lang="en-US" sz="2000">
                        <a:effectLst/>
                        <a:latin typeface="Cambria"/>
                        <a:ea typeface="Calibri"/>
                        <a:cs typeface="Times New Roman"/>
                      </a:endParaRPr>
                    </a:p>
                  </a:txBody>
                  <a:tcPr marL="68580" marR="68580" marT="0" marB="0"/>
                </a:tc>
                <a:tc>
                  <a:txBody>
                    <a:bodyPr/>
                    <a:lstStyle/>
                    <a:p>
                      <a:pPr marL="0" marR="0">
                        <a:spcBef>
                          <a:spcPts val="0"/>
                        </a:spcBef>
                        <a:spcAft>
                          <a:spcPts val="0"/>
                        </a:spcAft>
                      </a:pPr>
                      <a:r>
                        <a:rPr lang="en-US" sz="2000" b="1">
                          <a:effectLst/>
                          <a:latin typeface="Cambria"/>
                          <a:ea typeface="Calibri"/>
                          <a:cs typeface="Times New Roman"/>
                        </a:rPr>
                        <a:t>Cost per Occurrence</a:t>
                      </a:r>
                      <a:endParaRPr lang="en-US" sz="2000">
                        <a:effectLst/>
                        <a:latin typeface="Cambria"/>
                        <a:ea typeface="Calibri"/>
                        <a:cs typeface="Times New Roman"/>
                      </a:endParaRPr>
                    </a:p>
                  </a:txBody>
                  <a:tcPr marL="68580" marR="68580" marT="0" marB="0"/>
                </a:tc>
                <a:tc>
                  <a:txBody>
                    <a:bodyPr/>
                    <a:lstStyle/>
                    <a:p>
                      <a:pPr marL="0" marR="0">
                        <a:spcBef>
                          <a:spcPts val="0"/>
                        </a:spcBef>
                        <a:spcAft>
                          <a:spcPts val="0"/>
                        </a:spcAft>
                      </a:pPr>
                      <a:r>
                        <a:rPr lang="en-US" sz="2000" b="1">
                          <a:effectLst/>
                          <a:latin typeface="Cambria"/>
                          <a:ea typeface="Calibri"/>
                          <a:cs typeface="Times New Roman"/>
                        </a:rPr>
                        <a:t>Cost for Chevrolet Bolt EV</a:t>
                      </a:r>
                      <a:endParaRPr lang="en-US" sz="2000">
                        <a:effectLst/>
                        <a:latin typeface="Cambria"/>
                        <a:ea typeface="Calibri"/>
                        <a:cs typeface="Times New Roman"/>
                      </a:endParaRPr>
                    </a:p>
                  </a:txBody>
                  <a:tcPr marL="68580" marR="68580" marT="0" marB="0"/>
                </a:tc>
                <a:tc>
                  <a:txBody>
                    <a:bodyPr/>
                    <a:lstStyle/>
                    <a:p>
                      <a:pPr marL="0" marR="0">
                        <a:spcBef>
                          <a:spcPts val="0"/>
                        </a:spcBef>
                        <a:spcAft>
                          <a:spcPts val="0"/>
                        </a:spcAft>
                      </a:pPr>
                      <a:r>
                        <a:rPr lang="en-US" sz="2000" b="1">
                          <a:effectLst/>
                          <a:latin typeface="Cambria"/>
                          <a:ea typeface="Calibri"/>
                          <a:cs typeface="Times New Roman"/>
                        </a:rPr>
                        <a:t>Cost for Chevrolet Sonic </a:t>
                      </a:r>
                      <a:endParaRPr lang="en-US" sz="2000">
                        <a:effectLst/>
                        <a:latin typeface="Cambria"/>
                        <a:ea typeface="Calibri"/>
                        <a:cs typeface="Times New Roman"/>
                      </a:endParaRPr>
                    </a:p>
                  </a:txBody>
                  <a:tcPr marL="68580" marR="68580" marT="0" marB="0"/>
                </a:tc>
              </a:tr>
              <a:tr h="697140">
                <a:tc>
                  <a:txBody>
                    <a:bodyPr/>
                    <a:lstStyle/>
                    <a:p>
                      <a:pPr marL="0" marR="0">
                        <a:spcBef>
                          <a:spcPts val="0"/>
                        </a:spcBef>
                        <a:spcAft>
                          <a:spcPts val="0"/>
                        </a:spcAft>
                      </a:pPr>
                      <a:r>
                        <a:rPr lang="en-US" sz="2000" dirty="0">
                          <a:effectLst/>
                          <a:latin typeface="Cambria"/>
                          <a:ea typeface="Calibri"/>
                          <a:cs typeface="Times New Roman"/>
                        </a:rPr>
                        <a:t>Tire rotation</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20</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$30.00</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$600</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$600</a:t>
                      </a:r>
                    </a:p>
                  </a:txBody>
                  <a:tcPr marL="68580" marR="68580" marT="0" marB="0"/>
                </a:tc>
              </a:tr>
              <a:tr h="1031385">
                <a:tc>
                  <a:txBody>
                    <a:bodyPr/>
                    <a:lstStyle/>
                    <a:p>
                      <a:pPr marL="0" marR="0">
                        <a:spcBef>
                          <a:spcPts val="0"/>
                        </a:spcBef>
                        <a:spcAft>
                          <a:spcPts val="0"/>
                        </a:spcAft>
                      </a:pPr>
                      <a:r>
                        <a:rPr lang="en-US" sz="2000">
                          <a:effectLst/>
                          <a:latin typeface="Cambria"/>
                          <a:ea typeface="Calibri"/>
                          <a:cs typeface="Times New Roman"/>
                        </a:rPr>
                        <a:t>Engine oil and oil filer replacement</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20</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$45.00</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$900</a:t>
                      </a:r>
                    </a:p>
                  </a:txBody>
                  <a:tcPr marL="68580" marR="68580" marT="0" marB="0"/>
                </a:tc>
              </a:tr>
              <a:tr h="697140">
                <a:tc>
                  <a:txBody>
                    <a:bodyPr/>
                    <a:lstStyle/>
                    <a:p>
                      <a:pPr marL="0" marR="0">
                        <a:spcBef>
                          <a:spcPts val="0"/>
                        </a:spcBef>
                        <a:spcAft>
                          <a:spcPts val="0"/>
                        </a:spcAft>
                      </a:pPr>
                      <a:r>
                        <a:rPr lang="en-US" sz="2000">
                          <a:effectLst/>
                          <a:latin typeface="Cambria"/>
                          <a:ea typeface="Calibri"/>
                          <a:cs typeface="Times New Roman"/>
                        </a:rPr>
                        <a:t>Cabin air filter replacement</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6</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$45.50</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$273</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$273</a:t>
                      </a:r>
                    </a:p>
                  </a:txBody>
                  <a:tcPr marL="68580" marR="68580" marT="0" marB="0"/>
                </a:tc>
              </a:tr>
              <a:tr h="975286">
                <a:tc>
                  <a:txBody>
                    <a:bodyPr/>
                    <a:lstStyle/>
                    <a:p>
                      <a:pPr marL="0" marR="0">
                        <a:spcBef>
                          <a:spcPts val="0"/>
                        </a:spcBef>
                        <a:spcAft>
                          <a:spcPts val="0"/>
                        </a:spcAft>
                      </a:pPr>
                      <a:r>
                        <a:rPr lang="en-US" sz="2000">
                          <a:effectLst/>
                          <a:latin typeface="Cambria"/>
                          <a:ea typeface="Calibri"/>
                          <a:cs typeface="Times New Roman"/>
                        </a:rPr>
                        <a:t>Engine air filter replacement</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3</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$69.00</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$207</a:t>
                      </a:r>
                    </a:p>
                  </a:txBody>
                  <a:tcPr marL="68580" marR="68580" marT="0" marB="0"/>
                </a:tc>
              </a:tr>
              <a:tr h="697140">
                <a:tc>
                  <a:txBody>
                    <a:bodyPr/>
                    <a:lstStyle/>
                    <a:p>
                      <a:pPr marL="0" marR="0">
                        <a:spcBef>
                          <a:spcPts val="0"/>
                        </a:spcBef>
                        <a:spcAft>
                          <a:spcPts val="0"/>
                        </a:spcAft>
                      </a:pPr>
                      <a:r>
                        <a:rPr lang="en-US" sz="2000">
                          <a:effectLst/>
                          <a:latin typeface="Cambria"/>
                          <a:ea typeface="Calibri"/>
                          <a:cs typeface="Times New Roman"/>
                        </a:rPr>
                        <a:t>Spark plug replacement</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2</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$219.50</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$439</a:t>
                      </a:r>
                    </a:p>
                  </a:txBody>
                  <a:tcPr marL="68580" marR="68580" marT="0" marB="0"/>
                </a:tc>
              </a:tr>
              <a:tr h="1031385">
                <a:tc>
                  <a:txBody>
                    <a:bodyPr/>
                    <a:lstStyle/>
                    <a:p>
                      <a:pPr marL="0" marR="0">
                        <a:spcBef>
                          <a:spcPts val="0"/>
                        </a:spcBef>
                        <a:spcAft>
                          <a:spcPts val="0"/>
                        </a:spcAft>
                      </a:pPr>
                      <a:r>
                        <a:rPr lang="en-US" sz="2000">
                          <a:effectLst/>
                          <a:latin typeface="Cambria"/>
                          <a:ea typeface="Calibri"/>
                          <a:cs typeface="Times New Roman"/>
                        </a:rPr>
                        <a:t>Coolant flush and replacement</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1</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$110</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$110</a:t>
                      </a:r>
                    </a:p>
                  </a:txBody>
                  <a:tcPr marL="68580" marR="68580" marT="0" marB="0"/>
                </a:tc>
                <a:tc>
                  <a:txBody>
                    <a:bodyPr/>
                    <a:lstStyle/>
                    <a:p>
                      <a:pPr marL="0" marR="0">
                        <a:spcBef>
                          <a:spcPts val="0"/>
                        </a:spcBef>
                        <a:spcAft>
                          <a:spcPts val="0"/>
                        </a:spcAft>
                      </a:pPr>
                      <a:r>
                        <a:rPr lang="en-US" sz="2000">
                          <a:effectLst/>
                          <a:latin typeface="Cambria"/>
                          <a:ea typeface="Calibri"/>
                          <a:cs typeface="Times New Roman"/>
                        </a:rPr>
                        <a:t>$110</a:t>
                      </a:r>
                    </a:p>
                  </a:txBody>
                  <a:tcPr marL="68580" marR="68580" marT="0" marB="0"/>
                </a:tc>
              </a:tr>
              <a:tr h="697140">
                <a:tc>
                  <a:txBody>
                    <a:bodyPr/>
                    <a:lstStyle/>
                    <a:p>
                      <a:pPr marL="0" marR="0">
                        <a:spcBef>
                          <a:spcPts val="0"/>
                        </a:spcBef>
                        <a:spcAft>
                          <a:spcPts val="0"/>
                        </a:spcAft>
                      </a:pPr>
                      <a:r>
                        <a:rPr lang="en-US" sz="2000" b="1">
                          <a:effectLst/>
                          <a:latin typeface="Cambria"/>
                          <a:ea typeface="Calibri"/>
                          <a:cs typeface="Times New Roman"/>
                        </a:rPr>
                        <a:t>Total</a:t>
                      </a:r>
                      <a:endParaRPr lang="en-US" sz="2000">
                        <a:effectLst/>
                        <a:latin typeface="Cambria"/>
                        <a:ea typeface="Calibri"/>
                        <a:cs typeface="Times New Roman"/>
                      </a:endParaRPr>
                    </a:p>
                  </a:txBody>
                  <a:tcPr marL="68580" marR="68580" marT="0" marB="0"/>
                </a:tc>
                <a:tc>
                  <a:txBody>
                    <a:bodyPr/>
                    <a:lstStyle/>
                    <a:p>
                      <a:pPr marL="0" marR="0">
                        <a:spcBef>
                          <a:spcPts val="0"/>
                        </a:spcBef>
                        <a:spcAft>
                          <a:spcPts val="0"/>
                        </a:spcAft>
                      </a:pPr>
                      <a:r>
                        <a:rPr lang="en-US" sz="2000" b="1">
                          <a:effectLst/>
                          <a:latin typeface="Cambria"/>
                          <a:ea typeface="Calibri"/>
                          <a:cs typeface="Times New Roman"/>
                        </a:rPr>
                        <a:t> </a:t>
                      </a:r>
                      <a:endParaRPr lang="en-US" sz="2000">
                        <a:effectLst/>
                        <a:latin typeface="Cambria"/>
                        <a:ea typeface="Calibri"/>
                        <a:cs typeface="Times New Roman"/>
                      </a:endParaRPr>
                    </a:p>
                  </a:txBody>
                  <a:tcPr marL="68580" marR="68580" marT="0" marB="0"/>
                </a:tc>
                <a:tc>
                  <a:txBody>
                    <a:bodyPr/>
                    <a:lstStyle/>
                    <a:p>
                      <a:pPr marL="0" marR="0">
                        <a:spcBef>
                          <a:spcPts val="0"/>
                        </a:spcBef>
                        <a:spcAft>
                          <a:spcPts val="0"/>
                        </a:spcAft>
                      </a:pPr>
                      <a:r>
                        <a:rPr lang="en-US" sz="2000" b="1">
                          <a:effectLst/>
                          <a:latin typeface="Cambria"/>
                          <a:ea typeface="Calibri"/>
                          <a:cs typeface="Times New Roman"/>
                        </a:rPr>
                        <a:t> </a:t>
                      </a:r>
                      <a:endParaRPr lang="en-US" sz="2000">
                        <a:effectLst/>
                        <a:latin typeface="Cambria"/>
                        <a:ea typeface="Calibri"/>
                        <a:cs typeface="Times New Roman"/>
                      </a:endParaRPr>
                    </a:p>
                  </a:txBody>
                  <a:tcPr marL="68580" marR="68580" marT="0" marB="0"/>
                </a:tc>
                <a:tc>
                  <a:txBody>
                    <a:bodyPr/>
                    <a:lstStyle/>
                    <a:p>
                      <a:pPr marL="0" marR="0">
                        <a:spcBef>
                          <a:spcPts val="0"/>
                        </a:spcBef>
                        <a:spcAft>
                          <a:spcPts val="0"/>
                        </a:spcAft>
                      </a:pPr>
                      <a:r>
                        <a:rPr lang="en-US" sz="2000" b="1">
                          <a:effectLst/>
                          <a:latin typeface="Cambria"/>
                          <a:ea typeface="Calibri"/>
                          <a:cs typeface="Times New Roman"/>
                        </a:rPr>
                        <a:t>$983</a:t>
                      </a:r>
                      <a:endParaRPr lang="en-US" sz="2000">
                        <a:effectLst/>
                        <a:latin typeface="Cambria"/>
                        <a:ea typeface="Calibri"/>
                        <a:cs typeface="Times New Roman"/>
                      </a:endParaRPr>
                    </a:p>
                  </a:txBody>
                  <a:tcPr marL="68580" marR="68580" marT="0" marB="0"/>
                </a:tc>
                <a:tc>
                  <a:txBody>
                    <a:bodyPr/>
                    <a:lstStyle/>
                    <a:p>
                      <a:pPr marL="0" marR="0">
                        <a:spcBef>
                          <a:spcPts val="0"/>
                        </a:spcBef>
                        <a:spcAft>
                          <a:spcPts val="0"/>
                        </a:spcAft>
                      </a:pPr>
                      <a:r>
                        <a:rPr lang="en-US" sz="2000" b="1" dirty="0">
                          <a:effectLst/>
                          <a:latin typeface="Cambria"/>
                          <a:ea typeface="Calibri"/>
                          <a:cs typeface="Times New Roman"/>
                        </a:rPr>
                        <a:t>$2,529</a:t>
                      </a:r>
                      <a:endParaRPr lang="en-US" sz="2000" dirty="0">
                        <a:effectLst/>
                        <a:latin typeface="Cambria"/>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88682145"/>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Black .thmx</Template>
  <TotalTime>54</TotalTime>
  <Words>1080</Words>
  <Application>Microsoft Macintosh PowerPoint</Application>
  <PresentationFormat>On-screen Show (4:3)</PresentationFormat>
  <Paragraphs>124</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Goldman</dc:creator>
  <cp:lastModifiedBy>Joshua Goldman</cp:lastModifiedBy>
  <cp:revision>9</cp:revision>
  <dcterms:created xsi:type="dcterms:W3CDTF">2017-11-09T19:32:51Z</dcterms:created>
  <dcterms:modified xsi:type="dcterms:W3CDTF">2017-11-13T16:17:48Z</dcterms:modified>
</cp:coreProperties>
</file>