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8" r:id="rId5"/>
    <p:sldId id="263" r:id="rId6"/>
    <p:sldId id="270" r:id="rId7"/>
    <p:sldId id="261" r:id="rId8"/>
    <p:sldId id="269" r:id="rId9"/>
    <p:sldId id="264" r:id="rId10"/>
    <p:sldId id="265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B97A-670D-D543-8A13-FC340E6641DF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A10D-38AA-4F41-8B98-7E98D9998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A10D-38AA-4F41-8B98-7E98D99986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2404-6420-7F42-AFD9-D1C3241C0888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86720-DC01-1B4F-801B-76595F27728D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39A1-3D9C-3741-930F-233AD449E0B2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FE10-DAFD-4944-BAC2-60D651CC3C78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56A-9D31-C942-A1A0-65094A38A750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F1E-BDDE-2C49-A3EA-CAB755FF42BC}" type="datetime1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516-1C2D-C249-88DB-B308911D1237}" type="datetime1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B560-C110-2D44-954C-E7982728350E}" type="datetime1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321C-67BF-E644-B2C9-6D436F8AB7AF}" type="datetime1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6FD6-F20C-2749-8DE9-E6A58CC3EAFF}" type="datetime1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775-F2A5-9240-8553-6457C563477C}" type="datetime1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31F3-87FD-974C-B1C0-9B5B00F91C5D}" type="datetime1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7158-093D-4048-A043-0ECF9F9BF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6023"/>
            <a:ext cx="9144000" cy="1562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EV Charging on The University of Georgia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1665638"/>
            <a:ext cx="10229850" cy="3499675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2900" dirty="0" smtClean="0"/>
              <a:t>Julian Moore</a:t>
            </a:r>
          </a:p>
          <a:p>
            <a:endParaRPr lang="en-US" dirty="0" smtClean="0"/>
          </a:p>
          <a:p>
            <a:r>
              <a:rPr lang="en-US" dirty="0"/>
              <a:t>Sierra Hovet</a:t>
            </a:r>
            <a:r>
              <a:rPr lang="en-US" baseline="30000" dirty="0"/>
              <a:t>1</a:t>
            </a:r>
            <a:r>
              <a:rPr lang="en-US" dirty="0"/>
              <a:t>, Blair Farley</a:t>
            </a:r>
            <a:r>
              <a:rPr lang="en-US" baseline="30000" dirty="0"/>
              <a:t>2</a:t>
            </a:r>
            <a:r>
              <a:rPr lang="en-US" dirty="0"/>
              <a:t>, Jason Perry</a:t>
            </a:r>
            <a:r>
              <a:rPr lang="en-US" baseline="30000" dirty="0"/>
              <a:t>3</a:t>
            </a:r>
            <a:r>
              <a:rPr lang="en-US" dirty="0"/>
              <a:t>, Kevin Kirsche</a:t>
            </a:r>
            <a:r>
              <a:rPr lang="en-US" baseline="30000" dirty="0"/>
              <a:t>3</a:t>
            </a:r>
            <a:r>
              <a:rPr lang="en-US" dirty="0"/>
              <a:t>, Michael Jerue</a:t>
            </a:r>
            <a:r>
              <a:rPr lang="en-US" baseline="30000" dirty="0"/>
              <a:t>4</a:t>
            </a:r>
            <a:r>
              <a:rPr lang="en-US" dirty="0" smtClean="0"/>
              <a:t>, </a:t>
            </a:r>
            <a:r>
              <a:rPr lang="en-US" dirty="0"/>
              <a:t>Don </a:t>
            </a:r>
            <a:r>
              <a:rPr lang="en-US" dirty="0" smtClean="0"/>
              <a:t>Walter</a:t>
            </a:r>
            <a:r>
              <a:rPr lang="en-US" baseline="30000" dirty="0" smtClean="0"/>
              <a:t>5</a:t>
            </a:r>
            <a:r>
              <a:rPr lang="en-US" dirty="0" smtClean="0"/>
              <a:t>, </a:t>
            </a:r>
            <a:r>
              <a:rPr lang="en-US" dirty="0"/>
              <a:t>Zion </a:t>
            </a:r>
            <a:r>
              <a:rPr lang="en-US" dirty="0" err="1"/>
              <a:t>Tsz</a:t>
            </a:r>
            <a:r>
              <a:rPr lang="en-US" dirty="0"/>
              <a:t> Ho Tse</a:t>
            </a:r>
            <a:r>
              <a:rPr lang="en-US" baseline="30000" dirty="0"/>
              <a:t>1*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aseline="30000" dirty="0"/>
              <a:t>1</a:t>
            </a:r>
            <a:r>
              <a:rPr lang="en-US" dirty="0"/>
              <a:t>College of Engineering, </a:t>
            </a:r>
            <a:r>
              <a:rPr lang="en-US" dirty="0" smtClean="0"/>
              <a:t>The </a:t>
            </a:r>
            <a:r>
              <a:rPr lang="en-US" dirty="0"/>
              <a:t>University of Georgia, Athens, GA</a:t>
            </a:r>
          </a:p>
          <a:p>
            <a:r>
              <a:rPr lang="en-US" baseline="30000" dirty="0"/>
              <a:t>2</a:t>
            </a:r>
            <a:r>
              <a:rPr lang="en-US" dirty="0"/>
              <a:t>Southern Company Services, Inc., Birmingham, AL</a:t>
            </a:r>
          </a:p>
          <a:p>
            <a:r>
              <a:rPr lang="en-US" baseline="30000" dirty="0"/>
              <a:t>3</a:t>
            </a:r>
            <a:r>
              <a:rPr lang="en-US" dirty="0"/>
              <a:t>Office of Sustainability, </a:t>
            </a:r>
            <a:r>
              <a:rPr lang="en-US" dirty="0" smtClean="0"/>
              <a:t>The </a:t>
            </a:r>
            <a:r>
              <a:rPr lang="en-US" dirty="0"/>
              <a:t>University of Georgia, Athens, GA</a:t>
            </a:r>
          </a:p>
          <a:p>
            <a:r>
              <a:rPr lang="en-US" baseline="30000" dirty="0"/>
              <a:t>4</a:t>
            </a:r>
            <a:r>
              <a:rPr lang="en-US" dirty="0"/>
              <a:t>JuiceCar LLC, Athens, </a:t>
            </a:r>
            <a:r>
              <a:rPr lang="en-US" dirty="0" smtClean="0"/>
              <a:t>GA</a:t>
            </a:r>
          </a:p>
          <a:p>
            <a:r>
              <a:rPr lang="en-US" baseline="30000" dirty="0" smtClean="0"/>
              <a:t>5</a:t>
            </a:r>
            <a:r>
              <a:rPr lang="en-US" dirty="0" smtClean="0"/>
              <a:t>Transportation </a:t>
            </a:r>
            <a:r>
              <a:rPr lang="en-US" dirty="0"/>
              <a:t>and Parking </a:t>
            </a:r>
            <a:r>
              <a:rPr lang="en-US" dirty="0" smtClean="0"/>
              <a:t>Services, </a:t>
            </a:r>
            <a:r>
              <a:rPr lang="en-US" dirty="0"/>
              <a:t>The University of </a:t>
            </a:r>
            <a:r>
              <a:rPr lang="en-US" dirty="0" smtClean="0"/>
              <a:t>Georgia, </a:t>
            </a:r>
            <a:r>
              <a:rPr lang="en-US" dirty="0"/>
              <a:t>Athens, GA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0" y="5257800"/>
            <a:ext cx="1508809" cy="150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299" y="5349875"/>
            <a:ext cx="4231832" cy="140811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20" y="5299401"/>
            <a:ext cx="1930399" cy="13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9" y="5442774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ovetp\AppData\Local\Microsoft\Windows\INetCache\Content.Word\Fig. 2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41" y="181065"/>
            <a:ext cx="9934164" cy="628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9299" y="150635"/>
            <a:ext cx="445760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At what time do people charge?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Business Hours: 7am </a:t>
            </a:r>
            <a:r>
              <a:rPr lang="mr-IN" sz="2400" dirty="0" smtClean="0"/>
              <a:t>–</a:t>
            </a:r>
            <a:r>
              <a:rPr lang="en-US" sz="2400" dirty="0" smtClean="0"/>
              <a:t> 6pm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Price changes after 2 hours</a:t>
            </a:r>
          </a:p>
        </p:txBody>
      </p:sp>
    </p:spTree>
    <p:extLst>
      <p:ext uri="{BB962C8B-B14F-4D97-AF65-F5344CB8AC3E}">
        <p14:creationId xmlns:p14="http://schemas.microsoft.com/office/powerpoint/2010/main" val="18039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901"/>
            <a:ext cx="10515600" cy="1325563"/>
          </a:xfrm>
        </p:spPr>
        <p:txBody>
          <a:bodyPr/>
          <a:lstStyle/>
          <a:p>
            <a:r>
              <a:rPr lang="en-US" dirty="0" smtClean="0"/>
              <a:t>Fee introduced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89500" cy="3724275"/>
          </a:xfrm>
        </p:spPr>
        <p:txBody>
          <a:bodyPr>
            <a:normAutofit/>
          </a:bodyPr>
          <a:lstStyle/>
          <a:p>
            <a:r>
              <a:rPr lang="en-US" dirty="0" smtClean="0"/>
              <a:t>Started at the </a:t>
            </a:r>
            <a:r>
              <a:rPr lang="en-US" dirty="0"/>
              <a:t>beginning of the </a:t>
            </a:r>
            <a:r>
              <a:rPr lang="en-US" dirty="0" smtClean="0"/>
              <a:t>2014 Fall semester </a:t>
            </a:r>
          </a:p>
          <a:p>
            <a:r>
              <a:rPr lang="en-US" dirty="0" smtClean="0"/>
              <a:t>First 2 hours: $0.75/h </a:t>
            </a:r>
          </a:p>
          <a:p>
            <a:r>
              <a:rPr lang="en-US" dirty="0" smtClean="0"/>
              <a:t>&gt;2 hours: $1.5/h </a:t>
            </a:r>
          </a:p>
          <a:p>
            <a:endParaRPr lang="en-US" dirty="0"/>
          </a:p>
          <a:p>
            <a:r>
              <a:rPr lang="en-US" dirty="0" smtClean="0"/>
              <a:t>Fee did not lead to less charging on campus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27700" y="399106"/>
            <a:ext cx="6099810" cy="6359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5500" y="3788234"/>
            <a:ext cx="729688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508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“Introduction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of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Electric Vehicle Charging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S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tations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to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University Campuses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: a case study for the University of Georgia from 2014 to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2017”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512888"/>
            <a:ext cx="10515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 Charging &amp; Driving Patterns have been analyzed in UGA &amp; Athens Community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methods used in this study are reproducible for other cities and college campuses in the U.S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project is a pilot study for Southern Co. to understand Better EV </a:t>
            </a:r>
            <a:r>
              <a:rPr lang="en-US" sz="2400" dirty="0" smtClean="0"/>
              <a:t>Designs.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0" y="5257800"/>
            <a:ext cx="1508809" cy="1500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99" y="5349875"/>
            <a:ext cx="4231832" cy="140811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20" y="5299401"/>
            <a:ext cx="1930399" cy="13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9" y="5442774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0375" cy="4351338"/>
          </a:xfrm>
        </p:spPr>
        <p:txBody>
          <a:bodyPr/>
          <a:lstStyle/>
          <a:p>
            <a:r>
              <a:rPr lang="en-US" dirty="0"/>
              <a:t>From 2011 to 2017, yearly sales of all-electric vehicles and plug-in hybrids have risen from 0.14% to 1.09% of total vehicle sales in the </a:t>
            </a:r>
            <a:r>
              <a:rPr lang="en-US" dirty="0" smtClean="0"/>
              <a:t>US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Government </a:t>
            </a:r>
            <a:r>
              <a:rPr lang="en-US" dirty="0"/>
              <a:t>promotion with tax credits and subsidies</a:t>
            </a:r>
          </a:p>
          <a:p>
            <a:endParaRPr lang="en-US" dirty="0" smtClean="0"/>
          </a:p>
          <a:p>
            <a:r>
              <a:rPr lang="en-US" dirty="0" smtClean="0"/>
              <a:t>Driving range may be a source of concern when considering an EV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4850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6334125" cy="1917700"/>
          </a:xfrm>
        </p:spPr>
        <p:txBody>
          <a:bodyPr/>
          <a:lstStyle/>
          <a:p>
            <a:r>
              <a:rPr lang="en-US" dirty="0"/>
              <a:t>UGA </a:t>
            </a:r>
            <a:r>
              <a:rPr lang="en-US" dirty="0" smtClean="0"/>
              <a:t>Population = 35,000</a:t>
            </a:r>
          </a:p>
          <a:p>
            <a:r>
              <a:rPr lang="en-US" dirty="0" smtClean="0"/>
              <a:t>Athens Population = 120,000</a:t>
            </a:r>
          </a:p>
          <a:p>
            <a:r>
              <a:rPr lang="en-US" dirty="0" smtClean="0"/>
              <a:t>Able </a:t>
            </a:r>
            <a:r>
              <a:rPr lang="en-US" dirty="0"/>
              <a:t>to manipulate rules and fees for EV </a:t>
            </a:r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4850"/>
            <a:ext cx="3017374" cy="1063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088" y="3896882"/>
            <a:ext cx="3990975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u="sng" smtClean="0"/>
              <a:t>Variables considered</a:t>
            </a:r>
            <a:r>
              <a:rPr lang="en-US" sz="2800" smtClean="0"/>
              <a:t>:</a:t>
            </a:r>
            <a:r>
              <a:rPr lang="en-US" sz="2800" u="sng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Geolocation of users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Charging behavior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Charging Station Occupancy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0501" y="1445758"/>
            <a:ext cx="35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Supporting Partners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44" y="3601260"/>
            <a:ext cx="1508809" cy="1500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233" y="5237947"/>
            <a:ext cx="4231832" cy="140811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166104"/>
            <a:ext cx="1930399" cy="13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82" y="1371793"/>
            <a:ext cx="7285113" cy="51914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84850"/>
            <a:ext cx="3017374" cy="1063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405" y="1690688"/>
            <a:ext cx="5071734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18 level 2 charging stations located in Athens and on the UGA </a:t>
            </a:r>
            <a:r>
              <a:rPr lang="en-US" sz="2400" dirty="0" smtClean="0"/>
              <a:t>Campus</a:t>
            </a:r>
          </a:p>
          <a:p>
            <a:pPr marL="171450" indent="-1714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Analyzed </a:t>
            </a:r>
            <a:r>
              <a:rPr lang="en-US" sz="2400" dirty="0"/>
              <a:t>3,204 charging events from April 10, 2014 to June 20,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088" y="3896882"/>
            <a:ext cx="3990975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u="sng" dirty="0"/>
              <a:t>Variables </a:t>
            </a:r>
            <a:r>
              <a:rPr lang="en-US" sz="2800" u="sng" dirty="0" smtClean="0"/>
              <a:t>considered</a:t>
            </a:r>
            <a:r>
              <a:rPr lang="en-US" sz="2800" dirty="0" smtClean="0"/>
              <a:t>:</a:t>
            </a:r>
            <a:r>
              <a:rPr lang="en-US" sz="2800" u="sng" dirty="0" smtClean="0"/>
              <a:t> </a:t>
            </a:r>
            <a:endParaRPr lang="en-US" sz="2800" u="sng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Geolocation </a:t>
            </a:r>
            <a:r>
              <a:rPr lang="en-US" sz="2400" dirty="0"/>
              <a:t>of </a:t>
            </a:r>
            <a:r>
              <a:rPr lang="en-US" sz="2400" dirty="0" smtClean="0"/>
              <a:t>users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Charging </a:t>
            </a:r>
            <a:r>
              <a:rPr lang="en-US" sz="2400" dirty="0"/>
              <a:t>behavior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Charging Station Occupancy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Case Study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73646" y="127000"/>
            <a:ext cx="8537191" cy="5667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020" y="5351373"/>
            <a:ext cx="63695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Number of registered Athens users per zip code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Most users are in the Athens Area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70 miles between Athens and Atlanta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vetp\AppData\Local\Microsoft\Windows\INetCache\Content.Word\Fig. 1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96" y="0"/>
            <a:ext cx="9410699" cy="5511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69203" y="5495190"/>
            <a:ext cx="378609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Average kWh per charge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91.8% charges  &lt;18kWh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90419" y="185737"/>
            <a:ext cx="7364731" cy="6300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2505082"/>
            <a:ext cx="44831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Length of charge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77.4% charges in 3 hours or less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vetp\AppData\Local\Microsoft\Windows\INetCache\Content.Word\Fig. 1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77860"/>
            <a:ext cx="9309100" cy="5949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48391" y="2124082"/>
            <a:ext cx="63881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Non-Charging Time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Cars moved within 1 hour of a complete charge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vetp\AppData\Local\Microsoft\Windows\INetCache\Content.Word\Fig. 2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86" y="787400"/>
            <a:ext cx="7983818" cy="59426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15291" y="371901"/>
            <a:ext cx="415280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What days do people charge?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Mostly during the weekdays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" y="5794375"/>
            <a:ext cx="3017374" cy="10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343</Words>
  <Application>Microsoft Macintosh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Mangal</vt:lpstr>
      <vt:lpstr>Times</vt:lpstr>
      <vt:lpstr>Arial</vt:lpstr>
      <vt:lpstr>Office Theme</vt:lpstr>
      <vt:lpstr>Analysis of EV Charging on The University of Georgia Campus</vt:lpstr>
      <vt:lpstr>Background</vt:lpstr>
      <vt:lpstr>Case Study Introduction</vt:lpstr>
      <vt:lpstr>Case Study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 introduced</vt:lpstr>
      <vt:lpstr>Conclusion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EV Charging on The University of Georgia Campus</dc:title>
  <dc:creator>Julian Moore</dc:creator>
  <cp:lastModifiedBy>dory.larsen@gmail.com</cp:lastModifiedBy>
  <cp:revision>42</cp:revision>
  <dcterms:created xsi:type="dcterms:W3CDTF">2017-11-09T18:11:22Z</dcterms:created>
  <dcterms:modified xsi:type="dcterms:W3CDTF">2017-11-15T16:31:44Z</dcterms:modified>
</cp:coreProperties>
</file>