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5" r:id="rId4"/>
    <p:sldId id="333" r:id="rId5"/>
    <p:sldId id="354" r:id="rId6"/>
    <p:sldId id="346" r:id="rId7"/>
    <p:sldId id="334" r:id="rId8"/>
    <p:sldId id="337" r:id="rId9"/>
    <p:sldId id="353" r:id="rId10"/>
    <p:sldId id="355" r:id="rId11"/>
    <p:sldId id="356" r:id="rId12"/>
    <p:sldId id="357" r:id="rId13"/>
    <p:sldId id="359" r:id="rId14"/>
    <p:sldId id="336" r:id="rId15"/>
    <p:sldId id="352" r:id="rId16"/>
    <p:sldId id="343" r:id="rId17"/>
    <p:sldId id="344" r:id="rId18"/>
    <p:sldId id="347" r:id="rId19"/>
    <p:sldId id="360" r:id="rId20"/>
  </p:sldIdLst>
  <p:sldSz cx="6858000" cy="51435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sell, Richard William" initials="RW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FFFF"/>
    <a:srgbClr val="4F738A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2" autoAdjust="0"/>
    <p:restoredTop sz="96305" autoAdjust="0"/>
  </p:normalViewPr>
  <p:slideViewPr>
    <p:cSldViewPr snapToGrid="0" snapToObjects="1">
      <p:cViewPr varScale="1">
        <p:scale>
          <a:sx n="220" d="100"/>
          <a:sy n="220" d="100"/>
        </p:scale>
        <p:origin x="-1296" y="-10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0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NULL" TargetMode="External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NULL" TargetMode="External"/><Relationship Id="rId3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96396215566043"/>
          <c:y val="0.0291541285421597"/>
          <c:w val="0.880721134183206"/>
          <c:h val="0.893101528678748"/>
        </c:manualLayout>
      </c:layout>
      <c:pieChart>
        <c:varyColors val="1"/>
        <c:ser>
          <c:idx val="0"/>
          <c:order val="0"/>
          <c:tx>
            <c:strRef>
              <c:f>'Pie Data wEE'!$B$12</c:f>
              <c:strCache>
                <c:ptCount val="1"/>
                <c:pt idx="0">
                  <c:v>FY07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03890621757261"/>
                  <c:y val="0.1755347627485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6073136246392"/>
                  <c:y val="-0.2012480922696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9974484122804"/>
                  <c:y val="0.1503891985785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60394281751466"/>
                  <c:y val="0.06133118767046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'Pie Data wEE'!$A$13:$A$18</c:f>
              <c:strCache>
                <c:ptCount val="6"/>
                <c:pt idx="0">
                  <c:v>Nuclear</c:v>
                </c:pt>
                <c:pt idx="1">
                  <c:v>Coal</c:v>
                </c:pt>
                <c:pt idx="2">
                  <c:v>Gas</c:v>
                </c:pt>
                <c:pt idx="3">
                  <c:v>Hydro</c:v>
                </c:pt>
                <c:pt idx="4">
                  <c:v>Wind &amp; Solar</c:v>
                </c:pt>
                <c:pt idx="5">
                  <c:v>EE</c:v>
                </c:pt>
              </c:strCache>
            </c:strRef>
          </c:cat>
          <c:val>
            <c:numRef>
              <c:f>'Pie Data wEE'!$B$13:$B$18</c:f>
              <c:numCache>
                <c:formatCode>0%</c:formatCode>
                <c:ptCount val="6"/>
                <c:pt idx="0">
                  <c:v>0.260110456582724</c:v>
                </c:pt>
                <c:pt idx="1">
                  <c:v>0.578834119774656</c:v>
                </c:pt>
                <c:pt idx="2">
                  <c:v>0.102288866918677</c:v>
                </c:pt>
                <c:pt idx="3">
                  <c:v>0.0582267459062897</c:v>
                </c:pt>
                <c:pt idx="4">
                  <c:v>0.000464873019451909</c:v>
                </c:pt>
                <c:pt idx="5">
                  <c:v>7.49377982004079E-5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pivotSource>
    <c:name>[Pie Charts (FY18 PSPs)_Oct2016 Historical Update_Embedded EE Update.xlsx]Pie Chart - Energy Forecast!PivotTable4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8000"/>
          </a:solidFill>
        </c:spPr>
      </c:pivotFmt>
      <c:pivotFmt>
        <c:idx val="2"/>
        <c:spPr>
          <a:solidFill>
            <a:srgbClr val="948A54"/>
          </a:solidFill>
        </c:spPr>
      </c:pivotFmt>
      <c:pivotFmt>
        <c:idx val="3"/>
        <c:spPr>
          <a:solidFill>
            <a:srgbClr val="E46C0A"/>
          </a:solidFill>
        </c:spPr>
      </c:pivotFmt>
      <c:pivotFmt>
        <c:idx val="4"/>
        <c:spPr>
          <a:solidFill>
            <a:srgbClr val="0070C0"/>
          </a:solidFill>
        </c:spPr>
        <c:dLbl>
          <c:idx val="0"/>
          <c:layout>
            <c:manualLayout>
              <c:x val="0.142231146608107"/>
              <c:y val="0.0575282229949683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8C3FC5"/>
          </a:solidFill>
        </c:spPr>
      </c:pivotFmt>
      <c:pivotFmt>
        <c:idx val="6"/>
        <c:spPr>
          <a:solidFill>
            <a:srgbClr val="FFCC00"/>
          </a:solidFill>
        </c:spPr>
        <c:dLbl>
          <c:idx val="0"/>
          <c:layout>
            <c:manualLayout>
              <c:x val="-0.0764247637278703"/>
              <c:y val="0.0236885472225887"/>
            </c:manualLayout>
          </c:layout>
          <c:spPr/>
          <c:txPr>
            <a:bodyPr/>
            <a:lstStyle/>
            <a:p>
              <a:pPr>
                <a:defRPr>
                  <a:solidFill>
                    <a:sysClr val="windowText" lastClr="000000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8000"/>
          </a:solidFill>
        </c:spPr>
      </c:pivotFmt>
      <c:pivotFmt>
        <c:idx val="10"/>
        <c:spPr>
          <a:solidFill>
            <a:srgbClr val="948A54"/>
          </a:solidFill>
        </c:spPr>
      </c:pivotFmt>
      <c:pivotFmt>
        <c:idx val="11"/>
        <c:spPr>
          <a:solidFill>
            <a:srgbClr val="E46C0A"/>
          </a:solidFill>
        </c:spPr>
      </c:pivotFmt>
      <c:pivotFmt>
        <c:idx val="12"/>
        <c:spPr>
          <a:solidFill>
            <a:srgbClr val="0070C0"/>
          </a:solidFill>
        </c:spPr>
        <c:dLbl>
          <c:idx val="0"/>
          <c:layout>
            <c:manualLayout>
              <c:x val="0.142231146608107"/>
              <c:y val="0.0575282229949683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CC00"/>
          </a:solidFill>
        </c:spPr>
        <c:dLbl>
          <c:idx val="0"/>
          <c:layout>
            <c:manualLayout>
              <c:x val="-0.0764247637278703"/>
              <c:y val="0.0236885472225887"/>
            </c:manualLayout>
          </c:layout>
          <c:spPr/>
          <c:txPr>
            <a:bodyPr/>
            <a:lstStyle/>
            <a:p>
              <a:pPr>
                <a:defRPr>
                  <a:solidFill>
                    <a:sysClr val="windowText" lastClr="000000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8C3FC5"/>
          </a:solidFill>
        </c:spP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8000"/>
          </a:solidFill>
        </c:spPr>
      </c:pivotFmt>
      <c:pivotFmt>
        <c:idx val="18"/>
        <c:spPr>
          <a:solidFill>
            <a:srgbClr val="948A54"/>
          </a:solidFill>
        </c:spPr>
      </c:pivotFmt>
      <c:pivotFmt>
        <c:idx val="19"/>
        <c:spPr>
          <a:solidFill>
            <a:srgbClr val="E46C0A"/>
          </a:solidFill>
        </c:spPr>
      </c:pivotFmt>
      <c:pivotFmt>
        <c:idx val="20"/>
        <c:spPr>
          <a:solidFill>
            <a:srgbClr val="0070C0"/>
          </a:solidFill>
        </c:spPr>
        <c:dLbl>
          <c:idx val="0"/>
          <c:layout>
            <c:manualLayout>
              <c:x val="0.142231146608107"/>
              <c:y val="0.0575282229949683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FCC00"/>
          </a:solidFill>
        </c:spPr>
        <c:dLbl>
          <c:idx val="0"/>
          <c:layout>
            <c:manualLayout>
              <c:x val="-0.0764247637278703"/>
              <c:y val="0.0236885472225887"/>
            </c:manualLayout>
          </c:layout>
          <c:spPr/>
          <c:txPr>
            <a:bodyPr/>
            <a:lstStyle/>
            <a:p>
              <a:pPr>
                <a:defRPr>
                  <a:solidFill>
                    <a:sysClr val="windowText" lastClr="000000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8C3FC5"/>
          </a:solidFill>
        </c:spPr>
      </c:pivotFmt>
      <c:pivotFmt>
        <c:idx val="23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'Pie Chart - Energy Forecast'!$E$10:$E$11</c:f>
              <c:strCache>
                <c:ptCount val="1"/>
                <c:pt idx="0">
                  <c:v>Sum of Net Generation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948A54"/>
              </a:solidFill>
            </c:spPr>
          </c:dPt>
          <c:dPt>
            <c:idx val="2"/>
            <c:bubble3D val="0"/>
            <c:spPr>
              <a:solidFill>
                <a:srgbClr val="E46C0A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8C3FC5"/>
              </a:solidFill>
            </c:spPr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Lbls>
            <c:dLbl>
              <c:idx val="3"/>
              <c:layout>
                <c:manualLayout>
                  <c:x val="0.142231146608107"/>
                  <c:y val="0.09982940742813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64247637278703"/>
                  <c:y val="0.0236885472225887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'Pie Chart - Energy Forecast'!$B$12:$D$18</c:f>
              <c:strCache>
                <c:ptCount val="6"/>
                <c:pt idx="0">
                  <c:v>Nuclear</c:v>
                </c:pt>
                <c:pt idx="1">
                  <c:v>Coal</c:v>
                </c:pt>
                <c:pt idx="2">
                  <c:v>Gas</c:v>
                </c:pt>
                <c:pt idx="3">
                  <c:v>Hydro</c:v>
                </c:pt>
                <c:pt idx="4">
                  <c:v>Wind &amp; Solar</c:v>
                </c:pt>
                <c:pt idx="5">
                  <c:v>EE</c:v>
                </c:pt>
              </c:strCache>
            </c:strRef>
          </c:cat>
          <c:val>
            <c:numRef>
              <c:f>'Pie Chart - Energy Forecast'!$E$12:$E$18</c:f>
              <c:numCache>
                <c:formatCode>#,##0</c:formatCode>
                <c:ptCount val="6"/>
                <c:pt idx="0">
                  <c:v>63592.73</c:v>
                </c:pt>
                <c:pt idx="1">
                  <c:v>40630.8</c:v>
                </c:pt>
                <c:pt idx="2">
                  <c:v>31372.29000000002</c:v>
                </c:pt>
                <c:pt idx="3">
                  <c:v>15521.97999999999</c:v>
                </c:pt>
                <c:pt idx="4">
                  <c:v>5266.020000000001</c:v>
                </c:pt>
                <c:pt idx="5">
                  <c:v>11863.89682624804</c:v>
                </c:pt>
              </c:numCache>
            </c:numRef>
          </c:val>
        </c:ser>
        <c:ser>
          <c:idx val="1"/>
          <c:order val="1"/>
          <c:tx>
            <c:strRef>
              <c:f>'Pie Chart - Energy Forecast'!$F$10:$F$11</c:f>
              <c:strCache>
                <c:ptCount val="1"/>
                <c:pt idx="0">
                  <c:v>Sum of Net Generation2</c:v>
                </c:pt>
              </c:strCache>
            </c:strRef>
          </c:tx>
          <c:cat>
            <c:strRef>
              <c:f>'Pie Chart - Energy Forecast'!$B$12:$D$18</c:f>
              <c:strCache>
                <c:ptCount val="6"/>
                <c:pt idx="0">
                  <c:v>Nuclear</c:v>
                </c:pt>
                <c:pt idx="1">
                  <c:v>Coal</c:v>
                </c:pt>
                <c:pt idx="2">
                  <c:v>Gas</c:v>
                </c:pt>
                <c:pt idx="3">
                  <c:v>Hydro</c:v>
                </c:pt>
                <c:pt idx="4">
                  <c:v>Wind &amp; Solar</c:v>
                </c:pt>
                <c:pt idx="5">
                  <c:v>EE</c:v>
                </c:pt>
              </c:strCache>
            </c:strRef>
          </c:cat>
          <c:val>
            <c:numRef>
              <c:f>'Pie Chart - Energy Forecast'!$F$12:$F$18</c:f>
              <c:numCache>
                <c:formatCode>0.00%</c:formatCode>
                <c:ptCount val="6"/>
                <c:pt idx="0">
                  <c:v>0.37797083490692</c:v>
                </c:pt>
                <c:pt idx="1">
                  <c:v>0.241493916033108</c:v>
                </c:pt>
                <c:pt idx="2">
                  <c:v>0.186464878048828</c:v>
                </c:pt>
                <c:pt idx="3">
                  <c:v>0.0922567051297925</c:v>
                </c:pt>
                <c:pt idx="4">
                  <c:v>0.0312992063092202</c:v>
                </c:pt>
                <c:pt idx="5">
                  <c:v>0.0705144595721324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pivotSource>
    <c:name>[Pie Charts (FY18 PSPs)_Oct2016 Historical Update_Embedded EE Update_Elect Update.xlsx]Pie Chart - Energy Forecast!PivotTable4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8000"/>
          </a:solidFill>
        </c:spPr>
      </c:pivotFmt>
      <c:pivotFmt>
        <c:idx val="2"/>
        <c:spPr>
          <a:solidFill>
            <a:srgbClr val="948A54"/>
          </a:solidFill>
        </c:spPr>
      </c:pivotFmt>
      <c:pivotFmt>
        <c:idx val="3"/>
        <c:spPr>
          <a:solidFill>
            <a:srgbClr val="E46C0A"/>
          </a:solidFill>
        </c:spPr>
      </c:pivotFmt>
      <c:pivotFmt>
        <c:idx val="4"/>
        <c:spPr>
          <a:solidFill>
            <a:srgbClr val="0070C0"/>
          </a:solidFill>
        </c:spPr>
        <c:dLbl>
          <c:idx val="0"/>
          <c:layout>
            <c:manualLayout>
              <c:x val="0.15416907950976"/>
              <c:y val="0.082203913914314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8C3FC5"/>
          </a:solidFill>
        </c:spPr>
      </c:pivotFmt>
      <c:pivotFmt>
        <c:idx val="6"/>
        <c:spPr>
          <a:solidFill>
            <a:srgbClr val="FFCC00"/>
          </a:solidFill>
        </c:spPr>
        <c:dLbl>
          <c:idx val="0"/>
          <c:layout>
            <c:manualLayout>
              <c:x val="-0.0764247637278703"/>
              <c:y val="0.0236885472225887"/>
            </c:manualLayout>
          </c:layout>
          <c:spPr/>
          <c:txPr>
            <a:bodyPr/>
            <a:lstStyle/>
            <a:p>
              <a:pPr>
                <a:defRPr>
                  <a:solidFill>
                    <a:sysClr val="windowText" lastClr="000000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8000"/>
          </a:solidFill>
        </c:spPr>
      </c:pivotFmt>
      <c:pivotFmt>
        <c:idx val="10"/>
        <c:spPr>
          <a:solidFill>
            <a:srgbClr val="948A54"/>
          </a:solidFill>
        </c:spPr>
      </c:pivotFmt>
      <c:pivotFmt>
        <c:idx val="11"/>
        <c:spPr>
          <a:solidFill>
            <a:srgbClr val="E46C0A"/>
          </a:solidFill>
        </c:spPr>
      </c:pivotFmt>
      <c:pivotFmt>
        <c:idx val="12"/>
        <c:spPr>
          <a:solidFill>
            <a:srgbClr val="0070C0"/>
          </a:solidFill>
        </c:spPr>
        <c:dLbl>
          <c:idx val="0"/>
          <c:layout>
            <c:manualLayout>
              <c:x val="0.15416907950976"/>
              <c:y val="0.082203913914314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CC00"/>
          </a:solidFill>
        </c:spPr>
        <c:dLbl>
          <c:idx val="0"/>
          <c:layout>
            <c:manualLayout>
              <c:x val="-0.0764247637278703"/>
              <c:y val="0.0236885472225887"/>
            </c:manualLayout>
          </c:layout>
          <c:spPr/>
          <c:txPr>
            <a:bodyPr/>
            <a:lstStyle/>
            <a:p>
              <a:pPr>
                <a:defRPr>
                  <a:solidFill>
                    <a:sysClr val="windowText" lastClr="000000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8C3FC5"/>
          </a:solidFill>
        </c:spP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8000"/>
          </a:solidFill>
        </c:spPr>
      </c:pivotFmt>
      <c:pivotFmt>
        <c:idx val="18"/>
        <c:spPr>
          <a:solidFill>
            <a:srgbClr val="948A54"/>
          </a:solidFill>
        </c:spPr>
      </c:pivotFmt>
      <c:pivotFmt>
        <c:idx val="19"/>
        <c:spPr>
          <a:solidFill>
            <a:srgbClr val="E46C0A"/>
          </a:solidFill>
        </c:spPr>
      </c:pivotFmt>
      <c:pivotFmt>
        <c:idx val="20"/>
        <c:spPr>
          <a:solidFill>
            <a:srgbClr val="0070C0"/>
          </a:solidFill>
        </c:spPr>
        <c:dLbl>
          <c:idx val="0"/>
          <c:layout>
            <c:manualLayout>
              <c:x val="0.15416907950976"/>
              <c:y val="0.082203913914314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FCC00"/>
          </a:solidFill>
        </c:spPr>
        <c:dLbl>
          <c:idx val="0"/>
          <c:layout>
            <c:manualLayout>
              <c:x val="-0.0764247637278703"/>
              <c:y val="0.0236885472225887"/>
            </c:manualLayout>
          </c:layout>
          <c:spPr/>
          <c:txPr>
            <a:bodyPr/>
            <a:lstStyle/>
            <a:p>
              <a:pPr>
                <a:defRPr>
                  <a:solidFill>
                    <a:sysClr val="windowText" lastClr="000000"/>
                  </a:solidFill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8C3FC5"/>
          </a:solidFill>
        </c:spPr>
      </c:pivotFmt>
      <c:pivotFmt>
        <c:idx val="23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'Pie Chart - Energy Forecast'!$E$10:$E$11</c:f>
              <c:strCache>
                <c:ptCount val="1"/>
                <c:pt idx="0">
                  <c:v>Sum of Net Generation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948A54"/>
              </a:solidFill>
            </c:spPr>
          </c:dPt>
          <c:dPt>
            <c:idx val="2"/>
            <c:bubble3D val="0"/>
            <c:spPr>
              <a:solidFill>
                <a:srgbClr val="E46C0A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8C3FC5"/>
              </a:solidFill>
            </c:spPr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Lbls>
            <c:dLbl>
              <c:idx val="3"/>
              <c:layout>
                <c:manualLayout>
                  <c:x val="0.15416907950976"/>
                  <c:y val="0.0822039139143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64247637278703"/>
                  <c:y val="0.0236885472225887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'Pie Chart - Energy Forecast'!$B$12:$D$18</c:f>
              <c:strCache>
                <c:ptCount val="6"/>
                <c:pt idx="0">
                  <c:v>Nuclear</c:v>
                </c:pt>
                <c:pt idx="1">
                  <c:v>Coal</c:v>
                </c:pt>
                <c:pt idx="2">
                  <c:v>Gas</c:v>
                </c:pt>
                <c:pt idx="3">
                  <c:v>Hydro</c:v>
                </c:pt>
                <c:pt idx="4">
                  <c:v>Wind &amp; Solar</c:v>
                </c:pt>
                <c:pt idx="5">
                  <c:v>EE</c:v>
                </c:pt>
              </c:strCache>
            </c:strRef>
          </c:cat>
          <c:val>
            <c:numRef>
              <c:f>'Pie Chart - Energy Forecast'!$E$12:$E$18</c:f>
              <c:numCache>
                <c:formatCode>#,##0</c:formatCode>
                <c:ptCount val="6"/>
                <c:pt idx="0">
                  <c:v>67820.89</c:v>
                </c:pt>
                <c:pt idx="1">
                  <c:v>24216.17000000001</c:v>
                </c:pt>
                <c:pt idx="2">
                  <c:v>43258.17</c:v>
                </c:pt>
                <c:pt idx="3">
                  <c:v>15700.09</c:v>
                </c:pt>
                <c:pt idx="4">
                  <c:v>5520.200000000001</c:v>
                </c:pt>
                <c:pt idx="5">
                  <c:v>14611.21635279937</c:v>
                </c:pt>
              </c:numCache>
            </c:numRef>
          </c:val>
        </c:ser>
        <c:ser>
          <c:idx val="1"/>
          <c:order val="1"/>
          <c:tx>
            <c:strRef>
              <c:f>'Pie Chart - Energy Forecast'!$F$10:$F$11</c:f>
              <c:strCache>
                <c:ptCount val="1"/>
                <c:pt idx="0">
                  <c:v>Sum of Net Generation2</c:v>
                </c:pt>
              </c:strCache>
            </c:strRef>
          </c:tx>
          <c:cat>
            <c:strRef>
              <c:f>'Pie Chart - Energy Forecast'!$B$12:$D$18</c:f>
              <c:strCache>
                <c:ptCount val="6"/>
                <c:pt idx="0">
                  <c:v>Nuclear</c:v>
                </c:pt>
                <c:pt idx="1">
                  <c:v>Coal</c:v>
                </c:pt>
                <c:pt idx="2">
                  <c:v>Gas</c:v>
                </c:pt>
                <c:pt idx="3">
                  <c:v>Hydro</c:v>
                </c:pt>
                <c:pt idx="4">
                  <c:v>Wind &amp; Solar</c:v>
                </c:pt>
                <c:pt idx="5">
                  <c:v>EE</c:v>
                </c:pt>
              </c:strCache>
            </c:strRef>
          </c:cat>
          <c:val>
            <c:numRef>
              <c:f>'Pie Chart - Energy Forecast'!$F$12:$F$18</c:f>
              <c:numCache>
                <c:formatCode>0.00%</c:formatCode>
                <c:ptCount val="6"/>
                <c:pt idx="0">
                  <c:v>0.396319660185529</c:v>
                </c:pt>
                <c:pt idx="1">
                  <c:v>0.141510149238605</c:v>
                </c:pt>
                <c:pt idx="2">
                  <c:v>0.252784403664532</c:v>
                </c:pt>
                <c:pt idx="3">
                  <c:v>0.0917453948729104</c:v>
                </c:pt>
                <c:pt idx="4">
                  <c:v>0.0322579634115117</c:v>
                </c:pt>
                <c:pt idx="5">
                  <c:v>0.0853824286269125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BB-4088-95CF-35BD18714F0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BB-4088-95CF-35BD18714F09}"/>
              </c:ext>
            </c:extLst>
          </c:dPt>
          <c:dLbls>
            <c:dLbl>
              <c:idx val="4"/>
              <c:layout>
                <c:manualLayout>
                  <c:x val="0.0"/>
                  <c:y val="-0.13758535889556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>
                            <a:lumMod val="10000"/>
                          </a:schemeClr>
                        </a:solidFill>
                      </a:rPr>
                      <a:t>1%</a:t>
                    </a:r>
                    <a:endParaRPr lang="en-US" dirty="0">
                      <a:solidFill>
                        <a:schemeClr val="bg1">
                          <a:lumMod val="1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'FY17 vs. FY26'!$A$7:$A$11</c:f>
              <c:strCache>
                <c:ptCount val="5"/>
                <c:pt idx="0">
                  <c:v>Hydro</c:v>
                </c:pt>
                <c:pt idx="1">
                  <c:v>Pumped Hydro</c:v>
                </c:pt>
                <c:pt idx="2">
                  <c:v>Wind  </c:v>
                </c:pt>
                <c:pt idx="3">
                  <c:v>Solar</c:v>
                </c:pt>
                <c:pt idx="4">
                  <c:v>Biomass</c:v>
                </c:pt>
              </c:strCache>
            </c:strRef>
          </c:cat>
          <c:val>
            <c:numRef>
              <c:f>'FY17 vs. FY26'!$B$7:$B$11</c:f>
              <c:numCache>
                <c:formatCode>_(* #,##0_);_(* \(#,##0\);_(* "-"??_);_(@_)</c:formatCode>
                <c:ptCount val="5"/>
                <c:pt idx="0">
                  <c:v>4201.0</c:v>
                </c:pt>
                <c:pt idx="1">
                  <c:v>1615.0</c:v>
                </c:pt>
                <c:pt idx="2">
                  <c:v>1242.0</c:v>
                </c:pt>
                <c:pt idx="3">
                  <c:v>307.5</c:v>
                </c:pt>
                <c:pt idx="4">
                  <c:v>51.0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BB-4088-95CF-35BD18714F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1021620549721"/>
          <c:y val="0.164376586655304"/>
          <c:w val="0.294737293355382"/>
          <c:h val="0.710993708148111"/>
        </c:manualLayout>
      </c:layout>
      <c:overlay val="0"/>
      <c:txPr>
        <a:bodyPr/>
        <a:lstStyle/>
        <a:p>
          <a:pPr>
            <a:defRPr sz="1400">
              <a:solidFill>
                <a:schemeClr val="bg1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9660008779806"/>
          <c:y val="0.0340682327515526"/>
          <c:w val="0.959641275030343"/>
          <c:h val="0.756730352810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Plots!$E$35</c:f>
              <c:strCache>
                <c:ptCount val="1"/>
                <c:pt idx="0">
                  <c:v>PEV Adoption (Est.)</c:v>
                </c:pt>
              </c:strCache>
            </c:strRef>
          </c:tx>
          <c:invertIfNegative val="0"/>
          <c:cat>
            <c:numRef>
              <c:f>Plots!$C$41:$C$57</c:f>
              <c:numCache>
                <c:formatCode>General</c:formatCode>
                <c:ptCount val="17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</c:numCache>
            </c:numRef>
          </c:cat>
          <c:val>
            <c:numRef>
              <c:f>Plots!$E$41:$E$57</c:f>
              <c:numCache>
                <c:formatCode>#,##0</c:formatCode>
                <c:ptCount val="17"/>
                <c:pt idx="0">
                  <c:v>986.333333333317</c:v>
                </c:pt>
                <c:pt idx="1">
                  <c:v>1076.0</c:v>
                </c:pt>
                <c:pt idx="2">
                  <c:v>1076.0</c:v>
                </c:pt>
                <c:pt idx="3">
                  <c:v>1221.0</c:v>
                </c:pt>
                <c:pt idx="4">
                  <c:v>1221.0</c:v>
                </c:pt>
                <c:pt idx="5">
                  <c:v>3000.0</c:v>
                </c:pt>
                <c:pt idx="6">
                  <c:v>7500.0</c:v>
                </c:pt>
                <c:pt idx="7">
                  <c:v>10000.0</c:v>
                </c:pt>
                <c:pt idx="8">
                  <c:v>15000.0</c:v>
                </c:pt>
                <c:pt idx="9">
                  <c:v>25000.0</c:v>
                </c:pt>
                <c:pt idx="10">
                  <c:v>35000.0</c:v>
                </c:pt>
                <c:pt idx="11">
                  <c:v>50000.0</c:v>
                </c:pt>
                <c:pt idx="12">
                  <c:v>70000.0</c:v>
                </c:pt>
                <c:pt idx="13">
                  <c:v>90000.0</c:v>
                </c:pt>
                <c:pt idx="14">
                  <c:v>100000.0</c:v>
                </c:pt>
                <c:pt idx="15">
                  <c:v>115000.0</c:v>
                </c:pt>
                <c:pt idx="16">
                  <c:v>120000.0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4248016"/>
        <c:axId val="-1984440000"/>
      </c:barChart>
      <c:lineChart>
        <c:grouping val="standard"/>
        <c:varyColors val="0"/>
        <c:ser>
          <c:idx val="1"/>
          <c:order val="1"/>
          <c:tx>
            <c:strRef>
              <c:f>Plots!$I$35</c:f>
              <c:strCache>
                <c:ptCount val="1"/>
                <c:pt idx="0">
                  <c:v>TVA Investment ($)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Plots!$C$41:$C$57</c:f>
              <c:numCache>
                <c:formatCode>General</c:formatCode>
                <c:ptCount val="17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</c:numCache>
            </c:numRef>
          </c:cat>
          <c:val>
            <c:numRef>
              <c:f>Plots!$I$41:$I$57</c:f>
              <c:numCache>
                <c:formatCode>#,##0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850000.0</c:v>
                </c:pt>
                <c:pt idx="3">
                  <c:v>1.0E6</c:v>
                </c:pt>
                <c:pt idx="4">
                  <c:v>1.1E6</c:v>
                </c:pt>
                <c:pt idx="5">
                  <c:v>3.0E6</c:v>
                </c:pt>
                <c:pt idx="6">
                  <c:v>4.25E6</c:v>
                </c:pt>
                <c:pt idx="7">
                  <c:v>4.75E6</c:v>
                </c:pt>
                <c:pt idx="8">
                  <c:v>4.25E6</c:v>
                </c:pt>
                <c:pt idx="9">
                  <c:v>3.25E6</c:v>
                </c:pt>
                <c:pt idx="10">
                  <c:v>2.5E6</c:v>
                </c:pt>
                <c:pt idx="11">
                  <c:v>2.0E6</c:v>
                </c:pt>
                <c:pt idx="12">
                  <c:v>2.0E6</c:v>
                </c:pt>
                <c:pt idx="13">
                  <c:v>2.0E6</c:v>
                </c:pt>
                <c:pt idx="14">
                  <c:v>2.1E6</c:v>
                </c:pt>
                <c:pt idx="15">
                  <c:v>2.25E6</c:v>
                </c:pt>
                <c:pt idx="16">
                  <c:v>2.4E6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83954096"/>
        <c:axId val="-1983936656"/>
      </c:lineChart>
      <c:catAx>
        <c:axId val="-198424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 sz="1000">
                <a:solidFill>
                  <a:schemeClr val="bg1">
                    <a:lumMod val="10000"/>
                  </a:schemeClr>
                </a:solidFill>
              </a:defRPr>
            </a:pPr>
            <a:endParaRPr lang="en-US"/>
          </a:p>
        </c:txPr>
        <c:crossAx val="-1984440000"/>
        <c:crosses val="autoZero"/>
        <c:auto val="1"/>
        <c:lblAlgn val="ctr"/>
        <c:lblOffset val="100"/>
        <c:noMultiLvlLbl val="0"/>
      </c:catAx>
      <c:valAx>
        <c:axId val="-1984440000"/>
        <c:scaling>
          <c:orientation val="minMax"/>
          <c:max val="120000.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-1984248016"/>
        <c:crosses val="autoZero"/>
        <c:crossBetween val="between"/>
      </c:valAx>
      <c:valAx>
        <c:axId val="-1983936656"/>
        <c:scaling>
          <c:orientation val="minMax"/>
          <c:max val="7.0E6"/>
        </c:scaling>
        <c:delete val="0"/>
        <c:axPos val="r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-1983954096"/>
        <c:crosses val="max"/>
        <c:crossBetween val="between"/>
      </c:valAx>
      <c:catAx>
        <c:axId val="-198395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83936656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00766734040832369"/>
          <c:y val="0.497386611614032"/>
          <c:w val="0.24377756015085"/>
          <c:h val="0.14530678702383"/>
        </c:manualLayout>
      </c:layout>
      <c:overlay val="0"/>
      <c:txPr>
        <a:bodyPr/>
        <a:lstStyle/>
        <a:p>
          <a:pPr>
            <a:defRPr sz="1000">
              <a:solidFill>
                <a:schemeClr val="bg1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0.86667</cdr:y>
    </cdr:from>
    <cdr:to>
      <cdr:x>0.23125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3962401"/>
          <a:ext cx="1057275" cy="609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fld id="{4A469325-1FA1-4B65-B306-B9B8F9B4EB7E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 </a:t>
          </a:fld>
          <a:endParaRPr lang="en-US" b="1"/>
        </a:p>
      </cdr:txBody>
    </cdr:sp>
  </cdr:relSizeAnchor>
  <cdr:relSizeAnchor xmlns:cdr="http://schemas.openxmlformats.org/drawingml/2006/chartDrawing">
    <cdr:from>
      <cdr:x>2.18723E-7</cdr:x>
      <cdr:y>0.89167</cdr:y>
    </cdr:from>
    <cdr:to>
      <cdr:x>0.16458</cdr:x>
      <cdr:y>0.99792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" y="4076700"/>
          <a:ext cx="752474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fld id="{F4C72DC1-E66E-4DA3-8265-5596B0CAA39F}" type="TxLink">
            <a:rPr lang="en-US" sz="800" b="0" i="0" u="none" strike="noStrike">
              <a:solidFill>
                <a:srgbClr val="000000"/>
              </a:solidFill>
              <a:latin typeface="Calibri"/>
            </a:rPr>
            <a:pPr algn="ctr"/>
            <a:t> </a:t>
          </a:fld>
          <a:endParaRPr lang="en-US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0.86667</cdr:y>
    </cdr:from>
    <cdr:to>
      <cdr:x>0.23125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3962401"/>
          <a:ext cx="1057275" cy="609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fld id="{4A469325-1FA1-4B65-B306-B9B8F9B4EB7E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 </a:t>
          </a:fld>
          <a:endParaRPr lang="en-US" b="1"/>
        </a:p>
      </cdr:txBody>
    </cdr:sp>
  </cdr:relSizeAnchor>
  <cdr:relSizeAnchor xmlns:cdr="http://schemas.openxmlformats.org/drawingml/2006/chartDrawing">
    <cdr:from>
      <cdr:x>2.18723E-7</cdr:x>
      <cdr:y>0.89167</cdr:y>
    </cdr:from>
    <cdr:to>
      <cdr:x>0.16458</cdr:x>
      <cdr:y>0.99792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" y="4076700"/>
          <a:ext cx="752474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fld id="{F4C72DC1-E66E-4DA3-8265-5596B0CAA39F}" type="TxLink">
            <a:rPr lang="en-US" sz="800" b="0" i="0" u="none" strike="noStrike">
              <a:solidFill>
                <a:srgbClr val="000000"/>
              </a:solidFill>
              <a:latin typeface="Calibri"/>
            </a:rPr>
            <a:pPr algn="ctr"/>
            <a:t> </a:t>
          </a:fld>
          <a:endParaRPr lang="en-US" sz="8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248EBE-51DF-BB4C-A9FA-7620BFC94D29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399A2F-668C-5049-A70A-836AD81A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E909D0-EA56-6346-812E-3FAD681E6151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383A2-DC86-154E-9B73-AF10FA2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8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4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9B52-6D09-41AC-9482-03929A9E65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1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5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Tips:</a:t>
            </a:r>
          </a:p>
          <a:p>
            <a:pPr marL="171441" indent="-171441">
              <a:buFont typeface="Arial"/>
              <a:buChar char="•"/>
            </a:pPr>
            <a:r>
              <a:rPr lang="en-US" dirty="0" smtClean="0"/>
              <a:t>Slide title</a:t>
            </a:r>
            <a:r>
              <a:rPr lang="en-US" baseline="0" dirty="0" smtClean="0"/>
              <a:t> should be Arial font, 32 points</a:t>
            </a:r>
          </a:p>
          <a:p>
            <a:pPr marL="171441" indent="-171441" defTabSz="457175">
              <a:buFont typeface="Arial"/>
              <a:buChar char="•"/>
              <a:defRPr/>
            </a:pPr>
            <a:r>
              <a:rPr lang="en-US" dirty="0" smtClean="0"/>
              <a:t>Title should be kept short</a:t>
            </a:r>
            <a:r>
              <a:rPr lang="en-US" baseline="0" dirty="0" smtClean="0"/>
              <a:t> and on a single line if at all possible</a:t>
            </a:r>
          </a:p>
          <a:p>
            <a:pPr marL="171441" indent="-171441" defTabSz="457175">
              <a:buFont typeface="Arial"/>
              <a:buChar char="•"/>
              <a:defRPr/>
            </a:pPr>
            <a:r>
              <a:rPr lang="en-US" dirty="0" smtClean="0"/>
              <a:t>To</a:t>
            </a:r>
            <a:r>
              <a:rPr lang="en-US" baseline="0" dirty="0" smtClean="0"/>
              <a:t> change the image, right click on it and click </a:t>
            </a:r>
            <a:r>
              <a:rPr lang="en-US" b="1" i="1" baseline="0" dirty="0" smtClean="0"/>
              <a:t>Change Picture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9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3A2-DC86-154E-9B73-AF10FA2A58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6"/>
            <a:ext cx="5143500" cy="12414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4639"/>
            <a:ext cx="1478756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9"/>
            <a:ext cx="4321969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342900" y="2629143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0" i="0" baseline="0"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of Presentation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95770" y="3770922"/>
            <a:ext cx="2295768" cy="795338"/>
          </a:xfrm>
          <a:prstGeom prst="rect">
            <a:avLst/>
          </a:prstGeom>
        </p:spPr>
        <p:txBody>
          <a:bodyPr vert="horz" wrap="none"/>
          <a:lstStyle>
            <a:lvl1pPr marL="0" indent="0" algn="ctr">
              <a:buFontTx/>
              <a:buNone/>
              <a:defRPr sz="1350" b="0" i="0" baseline="0">
                <a:solidFill>
                  <a:schemeClr val="accent3"/>
                </a:solidFill>
                <a:latin typeface="+mn-lt"/>
                <a:cs typeface="HelveticaNeueLT Std Thin"/>
              </a:defRPr>
            </a:lvl1pPr>
            <a:lvl2pPr marL="3429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2pPr>
            <a:lvl3pPr marL="6858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3pPr>
            <a:lvl4pPr marL="10287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4pPr>
            <a:lvl5pPr marL="13716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0965" y="3600417"/>
            <a:ext cx="5496071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295_REV_TVA_Logo 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929769"/>
            <a:ext cx="8229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24499" y="71409"/>
            <a:ext cx="5611445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550"/>
              </a:lnSpc>
              <a:defRPr sz="24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945344" y="1336328"/>
            <a:ext cx="5569755" cy="328126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defRPr sz="1800" b="0" i="0">
                <a:latin typeface="+mn-lt"/>
                <a:cs typeface="HelveticaNeueLT Std Thin"/>
              </a:defRPr>
            </a:lvl1pPr>
            <a:lvl2pPr marL="600075" indent="-257175">
              <a:lnSpc>
                <a:spcPct val="100000"/>
              </a:lnSpc>
              <a:buSzPct val="100000"/>
              <a:buFont typeface="Lucida Grande"/>
              <a:buChar char="-"/>
              <a:defRPr sz="1500" b="0" i="0" baseline="0">
                <a:latin typeface="+mn-lt"/>
                <a:cs typeface="HelveticaNeueLT Std Thin"/>
              </a:defRPr>
            </a:lvl2pPr>
            <a:lvl3pPr marL="857250" indent="-171450">
              <a:lnSpc>
                <a:spcPct val="100000"/>
              </a:lnSpc>
              <a:buFont typeface="Lucida Grande"/>
              <a:buChar char="&gt;"/>
              <a:defRPr sz="1200" b="0" i="0">
                <a:latin typeface="+mn-lt"/>
                <a:cs typeface="HelveticaNeueLT Std Thin"/>
              </a:defRPr>
            </a:lvl3pPr>
            <a:lvl4pPr marL="1200150" indent="-171450">
              <a:lnSpc>
                <a:spcPct val="100000"/>
              </a:lnSpc>
              <a:buFont typeface="Lucida Grande"/>
              <a:buChar char="»"/>
              <a:defRPr sz="1050" b="0" i="0">
                <a:latin typeface="+mn-lt"/>
                <a:cs typeface="HelveticaNeueLT Std Thin"/>
              </a:defRPr>
            </a:lvl4pPr>
            <a:lvl5pPr marL="1543050" indent="-171450">
              <a:lnSpc>
                <a:spcPct val="100000"/>
              </a:lnSpc>
              <a:buFont typeface="Courier New"/>
              <a:buChar char="o"/>
              <a:defRPr sz="1050" b="0" i="0">
                <a:latin typeface="+mn-lt"/>
                <a:cs typeface="HelveticaNeueLT Std Thi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4069792" y="4859951"/>
            <a:ext cx="21717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45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6270801" y="4856361"/>
            <a:ext cx="210596" cy="274637"/>
          </a:xfrm>
          <a:prstGeom prst="rect">
            <a:avLst/>
          </a:prstGeom>
        </p:spPr>
        <p:txBody>
          <a:bodyPr lIns="0"/>
          <a:lstStyle>
            <a:lvl1pPr algn="l">
              <a:defRPr sz="45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3655" y="330118"/>
            <a:ext cx="5611445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550"/>
              </a:lnSpc>
              <a:defRPr sz="24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9" name="Picture 8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07" y="4795259"/>
            <a:ext cx="182880" cy="243840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945345" y="1336328"/>
            <a:ext cx="2537386" cy="3281262"/>
          </a:xfrm>
          <a:prstGeom prst="rect">
            <a:avLst/>
          </a:prstGeom>
        </p:spPr>
        <p:txBody>
          <a:bodyPr vert="horz"/>
          <a:lstStyle>
            <a:lvl1pPr>
              <a:defRPr sz="1500" b="0" i="0">
                <a:latin typeface="+mn-lt"/>
                <a:cs typeface="HelveticaNeueLT Std Thin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6561407" y="4764463"/>
            <a:ext cx="210596" cy="274637"/>
          </a:xfrm>
          <a:prstGeom prst="rect">
            <a:avLst/>
          </a:prstGeom>
        </p:spPr>
        <p:txBody>
          <a:bodyPr lIns="0"/>
          <a:lstStyle>
            <a:lvl1pPr algn="l">
              <a:defRPr sz="45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13" cy="5143500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655815" y="1554284"/>
            <a:ext cx="2554654" cy="3063307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9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5815" y="1263812"/>
            <a:ext cx="2554653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12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4405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3655" y="330118"/>
            <a:ext cx="5611445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550"/>
              </a:lnSpc>
              <a:defRPr sz="24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28077" y="1561672"/>
            <a:ext cx="2320193" cy="122441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9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295_TVA_Logo SMALL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07" y="4795259"/>
            <a:ext cx="182880" cy="243840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4005022" y="4848442"/>
            <a:ext cx="21717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45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6203392" y="4843101"/>
            <a:ext cx="210596" cy="274637"/>
          </a:xfrm>
          <a:prstGeom prst="rect">
            <a:avLst/>
          </a:prstGeom>
        </p:spPr>
        <p:txBody>
          <a:bodyPr lIns="0"/>
          <a:lstStyle>
            <a:lvl1pPr algn="l">
              <a:defRPr sz="45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3779232" y="1336328"/>
            <a:ext cx="2736848" cy="3281262"/>
          </a:xfrm>
          <a:prstGeom prst="rect">
            <a:avLst/>
          </a:prstGeom>
        </p:spPr>
        <p:txBody>
          <a:bodyPr vert="horz"/>
          <a:lstStyle>
            <a:lvl2pPr marL="342900" indent="0" algn="ctr">
              <a:buNone/>
              <a:defRPr sz="1500" baseline="0">
                <a:latin typeface="+mn-lt"/>
                <a:cs typeface="HelveticaNeueLT Std"/>
              </a:defRPr>
            </a:lvl2pPr>
          </a:lstStyle>
          <a:p>
            <a:pPr lvl="1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28077" y="1271200"/>
            <a:ext cx="1128346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105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28077" y="2853061"/>
            <a:ext cx="1128346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105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928077" y="3144315"/>
            <a:ext cx="2320193" cy="122441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900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3655" y="330118"/>
            <a:ext cx="5611445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550"/>
              </a:lnSpc>
              <a:defRPr sz="24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73231" y="1771488"/>
            <a:ext cx="1128346" cy="1647743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675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73231" y="3589356"/>
            <a:ext cx="2745154" cy="1035212"/>
          </a:xfrm>
          <a:prstGeom prst="rect">
            <a:avLst/>
          </a:prstGeom>
          <a:solidFill>
            <a:srgbClr val="4F73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22077" y="3646450"/>
            <a:ext cx="2628734" cy="905283"/>
          </a:xfrm>
          <a:prstGeom prst="rect">
            <a:avLst/>
          </a:prstGeom>
        </p:spPr>
        <p:txBody>
          <a:bodyPr vert="horz" wrap="none" lIns="182880" anchor="ctr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bg2"/>
                </a:solidFill>
                <a:latin typeface="+mn-lt"/>
                <a:cs typeface="HelveticaNeueLT Std"/>
              </a:defRPr>
            </a:lvl1pPr>
            <a:lvl2pPr marL="342900" indent="0">
              <a:buFontTx/>
              <a:buNone/>
              <a:defRPr sz="3300">
                <a:solidFill>
                  <a:schemeClr val="bg2"/>
                </a:solidFill>
                <a:latin typeface="Arial Narrow"/>
              </a:defRPr>
            </a:lvl2pPr>
            <a:lvl3pPr marL="685800" indent="0">
              <a:buFontTx/>
              <a:buNone/>
              <a:defRPr sz="3300">
                <a:solidFill>
                  <a:schemeClr val="bg2"/>
                </a:solidFill>
                <a:latin typeface="Arial Narrow"/>
              </a:defRPr>
            </a:lvl3pPr>
            <a:lvl4pPr marL="1028700" indent="0">
              <a:buFontTx/>
              <a:buNone/>
              <a:defRPr sz="3300">
                <a:solidFill>
                  <a:schemeClr val="bg2"/>
                </a:solidFill>
                <a:latin typeface="Arial Narrow"/>
              </a:defRPr>
            </a:lvl4pPr>
            <a:lvl5pPr marL="1371600" indent="0">
              <a:buFontTx/>
              <a:buNone/>
              <a:defRPr sz="3300">
                <a:solidFill>
                  <a:schemeClr val="bg2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945345" y="1336328"/>
            <a:ext cx="2537386" cy="3281262"/>
          </a:xfrm>
          <a:prstGeom prst="rect">
            <a:avLst/>
          </a:prstGeom>
        </p:spPr>
        <p:txBody>
          <a:bodyPr vert="horz"/>
          <a:lstStyle>
            <a:lvl1pPr>
              <a:defRPr sz="1500" b="0" i="0">
                <a:latin typeface="+mn-lt"/>
                <a:cs typeface="HelveticaNeueLT Std Thin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0270" y="1780606"/>
            <a:ext cx="1138115" cy="1647743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675" b="0" i="0" baseline="0">
                <a:solidFill>
                  <a:schemeClr val="bg1">
                    <a:lumMod val="25000"/>
                  </a:schemeClr>
                </a:solidFill>
                <a:latin typeface="+mn-lt"/>
                <a:cs typeface="HelveticaNeueLT Std Thin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73231" y="1336328"/>
            <a:ext cx="1128346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9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280270" y="1336328"/>
            <a:ext cx="1128346" cy="290472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450"/>
              </a:spcAft>
              <a:buFontTx/>
              <a:buNone/>
              <a:defRPr sz="900" b="1" i="0" baseline="0">
                <a:solidFill>
                  <a:schemeClr val="accent2"/>
                </a:solidFill>
                <a:latin typeface="+mj-lt"/>
                <a:cs typeface="HelveticaNeueLT Std"/>
              </a:defRPr>
            </a:lvl1pPr>
            <a:lvl2pPr marL="3429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6858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0287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371600" indent="0">
              <a:spcAft>
                <a:spcPts val="450"/>
              </a:spcAft>
              <a:buFontTx/>
              <a:buNone/>
              <a:defRPr sz="7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4149802" y="4829471"/>
            <a:ext cx="21717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45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6350811" y="4825881"/>
            <a:ext cx="210596" cy="274637"/>
          </a:xfrm>
          <a:prstGeom prst="rect">
            <a:avLst/>
          </a:prstGeom>
        </p:spPr>
        <p:txBody>
          <a:bodyPr lIns="0"/>
          <a:lstStyle>
            <a:lvl1pPr algn="l">
              <a:defRPr sz="45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342900" y="2629143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0" i="0" baseline="0"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of Presentation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95770" y="3770922"/>
            <a:ext cx="2295768" cy="795338"/>
          </a:xfrm>
          <a:prstGeom prst="rect">
            <a:avLst/>
          </a:prstGeom>
        </p:spPr>
        <p:txBody>
          <a:bodyPr vert="horz" wrap="none"/>
          <a:lstStyle>
            <a:lvl1pPr marL="0" indent="0" algn="ctr">
              <a:buFontTx/>
              <a:buNone/>
              <a:defRPr sz="1350" b="0" i="0" baseline="0">
                <a:solidFill>
                  <a:schemeClr val="accent3"/>
                </a:solidFill>
                <a:latin typeface="+mn-lt"/>
                <a:cs typeface="HelveticaNeueLT Std Thin"/>
              </a:defRPr>
            </a:lvl1pPr>
            <a:lvl2pPr marL="3429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2pPr>
            <a:lvl3pPr marL="6858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3pPr>
            <a:lvl4pPr marL="10287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4pPr>
            <a:lvl5pPr marL="13716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0965" y="3600417"/>
            <a:ext cx="5496071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295_REV_TVA_Logo 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929769"/>
            <a:ext cx="8229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7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24499" y="71409"/>
            <a:ext cx="5611445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550"/>
              </a:lnSpc>
              <a:defRPr sz="2400" b="0" i="0">
                <a:solidFill>
                  <a:schemeClr val="tx2"/>
                </a:solidFill>
                <a:latin typeface="+mj-lt"/>
                <a:cs typeface="HelveticaNeueLT Std Thin"/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945344" y="1336328"/>
            <a:ext cx="5569755" cy="328126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defRPr sz="1800" b="0" i="0">
                <a:latin typeface="+mn-lt"/>
                <a:cs typeface="HelveticaNeueLT Std Thin"/>
              </a:defRPr>
            </a:lvl1pPr>
            <a:lvl2pPr marL="600075" indent="-257175">
              <a:lnSpc>
                <a:spcPct val="100000"/>
              </a:lnSpc>
              <a:buSzPct val="100000"/>
              <a:buFont typeface="Lucida Grande"/>
              <a:buChar char="-"/>
              <a:defRPr sz="1500" b="0" i="0" baseline="0">
                <a:latin typeface="+mn-lt"/>
                <a:cs typeface="HelveticaNeueLT Std Thin"/>
              </a:defRPr>
            </a:lvl2pPr>
            <a:lvl3pPr marL="857250" indent="-171450">
              <a:lnSpc>
                <a:spcPct val="100000"/>
              </a:lnSpc>
              <a:buFont typeface="Lucida Grande"/>
              <a:buChar char="&gt;"/>
              <a:defRPr sz="1200" b="0" i="0">
                <a:latin typeface="+mn-lt"/>
                <a:cs typeface="HelveticaNeueLT Std Thin"/>
              </a:defRPr>
            </a:lvl3pPr>
            <a:lvl4pPr marL="1200150" indent="-171450">
              <a:lnSpc>
                <a:spcPct val="100000"/>
              </a:lnSpc>
              <a:buFont typeface="Lucida Grande"/>
              <a:buChar char="»"/>
              <a:defRPr sz="1050" b="0" i="0">
                <a:latin typeface="+mn-lt"/>
                <a:cs typeface="HelveticaNeueLT Std Thin"/>
              </a:defRPr>
            </a:lvl4pPr>
            <a:lvl5pPr marL="1543050" indent="-171450">
              <a:lnSpc>
                <a:spcPct val="100000"/>
              </a:lnSpc>
              <a:buFont typeface="Courier New"/>
              <a:buChar char="o"/>
              <a:defRPr sz="1050" b="0" i="0">
                <a:latin typeface="+mn-lt"/>
                <a:cs typeface="HelveticaNeueLT Std Thi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4069792" y="4859951"/>
            <a:ext cx="2171700" cy="274637"/>
          </a:xfrm>
          <a:prstGeom prst="rect">
            <a:avLst/>
          </a:prstGeom>
        </p:spPr>
        <p:txBody>
          <a:bodyPr rIns="0"/>
          <a:lstStyle>
            <a:lvl1pPr algn="r">
              <a:defRPr lang="en-US" sz="45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lang="en-US" dirty="0" smtClean="0"/>
              <a:t>PLACE THE TITLE OF THE PRESENTATION HERE </a:t>
            </a:r>
            <a:endParaRPr lang="en-US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6270801" y="4856361"/>
            <a:ext cx="210596" cy="274637"/>
          </a:xfrm>
          <a:prstGeom prst="rect">
            <a:avLst/>
          </a:prstGeom>
        </p:spPr>
        <p:txBody>
          <a:bodyPr lIns="0"/>
          <a:lstStyle>
            <a:lvl1pPr algn="l">
              <a:defRPr sz="45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6"/>
            <a:ext cx="5143500" cy="12414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D75-2607-44BC-9380-1DA40AA673E6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891B-C732-4715-9189-7B9A3129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5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D75-2607-44BC-9380-1DA40AA673E6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891B-C732-4715-9189-7B9A3129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700"/>
            <a:ext cx="5915025" cy="21399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1700"/>
            <a:ext cx="5915025" cy="11255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D75-2607-44BC-9380-1DA40AA673E6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891B-C732-4715-9189-7B9A3129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67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D75-2607-44BC-9380-1DA40AA673E6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891B-C732-4715-9189-7B9A3129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5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274639"/>
            <a:ext cx="5915025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79" y="1260475"/>
            <a:ext cx="2901553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" y="1879600"/>
            <a:ext cx="2901553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5841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5841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D75-2607-44BC-9380-1DA40AA673E6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891B-C732-4715-9189-7B9A3129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5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D75-2607-44BC-9380-1DA40AA673E6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891B-C732-4715-9189-7B9A3129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700"/>
            <a:ext cx="5915025" cy="21399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1700"/>
            <a:ext cx="5915025" cy="11255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274639"/>
            <a:ext cx="5915025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79" y="1260475"/>
            <a:ext cx="2901553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" y="1879600"/>
            <a:ext cx="2901553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5841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5841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1" y="741364"/>
            <a:ext cx="3471863" cy="36544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0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1" y="741364"/>
            <a:ext cx="3471863" cy="36544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3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9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4B9E6-7422-4747-99E1-24F26244141B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3D0B-CA79-46F9-8FB9-EDD48D20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26" r:id="rId17"/>
    <p:sldLayoutId id="2147483727" r:id="rId1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9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1D75-2607-44BC-9380-1DA40AA673E6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891B-C732-4715-9189-7B9A3129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2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n_M_8w8LUAhXDej4KHQBAC0IQjRwIBw&amp;url=https://vimeo.com/epbfiberoptics&amp;psig=AFQjCNGSNSNkt7P6ZzMvFIAO-YUnWp57OQ&amp;ust=1497708189783121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n_M_8w8LUAhXDej4KHQBAC0IQjRwIBw&amp;url=https://vimeo.com/epbfiberoptics&amp;psig=AFQjCNGSNSNkt7P6ZzMvFIAO-YUnWp57OQ&amp;ust=1497708189783121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9.jpeg"/><Relationship Id="rId1" Type="http://schemas.openxmlformats.org/officeDocument/2006/relationships/video" Target="NULL" TargetMode="External"/><Relationship Id="rId2" Type="http://schemas.microsoft.com/office/2007/relationships/media" Target="https://www.youtube.com/embed/8CwbyvxHhh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11/14/2017</a:t>
            </a:r>
            <a:endParaRPr lang="en-US" dirty="0"/>
          </a:p>
        </p:txBody>
      </p:sp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30666"/>
          <a:stretch/>
        </p:blipFill>
        <p:spPr bwMode="auto">
          <a:xfrm>
            <a:off x="2469995" y="929646"/>
            <a:ext cx="1914535" cy="12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06" y="1884412"/>
            <a:ext cx="2283132" cy="16646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430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0526"/>
            <a:ext cx="6094242" cy="642938"/>
          </a:xfrm>
        </p:spPr>
        <p:txBody>
          <a:bodyPr/>
          <a:lstStyle/>
          <a:p>
            <a:r>
              <a:rPr lang="en-US" dirty="0"/>
              <a:t>Newer, Cleaner, Lower Cost Power Supply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C76FAC-537A-4A05-89AF-C5FE76F009D8}" type="slidenum">
              <a:rPr lang="en-US" smtClean="0">
                <a:solidFill>
                  <a:srgbClr val="F0F0F0">
                    <a:lumMod val="10000"/>
                  </a:srgbClr>
                </a:solidFill>
              </a:rPr>
              <a:pPr/>
              <a:t>10</a:t>
            </a:fld>
            <a:endParaRPr lang="en-US">
              <a:solidFill>
                <a:srgbClr val="F0F0F0">
                  <a:lumMod val="10000"/>
                </a:srgbClr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57634" y="3539710"/>
            <a:ext cx="63574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sz="675" i="1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FY18 and FY20 are based on the FY18 Budget.</a:t>
            </a:r>
          </a:p>
          <a:p>
            <a:pPr>
              <a:buClr>
                <a:srgbClr val="FFFFFF"/>
              </a:buClr>
            </a:pPr>
            <a:r>
              <a:rPr lang="en-US" sz="675" i="1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EE includes all energy efficiency impacts (codes/standards/behaviors and TVA programs)</a:t>
            </a:r>
            <a:r>
              <a:rPr lang="en-US" sz="675" b="1" i="1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75" i="1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on a Net Cumulative Realized at System basis, 2007 base year.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96278" y="1922672"/>
          <a:ext cx="2200831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028700" y="1500188"/>
            <a:ext cx="914400" cy="438519"/>
          </a:xfrm>
          <a:prstGeom prst="rect">
            <a:avLst/>
          </a:prstGeom>
          <a:noFill/>
        </p:spPr>
        <p:txBody>
          <a:bodyPr wrap="square" lIns="68516" tIns="34259" rIns="68516" bIns="3425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158"/>
            <a:r>
              <a:rPr lang="en-US" sz="1500" b="1" dirty="0">
                <a:solidFill>
                  <a:schemeClr val="bg1">
                    <a:lumMod val="10000"/>
                  </a:schemeClr>
                </a:solidFill>
              </a:rPr>
              <a:t>FY07</a:t>
            </a:r>
          </a:p>
          <a:p>
            <a:pPr algn="ctr" defTabSz="685158"/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179 TWh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9149" y="1500187"/>
            <a:ext cx="914400" cy="438519"/>
          </a:xfrm>
          <a:prstGeom prst="rect">
            <a:avLst/>
          </a:prstGeom>
          <a:noFill/>
        </p:spPr>
        <p:txBody>
          <a:bodyPr wrap="square" lIns="68516" tIns="34259" rIns="68516" bIns="3425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158"/>
            <a:r>
              <a:rPr lang="en-US" sz="1500" b="1" dirty="0">
                <a:solidFill>
                  <a:schemeClr val="bg1">
                    <a:lumMod val="10000"/>
                  </a:schemeClr>
                </a:solidFill>
              </a:rPr>
              <a:t>FY18</a:t>
            </a:r>
          </a:p>
          <a:p>
            <a:pPr algn="ctr" defTabSz="685158"/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168 TWh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8673" y="1500186"/>
            <a:ext cx="914400" cy="438519"/>
          </a:xfrm>
          <a:prstGeom prst="rect">
            <a:avLst/>
          </a:prstGeom>
          <a:noFill/>
        </p:spPr>
        <p:txBody>
          <a:bodyPr wrap="square" lIns="68516" tIns="34259" rIns="68516" bIns="3425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158"/>
            <a:r>
              <a:rPr lang="en-US" sz="1500" b="1" dirty="0">
                <a:solidFill>
                  <a:schemeClr val="bg1">
                    <a:lumMod val="10000"/>
                  </a:schemeClr>
                </a:solidFill>
              </a:rPr>
              <a:t>FY20</a:t>
            </a:r>
          </a:p>
          <a:p>
            <a:pPr algn="ctr" defTabSz="685158"/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171 TWh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2405950" y="1696844"/>
          <a:ext cx="2393442" cy="202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624415" y="1690601"/>
          <a:ext cx="2393442" cy="202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83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19341" y="1164537"/>
          <a:ext cx="5563492" cy="311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4491" y="2389060"/>
            <a:ext cx="9675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>
                    <a:lumMod val="10000"/>
                  </a:schemeClr>
                </a:solidFill>
              </a:rPr>
              <a:t>~7,400 </a:t>
            </a:r>
          </a:p>
          <a:p>
            <a:pPr algn="ctr"/>
            <a:r>
              <a:rPr lang="en-US" sz="900" dirty="0">
                <a:solidFill>
                  <a:schemeClr val="bg1">
                    <a:lumMod val="10000"/>
                  </a:schemeClr>
                </a:solidFill>
              </a:rPr>
              <a:t>MW Nameplate Capacity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265386" y="4268608"/>
            <a:ext cx="378575" cy="205978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sz="450" dirty="0"/>
              <a:t>|  </a:t>
            </a:r>
            <a:fld id="{074642B0-B6F2-B34D-8B58-6F4D6756A21A}" type="slidenum">
              <a:rPr lang="en-US" sz="450"/>
              <a:pPr/>
              <a:t>11</a:t>
            </a:fld>
            <a:endParaRPr lang="en-US" sz="45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9341" y="742410"/>
            <a:ext cx="5611445" cy="642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>
              <a:lnSpc>
                <a:spcPts val="2550"/>
              </a:lnSpc>
            </a:pPr>
            <a:r>
              <a:rPr lang="en-US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TVA’s Renewable Portfolio</a:t>
            </a:r>
          </a:p>
        </p:txBody>
      </p:sp>
    </p:spTree>
    <p:extLst>
      <p:ext uri="{BB962C8B-B14F-4D97-AF65-F5344CB8AC3E}">
        <p14:creationId xmlns:p14="http://schemas.microsoft.com/office/powerpoint/2010/main" val="39304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92" y="1267739"/>
            <a:ext cx="3647599" cy="251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Valley’s Carbon Future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446567" y="4265043"/>
            <a:ext cx="5874935" cy="205978"/>
          </a:xfrm>
        </p:spPr>
        <p:txBody>
          <a:bodyPr/>
          <a:lstStyle/>
          <a:p>
            <a:pPr algn="l"/>
            <a:r>
              <a:rPr lang="en-US" dirty="0" smtClean="0"/>
              <a:t>April 2017 Update       							</a:t>
            </a:r>
            <a:r>
              <a:rPr lang="en-US" dirty="0"/>
              <a:t>	</a:t>
            </a:r>
            <a:r>
              <a:rPr lang="en-US" dirty="0" smtClean="0"/>
              <a:t>	                  				2016 Annual Carbon Information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62259" y="1338020"/>
            <a:ext cx="2717888" cy="2729097"/>
          </a:xfrm>
        </p:spPr>
        <p:txBody>
          <a:bodyPr>
            <a:normAutofit fontScale="92500" lnSpcReduction="20000"/>
          </a:bodyPr>
          <a:lstStyle/>
          <a:p>
            <a:pPr marL="169031" indent="-80945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TVA’s carbon emissions are down dramatically making electricity a clean energy choice.</a:t>
            </a:r>
          </a:p>
          <a:p>
            <a:pPr marL="169031" indent="-80945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TVA’s carbon emissions profile can attract capital investment and power a strong clean energy economy.</a:t>
            </a:r>
          </a:p>
          <a:p>
            <a:pPr marL="169031" indent="-80945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Emissions are down over 30% and are on track to be about 60% below 2005 levels before 2020.  </a:t>
            </a:r>
          </a:p>
          <a:p>
            <a:pPr marL="169031" indent="-80945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The 2020 forecast will be approximately 40% below 2016 actuals driven, in large part, by the addition of Watts Bar Unit 2 providing 1,150 MW of safe, reliable, clean, and low-cost energy.</a:t>
            </a:r>
          </a:p>
          <a:p>
            <a:pPr marL="169031" indent="-80945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Electricity delivered to our customers contains ~1000 lbs/MWh and will improve to below 600 lbs/MWh before 2020.</a:t>
            </a:r>
          </a:p>
          <a:p>
            <a:pPr marL="169031" indent="-80945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TVA provides an attractive combination of price ($/MWh) and CO</a:t>
            </a:r>
            <a:r>
              <a:rPr lang="en-US" sz="825" baseline="-25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 content (lbs/MWh).</a:t>
            </a:r>
          </a:p>
          <a:p>
            <a:pPr marL="169031" indent="-80945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TVA’s diverse generation fleet, lower gas prices and efficient use of electricity are cost-effectively enabling this progress. </a:t>
            </a:r>
          </a:p>
          <a:p>
            <a:endParaRPr lang="en-US" sz="825" dirty="0"/>
          </a:p>
        </p:txBody>
      </p:sp>
      <p:sp>
        <p:nvSpPr>
          <p:cNvPr id="12" name="TextBox 11"/>
          <p:cNvSpPr txBox="1"/>
          <p:nvPr/>
        </p:nvSpPr>
        <p:spPr>
          <a:xfrm>
            <a:off x="3513278" y="3769900"/>
            <a:ext cx="2998827" cy="253902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marL="88086">
              <a:spcBef>
                <a:spcPct val="20000"/>
              </a:spcBef>
              <a:spcAft>
                <a:spcPts val="450"/>
              </a:spcAft>
            </a:pPr>
            <a:r>
              <a:rPr lang="en-US" sz="600" dirty="0">
                <a:solidFill>
                  <a:schemeClr val="bg1">
                    <a:lumMod val="10000"/>
                  </a:schemeClr>
                </a:solidFill>
                <a:cs typeface="HelveticaNeueLT Std Thin"/>
              </a:rPr>
              <a:t>Note: Prior to 2015, the LPC average was considered the TVA system number. </a:t>
            </a:r>
            <a:br>
              <a:rPr lang="en-US" sz="600" dirty="0">
                <a:solidFill>
                  <a:schemeClr val="bg1">
                    <a:lumMod val="10000"/>
                  </a:schemeClr>
                </a:solidFill>
                <a:cs typeface="HelveticaNeueLT Std Thin"/>
              </a:rPr>
            </a:br>
            <a:r>
              <a:rPr lang="en-US" sz="600" dirty="0">
                <a:solidFill>
                  <a:schemeClr val="bg1">
                    <a:lumMod val="10000"/>
                  </a:schemeClr>
                </a:solidFill>
                <a:cs typeface="HelveticaNeueLT Std Thin"/>
              </a:rPr>
              <a:t>See page 12 in the Appendix for graph values.</a:t>
            </a:r>
          </a:p>
        </p:txBody>
      </p:sp>
    </p:spTree>
    <p:extLst>
      <p:ext uri="{BB962C8B-B14F-4D97-AF65-F5344CB8AC3E}">
        <p14:creationId xmlns:p14="http://schemas.microsoft.com/office/powerpoint/2010/main" val="36635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92" y="71409"/>
            <a:ext cx="5611445" cy="85725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EPB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EPB Electric Vehicle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300437" y="4285208"/>
            <a:ext cx="210596" cy="205978"/>
          </a:xfrm>
        </p:spPr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992" y="928659"/>
            <a:ext cx="59055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DriveShare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5 Program Participants, displacing ~$75 monthly cost per employee and giving EV experiences, creating EV champions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Leverages existing investment in GreenCommuter 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Working towards LEED certification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Continue to look for partnerships with Mitsubishi EV Canter Fuso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Strategic Partnerships: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TVA (Drew Frye)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CARTA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TennSMART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VW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Nissan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ChargePoint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Sustainability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City of Chattanooga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b="1" dirty="0" smtClean="0"/>
              <a:t>Enterprise Center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533" y="3024554"/>
            <a:ext cx="3155361" cy="16912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GreenCommuter Visibility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685371"/>
            <a:ext cx="5582651" cy="44581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58366" y="1191296"/>
            <a:ext cx="0" cy="3818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4179" y="2805247"/>
            <a:ext cx="55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DriveShare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1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34" y="309566"/>
            <a:ext cx="6047446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244" lvl="1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Value Proposition – EPB Customer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38" y="2285275"/>
            <a:ext cx="3913254" cy="2107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200" y="1036057"/>
            <a:ext cx="307895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Key Points: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$1K+ fuel cost savings annually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$.67 Gas Price equivalent due to low power rates in our area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Payback in as little as 6 months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These calculations do not include public (or workplace) charging benefits readily available to consumers</a:t>
            </a:r>
          </a:p>
        </p:txBody>
      </p:sp>
    </p:spTree>
    <p:extLst>
      <p:ext uri="{BB962C8B-B14F-4D97-AF65-F5344CB8AC3E}">
        <p14:creationId xmlns:p14="http://schemas.microsoft.com/office/powerpoint/2010/main" val="17319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34" y="309566"/>
            <a:ext cx="6047446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244" lvl="1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Value Proposition – Distributor Economics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1682" y="1604818"/>
            <a:ext cx="548409" cy="18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3355" y="3659909"/>
            <a:ext cx="548409" cy="18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1420091"/>
            <a:ext cx="548409" cy="3030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6" y="913921"/>
            <a:ext cx="5853544" cy="39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8" y="121445"/>
            <a:ext cx="5915025" cy="571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Charging infrastructure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804660" cy="4038363"/>
          </a:xfrm>
        </p:spPr>
        <p:txBody>
          <a:bodyPr/>
          <a:lstStyle/>
          <a:p>
            <a:r>
              <a:rPr lang="en-US" dirty="0" smtClean="0"/>
              <a:t>Residential is the easiest – DriveShare program is proving that Level 1 chargers are adequate for most drivers</a:t>
            </a:r>
          </a:p>
          <a:p>
            <a:r>
              <a:rPr lang="en-US" dirty="0" smtClean="0"/>
              <a:t>Retail &amp; MDU’s – who bears the cost of the infrastructure?</a:t>
            </a:r>
          </a:p>
          <a:p>
            <a:r>
              <a:rPr lang="en-US" dirty="0" smtClean="0"/>
              <a:t>Workplace charging:</a:t>
            </a:r>
          </a:p>
          <a:p>
            <a:pPr lvl="1"/>
            <a:r>
              <a:rPr lang="en-US" dirty="0" smtClean="0"/>
              <a:t>Many employers are receptive</a:t>
            </a:r>
          </a:p>
          <a:p>
            <a:pPr lvl="1"/>
            <a:r>
              <a:rPr lang="en-US" dirty="0" smtClean="0"/>
              <a:t>Margin associated with fueling justifies cost of charging infrastructure for certain customer classes, if access fee is present</a:t>
            </a:r>
          </a:p>
          <a:p>
            <a:pPr lvl="1"/>
            <a:r>
              <a:rPr lang="en-US" dirty="0" smtClean="0"/>
              <a:t>Reasons to charge for EV access at the workplace:</a:t>
            </a:r>
          </a:p>
          <a:p>
            <a:pPr lvl="2"/>
            <a:r>
              <a:rPr lang="en-US" dirty="0" smtClean="0"/>
              <a:t>Equity among employees</a:t>
            </a:r>
          </a:p>
          <a:p>
            <a:pPr lvl="2"/>
            <a:r>
              <a:rPr lang="en-US" dirty="0" smtClean="0"/>
              <a:t>Creates a self managed availability environment</a:t>
            </a:r>
          </a:p>
          <a:p>
            <a:pPr lvl="2"/>
            <a:r>
              <a:rPr lang="en-US" dirty="0" smtClean="0"/>
              <a:t>Free reduces availability and potentially shifts EV load to peak hours</a:t>
            </a:r>
          </a:p>
          <a:p>
            <a:r>
              <a:rPr lang="en-US" dirty="0" smtClean="0"/>
              <a:t>No one-size-fits-all approach, pricing correctly is key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5073" y="4236268"/>
            <a:ext cx="1600200" cy="205383"/>
          </a:xfrm>
        </p:spPr>
        <p:txBody>
          <a:bodyPr anchor="ctr"/>
          <a:lstStyle/>
          <a:p>
            <a:pPr algn="r"/>
            <a:fld id="{C4992B19-28B3-473F-B7EF-932CBA3C6A40}" type="slidenum">
              <a:rPr lang="en-US" sz="600">
                <a:solidFill>
                  <a:schemeClr val="bg1">
                    <a:lumMod val="10000"/>
                  </a:schemeClr>
                </a:solidFill>
              </a:rPr>
              <a:pPr algn="r"/>
              <a:t>18</a:t>
            </a:fld>
            <a:endParaRPr lang="en-US" sz="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19341" y="742410"/>
            <a:ext cx="5611445" cy="642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>
              <a:lnSpc>
                <a:spcPts val="2550"/>
              </a:lnSpc>
            </a:pPr>
            <a:r>
              <a:rPr lang="en-US" sz="24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TVA’s EV Strategy – “Big Picture”</a:t>
            </a:r>
          </a:p>
        </p:txBody>
      </p:sp>
      <p:graphicFrame>
        <p:nvGraphicFramePr>
          <p:cNvPr id="9" name="Content Placeholder 19"/>
          <p:cNvGraphicFramePr>
            <a:graphicFrameLocks noGrp="1"/>
          </p:cNvGraphicFramePr>
          <p:nvPr>
            <p:ph idx="1"/>
            <p:extLst/>
          </p:nvPr>
        </p:nvGraphicFramePr>
        <p:xfrm>
          <a:off x="741998" y="1154985"/>
          <a:ext cx="6067210" cy="255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180057" y="3557049"/>
            <a:ext cx="0" cy="67028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08908" y="3572357"/>
            <a:ext cx="866" cy="67028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80060" y="1224067"/>
            <a:ext cx="1" cy="191069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344" y="1166654"/>
            <a:ext cx="151397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25" b="1" dirty="0">
                <a:solidFill>
                  <a:schemeClr val="bg1">
                    <a:lumMod val="10000"/>
                  </a:schemeClr>
                </a:solidFill>
              </a:rPr>
              <a:t>Phase I</a:t>
            </a:r>
          </a:p>
          <a:p>
            <a:pPr algn="ctr" defTabSz="685800"/>
            <a:r>
              <a:rPr lang="en-US" sz="825" b="1" i="1" dirty="0">
                <a:solidFill>
                  <a:schemeClr val="bg1">
                    <a:lumMod val="10000"/>
                  </a:schemeClr>
                </a:solidFill>
              </a:rPr>
              <a:t>Get Ready</a:t>
            </a:r>
          </a:p>
          <a:p>
            <a:pPr algn="ctr" defTabSz="685800"/>
            <a:r>
              <a:rPr lang="en-US" sz="825" b="1" dirty="0">
                <a:solidFill>
                  <a:schemeClr val="bg1">
                    <a:lumMod val="10000"/>
                  </a:schemeClr>
                </a:solidFill>
              </a:rPr>
              <a:t>( $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2036" y="1171678"/>
            <a:ext cx="203757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25" b="1" dirty="0">
                <a:solidFill>
                  <a:schemeClr val="bg1">
                    <a:lumMod val="10000"/>
                  </a:schemeClr>
                </a:solidFill>
              </a:rPr>
              <a:t>Phase II</a:t>
            </a:r>
          </a:p>
          <a:p>
            <a:pPr algn="ctr" defTabSz="685800"/>
            <a:r>
              <a:rPr lang="en-US" sz="825" b="1" i="1" dirty="0">
                <a:solidFill>
                  <a:schemeClr val="bg1">
                    <a:lumMod val="10000"/>
                  </a:schemeClr>
                </a:solidFill>
              </a:rPr>
              <a:t>Market Stimulation</a:t>
            </a:r>
          </a:p>
          <a:p>
            <a:pPr algn="ctr" defTabSz="685800"/>
            <a:r>
              <a:rPr lang="en-US" sz="825" b="1" dirty="0">
                <a:solidFill>
                  <a:schemeClr val="bg1">
                    <a:lumMod val="10000"/>
                  </a:schemeClr>
                </a:solidFill>
              </a:rPr>
              <a:t>( $$$)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7485" y="1166654"/>
            <a:ext cx="1980082" cy="47320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25" b="1" dirty="0">
                <a:solidFill>
                  <a:schemeClr val="bg1">
                    <a:lumMod val="10000"/>
                  </a:schemeClr>
                </a:solidFill>
              </a:rPr>
              <a:t>Phase III</a:t>
            </a:r>
          </a:p>
          <a:p>
            <a:pPr algn="ctr" defTabSz="685800"/>
            <a:r>
              <a:rPr lang="en-US" sz="825" b="1" i="1" dirty="0">
                <a:solidFill>
                  <a:schemeClr val="bg1">
                    <a:lumMod val="10000"/>
                  </a:schemeClr>
                </a:solidFill>
              </a:rPr>
              <a:t>Sustainable Investment</a:t>
            </a:r>
          </a:p>
          <a:p>
            <a:pPr algn="ctr" defTabSz="685800"/>
            <a:r>
              <a:rPr lang="en-US" sz="825" b="1" dirty="0">
                <a:solidFill>
                  <a:schemeClr val="bg1">
                    <a:lumMod val="10000"/>
                  </a:schemeClr>
                </a:solidFill>
              </a:rPr>
              <a:t>( $$ 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2254" y="3548863"/>
            <a:ext cx="11450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Leadership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Valuation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Partnerships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Strategize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9896" y="3548863"/>
            <a:ext cx="17918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Infrastructure Build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Rates &amp; Incentives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Marketing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Brand Enhancement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1138" y="3548863"/>
            <a:ext cx="21080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Trusted Partner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Sustainable Programs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Resource Integration (DER)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bg1">
                    <a:lumMod val="10000"/>
                  </a:schemeClr>
                </a:solidFill>
              </a:rPr>
              <a:t>Reap Rewards ($)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27465" y="1218793"/>
            <a:ext cx="1" cy="191069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2001" y="1164607"/>
            <a:ext cx="1430906" cy="306272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825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609925" y="1028803"/>
            <a:ext cx="235280" cy="142875"/>
          </a:xfrm>
          <a:prstGeom prst="straightConnector1">
            <a:avLst/>
          </a:prstGeom>
          <a:ln w="25400">
            <a:solidFill>
              <a:schemeClr val="bg1">
                <a:lumMod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56" y="280014"/>
            <a:ext cx="5611445" cy="642938"/>
          </a:xfrm>
        </p:spPr>
        <p:txBody>
          <a:bodyPr/>
          <a:lstStyle/>
          <a:p>
            <a:r>
              <a:rPr lang="en-US" sz="2100" b="1" dirty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 </a:t>
            </a:r>
            <a:fld id="{074642B0-B6F2-B34D-8B58-6F4D6756A2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69380" y="4174808"/>
            <a:ext cx="375375" cy="2935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2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30666"/>
          <a:stretch/>
        </p:blipFill>
        <p:spPr bwMode="auto">
          <a:xfrm>
            <a:off x="6539429" y="4280086"/>
            <a:ext cx="205090" cy="1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659356" y="914391"/>
            <a:ext cx="4892611" cy="1601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 Marketplace:</a:t>
            </a:r>
            <a:endParaRPr lang="en-US" sz="135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35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</a:p>
          <a:p>
            <a:pPr lvl="2"/>
            <a:r>
              <a:rPr lang="en-US" sz="135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 Market development</a:t>
            </a:r>
          </a:p>
          <a:p>
            <a:pPr lvl="2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Anticipations</a:t>
            </a:r>
          </a:p>
          <a:p>
            <a:pPr lvl="2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Controlled dispatch value</a:t>
            </a:r>
          </a:p>
          <a:p>
            <a:pPr lvl="2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 economics - challenges</a:t>
            </a:r>
            <a:endParaRPr lang="en-US" sz="135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considerations (</a:t>
            </a:r>
            <a:r>
              <a:rPr lang="en-US" sz="135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inc’l</a:t>
            </a:r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TVA data)</a:t>
            </a:r>
          </a:p>
          <a:p>
            <a:pPr lvl="1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EPB Programs</a:t>
            </a:r>
            <a:endParaRPr lang="en-US" sz="135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5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Competitive Landscape</a:t>
            </a:r>
          </a:p>
          <a:p>
            <a:pPr lvl="1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135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</a:p>
          <a:p>
            <a:pPr lvl="1"/>
            <a:r>
              <a:rPr lang="en-US" sz="135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Insights, Challenges &amp; </a:t>
            </a:r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</a:p>
          <a:p>
            <a:pPr lvl="1"/>
            <a:r>
              <a:rPr lang="en-US" sz="135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TVA EV Strategy</a:t>
            </a:r>
            <a:endParaRPr lang="en-US" sz="135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37" y="80900"/>
            <a:ext cx="5611445" cy="3945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and foremost, why are we doing this?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EPB Electric Vehicle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325348" y="4859951"/>
            <a:ext cx="210596" cy="205978"/>
          </a:xfrm>
        </p:spPr>
        <p:txBody>
          <a:bodyPr/>
          <a:lstStyle/>
          <a:p>
            <a:r>
              <a:rPr lang="en-US" smtClean="0"/>
              <a:t>|  </a:t>
            </a:r>
            <a:fld id="{074642B0-B6F2-B34D-8B58-6F4D6756A21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8" y="640235"/>
            <a:ext cx="3109975" cy="2620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3843" y="661491"/>
            <a:ext cx="2921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/>
              <a:t>Consumers</a:t>
            </a:r>
            <a:r>
              <a:rPr lang="en-US" sz="1100" dirty="0"/>
              <a:t> – TCO is less, instant torque</a:t>
            </a:r>
          </a:p>
          <a:p>
            <a:pPr lvl="0"/>
            <a:r>
              <a:rPr lang="en-US" sz="1100" b="1" dirty="0"/>
              <a:t>Utilities</a:t>
            </a:r>
            <a:r>
              <a:rPr lang="en-US" sz="1100" dirty="0"/>
              <a:t> – Increases load factor, downward rate pressure</a:t>
            </a:r>
          </a:p>
          <a:p>
            <a:pPr lvl="0"/>
            <a:r>
              <a:rPr lang="en-US" sz="1100" b="1" dirty="0"/>
              <a:t>Manufacturers</a:t>
            </a:r>
            <a:r>
              <a:rPr lang="en-US" sz="1100" dirty="0"/>
              <a:t> – Increased sales potential, performance improvements to meet regulations </a:t>
            </a:r>
          </a:p>
          <a:p>
            <a:pPr lvl="0"/>
            <a:r>
              <a:rPr lang="en-US" sz="1100" b="1" dirty="0"/>
              <a:t>Environmental</a:t>
            </a:r>
            <a:r>
              <a:rPr lang="en-US" sz="1100" dirty="0"/>
              <a:t> – Electric vehicles produce ~1/3 the carbon emissions of their similar ICE counterparts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302" y="3260379"/>
            <a:ext cx="268295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Other benefits: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/>
              <a:t>Over $450M in consumer benefit over 20 years, based on projections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/>
              <a:t>Fuel cost volatility stabilization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/>
              <a:t>Downward rate pressure for all customers due to higher utilization of electric system assets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650" y="2607971"/>
            <a:ext cx="3361541" cy="2353079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4533364" y="3136006"/>
            <a:ext cx="525020" cy="939771"/>
          </a:xfrm>
          <a:prstGeom prst="rightBrace">
            <a:avLst>
              <a:gd name="adj1" fmla="val 8333"/>
              <a:gd name="adj2" fmla="val 5138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1246" y="3399636"/>
            <a:ext cx="7405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Customer Benefit</a:t>
            </a:r>
            <a:endParaRPr lang="en-US" sz="1050" dirty="0"/>
          </a:p>
        </p:txBody>
      </p:sp>
      <p:sp>
        <p:nvSpPr>
          <p:cNvPr id="14" name="Right Brace 13"/>
          <p:cNvSpPr/>
          <p:nvPr/>
        </p:nvSpPr>
        <p:spPr>
          <a:xfrm>
            <a:off x="5510083" y="4075777"/>
            <a:ext cx="462702" cy="392087"/>
          </a:xfrm>
          <a:prstGeom prst="rightBrace">
            <a:avLst>
              <a:gd name="adj1" fmla="val 8333"/>
              <a:gd name="adj2" fmla="val 5138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04360" y="3967486"/>
            <a:ext cx="7405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Electric System Benefit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93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5" y="71409"/>
            <a:ext cx="6007910" cy="501701"/>
          </a:xfrm>
        </p:spPr>
        <p:txBody>
          <a:bodyPr/>
          <a:lstStyle/>
          <a:p>
            <a:r>
              <a:rPr lang="en-US" dirty="0" smtClean="0"/>
              <a:t>Compelling options</a:t>
            </a:r>
            <a:endParaRPr lang="en-US" dirty="0"/>
          </a:p>
        </p:txBody>
      </p:sp>
      <p:pic>
        <p:nvPicPr>
          <p:cNvPr id="4" name="8CwbyvxHhh4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496" y="927279"/>
            <a:ext cx="6030449" cy="33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33" y="315976"/>
            <a:ext cx="6047446" cy="30008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244" lvl="1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Customer Choice (</a:t>
            </a:r>
            <a:r>
              <a:rPr lang="en-U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2017-2020)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704850"/>
            <a:ext cx="5970135" cy="43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7627" y="1125"/>
            <a:ext cx="5611445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+mj-lt"/>
                <a:ea typeface="+mj-ea"/>
                <a:cs typeface="HelveticaNeueLT Std Thin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Customer/Load Projections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27" y="476615"/>
            <a:ext cx="6328498" cy="4514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698" y="3613672"/>
            <a:ext cx="314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*Each EV Roughly equivalent to 4 electric clothes dryers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85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84" y="51515"/>
            <a:ext cx="5611445" cy="475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Controlled EV Dispatch</a:t>
            </a:r>
            <a:br>
              <a:rPr lang="en-US" dirty="0" smtClean="0"/>
            </a:br>
            <a:r>
              <a:rPr lang="en-US" sz="1800" i="1" dirty="0" smtClean="0"/>
              <a:t>Important, but customer </a:t>
            </a:r>
            <a:r>
              <a:rPr lang="en-US" sz="1800" b="1" i="1" u="sng" dirty="0" smtClean="0"/>
              <a:t>convenience</a:t>
            </a:r>
            <a:r>
              <a:rPr lang="en-US" sz="1800" i="1" dirty="0" smtClean="0"/>
              <a:t> primary goal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99" y="693885"/>
            <a:ext cx="5374701" cy="42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7" y="71409"/>
            <a:ext cx="5611445" cy="405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challenges…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5" y="552114"/>
            <a:ext cx="4946561" cy="3942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937" y="4569895"/>
            <a:ext cx="5346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*Lower consumer TCO is absent battery replacement </a:t>
            </a:r>
            <a:r>
              <a:rPr lang="en-US" sz="1350" dirty="0" smtClean="0"/>
              <a:t>costs</a:t>
            </a:r>
          </a:p>
          <a:p>
            <a:r>
              <a:rPr lang="en-US" sz="1350" dirty="0" smtClean="0"/>
              <a:t>*Dealing with OEM’s is difficult (used car dealer effect)</a:t>
            </a:r>
          </a:p>
        </p:txBody>
      </p:sp>
    </p:spTree>
    <p:extLst>
      <p:ext uri="{BB962C8B-B14F-4D97-AF65-F5344CB8AC3E}">
        <p14:creationId xmlns:p14="http://schemas.microsoft.com/office/powerpoint/2010/main" val="27497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31" y="278990"/>
            <a:ext cx="4151869" cy="274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1" y="-70694"/>
            <a:ext cx="5611445" cy="589677"/>
          </a:xfrm>
        </p:spPr>
        <p:txBody>
          <a:bodyPr/>
          <a:lstStyle/>
          <a:p>
            <a:r>
              <a:rPr lang="en-US" dirty="0" smtClean="0"/>
              <a:t>Environmental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48818" y="613457"/>
            <a:ext cx="2520726" cy="3281262"/>
          </a:xfrm>
        </p:spPr>
        <p:txBody>
          <a:bodyPr>
            <a:noAutofit/>
          </a:bodyPr>
          <a:lstStyle/>
          <a:p>
            <a:pPr lvl="0"/>
            <a:r>
              <a:rPr lang="en-US" sz="1200" dirty="0"/>
              <a:t>CO</a:t>
            </a:r>
            <a:r>
              <a:rPr lang="en-US" sz="1200" baseline="-25000" dirty="0"/>
              <a:t>2</a:t>
            </a:r>
            <a:r>
              <a:rPr lang="en-US" sz="1200" dirty="0"/>
              <a:t> </a:t>
            </a:r>
            <a:r>
              <a:rPr lang="en-US" sz="1200" dirty="0" err="1"/>
              <a:t>lbs</a:t>
            </a:r>
            <a:r>
              <a:rPr lang="en-US" sz="1200" dirty="0"/>
              <a:t>/MWh emissions rates are down over 30% since 2005 and are on track to be about 60% below 2005 levels before 2020.  </a:t>
            </a:r>
          </a:p>
          <a:p>
            <a:pPr lvl="0"/>
            <a:r>
              <a:rPr lang="en-US" sz="1200" dirty="0"/>
              <a:t>The 2020 forecast is on track to be approximately 40% below 2016 actuals.  </a:t>
            </a:r>
          </a:p>
          <a:p>
            <a:pPr lvl="0"/>
            <a:r>
              <a:rPr lang="en-US" sz="1200" dirty="0"/>
              <a:t>This 2020 performance forecast is driven, in large part, by the addition of Watts Bar Unit 2 delivering 1,150 MWh of safe, reliable, clean and low-cost energy on a 24/7 basis.  (More clean energy, every hour, of every day).</a:t>
            </a:r>
          </a:p>
          <a:p>
            <a:pPr lvl="0"/>
            <a:r>
              <a:rPr lang="en-US" sz="1200" dirty="0"/>
              <a:t>The current business plan forecasts a system CO</a:t>
            </a:r>
            <a:r>
              <a:rPr lang="en-US" sz="1200" baseline="-25000" dirty="0"/>
              <a:t>2</a:t>
            </a:r>
            <a:r>
              <a:rPr lang="en-US" sz="1200" dirty="0"/>
              <a:t> rate of below </a:t>
            </a:r>
            <a:r>
              <a:rPr lang="en-US" sz="1200" b="1" dirty="0"/>
              <a:t>600 CO</a:t>
            </a:r>
            <a:r>
              <a:rPr lang="en-US" sz="1200" b="1" baseline="-25000" dirty="0"/>
              <a:t>2</a:t>
            </a:r>
            <a:r>
              <a:rPr lang="en-US" sz="1200" b="1" dirty="0"/>
              <a:t> </a:t>
            </a:r>
            <a:r>
              <a:rPr lang="en-US" sz="1200" b="1" dirty="0" err="1"/>
              <a:t>lbs</a:t>
            </a:r>
            <a:r>
              <a:rPr lang="en-US" sz="1200" b="1" dirty="0"/>
              <a:t>/MWh</a:t>
            </a:r>
            <a:r>
              <a:rPr lang="en-US" sz="1200" dirty="0"/>
              <a:t> before 2020.  </a:t>
            </a:r>
          </a:p>
          <a:p>
            <a:pPr lvl="0"/>
            <a:r>
              <a:rPr lang="en-US" sz="1200" dirty="0" smtClean="0"/>
              <a:t>Rates still low – TVA </a:t>
            </a:r>
            <a:r>
              <a:rPr lang="en-US" sz="1200" dirty="0"/>
              <a:t>provides an attractive combination of price ($/MWh) and carbon content (CO</a:t>
            </a:r>
            <a:r>
              <a:rPr lang="en-US" sz="1200" baseline="-25000" dirty="0"/>
              <a:t>2 </a:t>
            </a:r>
            <a:r>
              <a:rPr lang="en-US" sz="1200" dirty="0" err="1"/>
              <a:t>lbs</a:t>
            </a:r>
            <a:r>
              <a:rPr lang="en-US" sz="1200" dirty="0"/>
              <a:t>/MWh).  </a:t>
            </a:r>
          </a:p>
          <a:p>
            <a:endParaRPr lang="en-US" sz="1200" dirty="0"/>
          </a:p>
        </p:txBody>
      </p:sp>
      <p:pic>
        <p:nvPicPr>
          <p:cNvPr id="1027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20" y="2949465"/>
            <a:ext cx="3221103" cy="216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0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EPB - TVA CHP Working Deck for 06-26-2017_DRAFT_v1</Template>
  <TotalTime>16456</TotalTime>
  <Words>780</Words>
  <Application>Microsoft Macintosh PowerPoint</Application>
  <PresentationFormat>Custom</PresentationFormat>
  <Paragraphs>152</Paragraphs>
  <Slides>18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Narrow</vt:lpstr>
      <vt:lpstr>Calibri</vt:lpstr>
      <vt:lpstr>Calibri Light</vt:lpstr>
      <vt:lpstr>Courier New</vt:lpstr>
      <vt:lpstr>HelveticaNeueLT Std</vt:lpstr>
      <vt:lpstr>HelveticaNeueLT Std Thin</vt:lpstr>
      <vt:lpstr>Lucida Grande</vt:lpstr>
      <vt:lpstr>Tahoma</vt:lpstr>
      <vt:lpstr>Times New Roman</vt:lpstr>
      <vt:lpstr>Wingdings</vt:lpstr>
      <vt:lpstr>Arial</vt:lpstr>
      <vt:lpstr>1_Custom Design</vt:lpstr>
      <vt:lpstr>Custom Design</vt:lpstr>
      <vt:lpstr>PowerPoint Presentation</vt:lpstr>
      <vt:lpstr>Overview</vt:lpstr>
      <vt:lpstr>Consumer benefits First and foremost, why are we doing this?</vt:lpstr>
      <vt:lpstr>Compelling options</vt:lpstr>
      <vt:lpstr>PowerPoint Presentation</vt:lpstr>
      <vt:lpstr>PowerPoint Presentation</vt:lpstr>
      <vt:lpstr>Controlled EV Dispatch Important, but customer convenience primary goal</vt:lpstr>
      <vt:lpstr>There are challenges…</vt:lpstr>
      <vt:lpstr>Environmental Considerations</vt:lpstr>
      <vt:lpstr>Newer, Cleaner, Lower Cost Power Supply</vt:lpstr>
      <vt:lpstr>PowerPoint Presentation</vt:lpstr>
      <vt:lpstr>The Valley’s Carbon Future</vt:lpstr>
      <vt:lpstr>Current EPB Programs</vt:lpstr>
      <vt:lpstr>GreenCommuter Visibility</vt:lpstr>
      <vt:lpstr>PowerPoint Presentation</vt:lpstr>
      <vt:lpstr>PowerPoint Presentation</vt:lpstr>
      <vt:lpstr>Charging infrastructure challenges</vt:lpstr>
      <vt:lpstr>PowerPoint Presentation</vt:lpstr>
    </vt:vector>
  </TitlesOfParts>
  <Company>Tennessee Valley Authority-TVA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CHP Proposal:    Working Group Report</dc:title>
  <dc:creator>Bach, James Matthew III</dc:creator>
  <cp:lastModifiedBy>dory.larsen@gmail.com</cp:lastModifiedBy>
  <cp:revision>151</cp:revision>
  <cp:lastPrinted>2017-11-14T13:07:00Z</cp:lastPrinted>
  <dcterms:created xsi:type="dcterms:W3CDTF">2017-06-19T15:59:34Z</dcterms:created>
  <dcterms:modified xsi:type="dcterms:W3CDTF">2017-11-20T13:54:02Z</dcterms:modified>
</cp:coreProperties>
</file>