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90" r:id="rId3"/>
    <p:sldId id="269" r:id="rId4"/>
    <p:sldId id="268" r:id="rId5"/>
    <p:sldId id="278" r:id="rId6"/>
    <p:sldId id="261" r:id="rId7"/>
    <p:sldId id="280" r:id="rId8"/>
    <p:sldId id="285" r:id="rId9"/>
    <p:sldId id="286" r:id="rId10"/>
    <p:sldId id="287" r:id="rId11"/>
    <p:sldId id="288" r:id="rId12"/>
    <p:sldId id="272" r:id="rId13"/>
    <p:sldId id="273" r:id="rId14"/>
    <p:sldId id="28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6"/>
    <p:restoredTop sz="74085" autoAdjust="0"/>
  </p:normalViewPr>
  <p:slideViewPr>
    <p:cSldViewPr snapToGrid="0">
      <p:cViewPr>
        <p:scale>
          <a:sx n="64" d="100"/>
          <a:sy n="64" d="100"/>
        </p:scale>
        <p:origin x="2536"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956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69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833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695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35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8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4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27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30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2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82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indent="-299720">
              <a:lnSpc>
                <a:spcPct val="80000"/>
              </a:lnSpc>
              <a:spcBef>
                <a:spcPts val="496"/>
              </a:spcBef>
              <a:buClr>
                <a:srgbClr val="000000"/>
              </a:buClr>
            </a:pPr>
            <a:r>
              <a:rPr lang="en-US" sz="1800" dirty="0"/>
              <a:t>Smart Charging: A Better Choice • </a:t>
            </a:r>
          </a:p>
          <a:p>
            <a:pPr lvl="1" indent="-299720">
              <a:lnSpc>
                <a:spcPct val="80000"/>
              </a:lnSpc>
              <a:spcBef>
                <a:spcPts val="496"/>
              </a:spcBef>
              <a:buClr>
                <a:srgbClr val="000000"/>
              </a:buClr>
            </a:pPr>
            <a:r>
              <a:rPr lang="en-US" sz="1400" dirty="0"/>
              <a:t>Beyond TOU: Dynamic Pricing • </a:t>
            </a:r>
          </a:p>
          <a:p>
            <a:pPr lvl="1" indent="-299720">
              <a:lnSpc>
                <a:spcPct val="80000"/>
              </a:lnSpc>
              <a:spcBef>
                <a:spcPts val="496"/>
              </a:spcBef>
              <a:buClr>
                <a:srgbClr val="000000"/>
              </a:buClr>
            </a:pPr>
            <a:r>
              <a:rPr lang="en-US" sz="1400" dirty="0"/>
              <a:t>Utility or Aggregator Control • </a:t>
            </a:r>
          </a:p>
          <a:p>
            <a:pPr lvl="1" indent="-299720">
              <a:lnSpc>
                <a:spcPct val="80000"/>
              </a:lnSpc>
              <a:spcBef>
                <a:spcPts val="496"/>
              </a:spcBef>
              <a:buClr>
                <a:srgbClr val="000000"/>
              </a:buClr>
            </a:pPr>
            <a:r>
              <a:rPr lang="en-US" sz="1400" dirty="0"/>
              <a:t>Flexible Charging</a:t>
            </a:r>
          </a:p>
          <a:p>
            <a:pPr lvl="0" indent="-299720">
              <a:lnSpc>
                <a:spcPct val="80000"/>
              </a:lnSpc>
              <a:spcBef>
                <a:spcPts val="496"/>
              </a:spcBef>
              <a:buClr>
                <a:srgbClr val="000000"/>
              </a:buClr>
            </a:pPr>
            <a:r>
              <a:rPr lang="en-US" sz="1800" dirty="0">
                <a:solidFill>
                  <a:srgbClr val="000000"/>
                </a:solidFill>
              </a:rPr>
              <a:t>BMW Smart Charging program “</a:t>
            </a:r>
            <a:r>
              <a:rPr lang="en-US" sz="1800" dirty="0" err="1">
                <a:solidFill>
                  <a:srgbClr val="000000"/>
                </a:solidFill>
              </a:rPr>
              <a:t>iCharge</a:t>
            </a:r>
            <a:r>
              <a:rPr lang="en-US" sz="1800" dirty="0">
                <a:solidFill>
                  <a:srgbClr val="000000"/>
                </a:solidFill>
              </a:rPr>
              <a:t> Forward” controlled 40% of the load </a:t>
            </a:r>
          </a:p>
          <a:p>
            <a:pPr lvl="0" indent="-299720">
              <a:lnSpc>
                <a:spcPct val="80000"/>
              </a:lnSpc>
              <a:spcBef>
                <a:spcPts val="496"/>
              </a:spcBef>
              <a:buClr>
                <a:srgbClr val="000000"/>
              </a:buClr>
            </a:pPr>
            <a:r>
              <a:rPr lang="en-US" sz="1800" dirty="0"/>
              <a:t>Good: CP demand charges • </a:t>
            </a:r>
          </a:p>
          <a:p>
            <a:pPr lvl="0" indent="-299720">
              <a:lnSpc>
                <a:spcPct val="80000"/>
              </a:lnSpc>
              <a:spcBef>
                <a:spcPts val="496"/>
              </a:spcBef>
              <a:buClr>
                <a:srgbClr val="000000"/>
              </a:buClr>
            </a:pPr>
            <a:r>
              <a:rPr lang="en-US" sz="1800" dirty="0"/>
              <a:t>Better: TOU rates • </a:t>
            </a:r>
          </a:p>
          <a:p>
            <a:pPr lvl="0" indent="-299720">
              <a:lnSpc>
                <a:spcPct val="80000"/>
              </a:lnSpc>
              <a:spcBef>
                <a:spcPts val="496"/>
              </a:spcBef>
              <a:buClr>
                <a:srgbClr val="000000"/>
              </a:buClr>
            </a:pPr>
            <a:r>
              <a:rPr lang="en-US" sz="1800" dirty="0"/>
              <a:t>Best: Smart rates and smart charging</a:t>
            </a:r>
            <a:endParaRPr lang="en-US" sz="1800" dirty="0">
              <a:solidFill>
                <a:srgbClr val="000000"/>
              </a:solidFill>
            </a:endParaRPr>
          </a:p>
          <a:p>
            <a:pPr lvl="0" indent="-299720">
              <a:lnSpc>
                <a:spcPct val="80000"/>
              </a:lnSpc>
              <a:spcBef>
                <a:spcPts val="496"/>
              </a:spcBef>
              <a:buClr>
                <a:srgbClr val="000000"/>
              </a:buClr>
            </a:pPr>
            <a:endParaRPr dirty="0"/>
          </a:p>
        </p:txBody>
      </p:sp>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8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50875" y="-250675"/>
            <a:ext cx="7772400" cy="1101600"/>
          </a:xfrm>
          <a:prstGeom prst="rect">
            <a:avLst/>
          </a:prstGeom>
          <a:noFill/>
          <a:ln>
            <a:noFill/>
          </a:ln>
        </p:spPr>
        <p:txBody>
          <a:bodyPr wrap="square" lIns="91425" tIns="91425" rIns="91425" bIns="91425" anchor="ctr" anchorCtr="0"/>
          <a:lstStyle>
            <a:lvl1pPr marL="0" marR="0" lvl="0" indent="0" algn="l"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 name="Shape 18"/>
          <p:cNvSpPr txBox="1">
            <a:spLocks noGrp="1"/>
          </p:cNvSpPr>
          <p:nvPr>
            <p:ph type="subTitle" idx="1"/>
          </p:nvPr>
        </p:nvSpPr>
        <p:spPr>
          <a:xfrm>
            <a:off x="86750" y="496225"/>
            <a:ext cx="6813900" cy="8763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Font typeface="Oswald"/>
              <a:buNone/>
              <a:defRPr sz="3200" i="0" u="none" strike="noStrike" cap="none">
                <a:solidFill>
                  <a:schemeClr val="lt1"/>
                </a:solidFill>
                <a:latin typeface="Oswald"/>
                <a:ea typeface="Oswald"/>
                <a:cs typeface="Oswald"/>
                <a:sym typeface="Oswald"/>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4767262"/>
            <a:ext cx="2133600" cy="2745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pic>
        <p:nvPicPr>
          <p:cNvPr id="20" name="Shape 20" descr="EV_SanJose10.JPG"/>
          <p:cNvPicPr preferRelativeResize="0"/>
          <p:nvPr/>
        </p:nvPicPr>
        <p:blipFill rotWithShape="1">
          <a:blip r:embed="rId2">
            <a:alphaModFix/>
          </a:blip>
          <a:srcRect t="26215" b="26343"/>
          <a:stretch/>
        </p:blipFill>
        <p:spPr>
          <a:xfrm>
            <a:off x="0" y="838200"/>
            <a:ext cx="9144002" cy="29278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5464174" y="1371599"/>
            <a:ext cx="4387850" cy="20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Font typeface="Raleway"/>
              <a:buNone/>
              <a:defRPr sz="1800">
                <a:latin typeface="Raleway"/>
                <a:ea typeface="Raleway"/>
                <a:cs typeface="Raleway"/>
                <a:sym typeface="Raleway"/>
              </a:defRPr>
            </a:lvl2pPr>
            <a:lvl3pPr lvl="2" indent="0">
              <a:spcBef>
                <a:spcPts val="0"/>
              </a:spcBef>
              <a:buFont typeface="Raleway"/>
              <a:buNone/>
              <a:defRPr sz="1800">
                <a:latin typeface="Raleway"/>
                <a:ea typeface="Raleway"/>
                <a:cs typeface="Raleway"/>
                <a:sym typeface="Raleway"/>
              </a:defRPr>
            </a:lvl3pPr>
            <a:lvl4pPr lvl="3" indent="0">
              <a:spcBef>
                <a:spcPts val="0"/>
              </a:spcBef>
              <a:buFont typeface="Raleway"/>
              <a:buNone/>
              <a:defRPr sz="1800">
                <a:latin typeface="Raleway"/>
                <a:ea typeface="Raleway"/>
                <a:cs typeface="Raleway"/>
                <a:sym typeface="Raleway"/>
              </a:defRPr>
            </a:lvl4pPr>
            <a:lvl5pPr lvl="4" indent="0">
              <a:spcBef>
                <a:spcPts val="0"/>
              </a:spcBef>
              <a:buFont typeface="Raleway"/>
              <a:buNone/>
              <a:defRPr sz="1800">
                <a:latin typeface="Raleway"/>
                <a:ea typeface="Raleway"/>
                <a:cs typeface="Raleway"/>
                <a:sym typeface="Raleway"/>
              </a:defRPr>
            </a:lvl5pPr>
            <a:lvl6pPr lvl="5" indent="0">
              <a:spcBef>
                <a:spcPts val="0"/>
              </a:spcBef>
              <a:buFont typeface="Raleway"/>
              <a:buNone/>
              <a:defRPr sz="1800">
                <a:latin typeface="Raleway"/>
                <a:ea typeface="Raleway"/>
                <a:cs typeface="Raleway"/>
                <a:sym typeface="Raleway"/>
              </a:defRPr>
            </a:lvl6pPr>
            <a:lvl7pPr lvl="6" indent="0">
              <a:spcBef>
                <a:spcPts val="0"/>
              </a:spcBef>
              <a:buFont typeface="Raleway"/>
              <a:buNone/>
              <a:defRPr sz="1800">
                <a:latin typeface="Raleway"/>
                <a:ea typeface="Raleway"/>
                <a:cs typeface="Raleway"/>
                <a:sym typeface="Raleway"/>
              </a:defRPr>
            </a:lvl7pPr>
            <a:lvl8pPr lvl="7" indent="0">
              <a:spcBef>
                <a:spcPts val="0"/>
              </a:spcBef>
              <a:buFont typeface="Raleway"/>
              <a:buNone/>
              <a:defRPr sz="1800">
                <a:latin typeface="Raleway"/>
                <a:ea typeface="Raleway"/>
                <a:cs typeface="Raleway"/>
                <a:sym typeface="Raleway"/>
              </a:defRPr>
            </a:lvl8pPr>
            <a:lvl9pPr lvl="8" indent="0">
              <a:spcBef>
                <a:spcPts val="0"/>
              </a:spcBef>
              <a:buFont typeface="Raleway"/>
              <a:buNone/>
              <a:defRPr sz="1800">
                <a:latin typeface="Raleway"/>
                <a:ea typeface="Raleway"/>
                <a:cs typeface="Raleway"/>
                <a:sym typeface="Raleway"/>
              </a:defRPr>
            </a:lvl9pPr>
          </a:lstStyle>
          <a:p>
            <a:endParaRPr/>
          </a:p>
        </p:txBody>
      </p:sp>
      <p:sp>
        <p:nvSpPr>
          <p:cNvPr id="80" name="Shape 80"/>
          <p:cNvSpPr txBox="1">
            <a:spLocks noGrp="1"/>
          </p:cNvSpPr>
          <p:nvPr>
            <p:ph type="body" idx="1"/>
          </p:nvPr>
        </p:nvSpPr>
        <p:spPr>
          <a:xfrm rot="5400000">
            <a:off x="1273175" y="-609599"/>
            <a:ext cx="4387850" cy="6019799"/>
          </a:xfrm>
          <a:prstGeom prst="rect">
            <a:avLst/>
          </a:prstGeom>
          <a:noFill/>
          <a:ln>
            <a:noFill/>
          </a:ln>
        </p:spPr>
        <p:txBody>
          <a:bodyPr wrap="square" lIns="91425" tIns="91425" rIns="91425" bIns="91425" anchor="t" anchorCtr="0"/>
          <a:lstStyle>
            <a:lvl1pPr marL="342900" marR="0" lvl="0" indent="-139700" algn="l" rtl="0">
              <a:spcBef>
                <a:spcPts val="640"/>
              </a:spcBef>
              <a:buSzPct val="100000"/>
              <a:buChar char="•"/>
              <a:defRPr sz="3200" i="0" u="none" strike="noStrike" cap="none"/>
            </a:lvl1pPr>
            <a:lvl2pPr marL="742950" marR="0" lvl="1" indent="-107950" algn="l" rtl="0">
              <a:spcBef>
                <a:spcPts val="560"/>
              </a:spcBef>
              <a:buSzPct val="100000"/>
              <a:buChar char="–"/>
              <a:defRPr sz="2800" i="0" u="none" strike="noStrike" cap="none"/>
            </a:lvl2pPr>
            <a:lvl3pPr marL="1143000" marR="0" lvl="2" indent="-76200" algn="l" rtl="0">
              <a:spcBef>
                <a:spcPts val="480"/>
              </a:spcBef>
              <a:buSzPct val="100000"/>
              <a:buChar char="•"/>
              <a:defRPr sz="2400" i="0" u="none" strike="noStrike" cap="none"/>
            </a:lvl3pPr>
            <a:lvl4pPr marL="1600200" marR="0" lvl="3" indent="-101600" algn="l" rtl="0">
              <a:spcBef>
                <a:spcPts val="400"/>
              </a:spcBef>
              <a:buSzPct val="100000"/>
              <a:buChar char="–"/>
              <a:defRPr sz="2000" i="0" u="none" strike="noStrike" cap="none"/>
            </a:lvl4pPr>
            <a:lvl5pPr marL="2057400" marR="0" lvl="4" indent="-101600" algn="l" rtl="0">
              <a:spcBef>
                <a:spcPts val="400"/>
              </a:spcBef>
              <a:buSzPct val="100000"/>
              <a:buChar char="»"/>
              <a:defRPr sz="2000" i="0" u="none" strike="noStrike" cap="none"/>
            </a:lvl5pPr>
            <a:lvl6pPr marL="2514600" marR="0" lvl="5" indent="-101600" algn="l" rtl="0">
              <a:spcBef>
                <a:spcPts val="400"/>
              </a:spcBef>
              <a:buSzPct val="100000"/>
              <a:buChar char="•"/>
              <a:defRPr sz="2000" i="0" u="none" strike="noStrike" cap="none"/>
            </a:lvl6pPr>
            <a:lvl7pPr marL="2971800" marR="0" lvl="6" indent="-101600" algn="l" rtl="0">
              <a:spcBef>
                <a:spcPts val="400"/>
              </a:spcBef>
              <a:buSzPct val="100000"/>
              <a:buChar char="•"/>
              <a:defRPr sz="2000" i="0" u="none" strike="noStrike" cap="none"/>
            </a:lvl7pPr>
            <a:lvl8pPr marL="3429000" marR="0" lvl="7" indent="-101600" algn="l" rtl="0">
              <a:spcBef>
                <a:spcPts val="400"/>
              </a:spcBef>
              <a:buSzPct val="100000"/>
              <a:buChar char="•"/>
              <a:defRPr sz="2000" i="0" u="none" strike="noStrike" cap="none"/>
            </a:lvl8pPr>
            <a:lvl9pPr marL="3886200" marR="0" lvl="8" indent="-101600" algn="l" rtl="0">
              <a:spcBef>
                <a:spcPts val="400"/>
              </a:spcBef>
              <a:buSzPct val="100000"/>
              <a:buChar char="•"/>
              <a:defRPr sz="2000" i="0" u="none" strike="noStrike" cap="none"/>
            </a:lvl9pPr>
          </a:lstStyle>
          <a:p>
            <a:endParaRPr/>
          </a:p>
        </p:txBody>
      </p:sp>
      <p:sp>
        <p:nvSpPr>
          <p:cNvPr id="81" name="Shape 81"/>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0"/>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108850"/>
            <a:ext cx="8229600" cy="3241800"/>
          </a:xfrm>
          <a:prstGeom prst="rect">
            <a:avLst/>
          </a:prstGeom>
          <a:noFill/>
          <a:ln>
            <a:noFill/>
          </a:ln>
        </p:spPr>
        <p:txBody>
          <a:bodyPr wrap="square" lIns="91425" tIns="91425" rIns="91425" bIns="91425" anchor="t" anchorCtr="0"/>
          <a:lstStyle>
            <a:lvl1pPr marL="342900" marR="0" lvl="0" indent="-139700" algn="l" rtl="0">
              <a:spcBef>
                <a:spcPts val="640"/>
              </a:spcBef>
              <a:buSzPct val="100000"/>
              <a:buChar char="•"/>
              <a:defRPr sz="3200" i="0" u="none" strike="noStrike" cap="none"/>
            </a:lvl1pPr>
            <a:lvl2pPr marL="742950" marR="0" lvl="1" indent="-107950" algn="l" rtl="0">
              <a:spcBef>
                <a:spcPts val="560"/>
              </a:spcBef>
              <a:buSzPct val="100000"/>
              <a:buChar char="–"/>
              <a:defRPr sz="2800" i="0" u="none" strike="noStrike" cap="none"/>
            </a:lvl2pPr>
            <a:lvl3pPr marL="1143000" marR="0" lvl="2" indent="-76200" algn="l" rtl="0">
              <a:spcBef>
                <a:spcPts val="480"/>
              </a:spcBef>
              <a:buSzPct val="100000"/>
              <a:buChar char="•"/>
              <a:defRPr sz="2400" i="0" u="none" strike="noStrike" cap="none"/>
            </a:lvl3pPr>
            <a:lvl4pPr marL="1600200" marR="0" lvl="3" indent="-101600" algn="l" rtl="0">
              <a:spcBef>
                <a:spcPts val="400"/>
              </a:spcBef>
              <a:buSzPct val="100000"/>
              <a:buChar char="–"/>
              <a:defRPr sz="2000" i="0" u="none" strike="noStrike" cap="none"/>
            </a:lvl4pPr>
            <a:lvl5pPr marL="2057400" marR="0" lvl="4" indent="-101600" algn="l" rtl="0">
              <a:spcBef>
                <a:spcPts val="400"/>
              </a:spcBef>
              <a:buSzPct val="100000"/>
              <a:buChar char="»"/>
              <a:defRPr sz="2000" i="0" u="none" strike="noStrike" cap="none"/>
            </a:lvl5pPr>
            <a:lvl6pPr marL="2514600" marR="0" lvl="5" indent="-101600" algn="l" rtl="0">
              <a:spcBef>
                <a:spcPts val="400"/>
              </a:spcBef>
              <a:buSzPct val="100000"/>
              <a:buChar char="•"/>
              <a:defRPr sz="2000" i="0" u="none" strike="noStrike" cap="none"/>
            </a:lvl6pPr>
            <a:lvl7pPr marL="2971800" marR="0" lvl="6" indent="-101600" algn="l" rtl="0">
              <a:spcBef>
                <a:spcPts val="400"/>
              </a:spcBef>
              <a:buSzPct val="100000"/>
              <a:buChar char="•"/>
              <a:defRPr sz="2000" i="0" u="none" strike="noStrike" cap="none"/>
            </a:lvl7pPr>
            <a:lvl8pPr marL="3429000" marR="0" lvl="7" indent="-101600" algn="l" rtl="0">
              <a:spcBef>
                <a:spcPts val="400"/>
              </a:spcBef>
              <a:buSzPct val="100000"/>
              <a:buChar char="•"/>
              <a:defRPr sz="2000" i="0" u="none" strike="noStrike" cap="none"/>
            </a:lvl8pPr>
            <a:lvl9pPr marL="3886200" marR="0" lvl="8" indent="-101600" algn="l" rtl="0">
              <a:spcBef>
                <a:spcPts val="400"/>
              </a:spcBef>
              <a:buSzPct val="100000"/>
              <a:buChar char="•"/>
              <a:defRPr sz="2000" i="0" u="none" strike="noStrike" cap="none"/>
            </a:lvl9pPr>
          </a:lstStyle>
          <a:p>
            <a:endParaRPr/>
          </a:p>
        </p:txBody>
      </p:sp>
      <p:sp>
        <p:nvSpPr>
          <p:cNvPr id="24" name="Shape 24"/>
          <p:cNvSpPr txBox="1">
            <a:spLocks noGrp="1"/>
          </p:cNvSpPr>
          <p:nvPr>
            <p:ph type="sldNum" idx="12"/>
          </p:nvPr>
        </p:nvSpPr>
        <p:spPr>
          <a:xfrm>
            <a:off x="6553200" y="4767262"/>
            <a:ext cx="2133600" cy="2745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25" name="Shape 25"/>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3305175"/>
            <a:ext cx="7772400" cy="1022349"/>
          </a:xfrm>
          <a:prstGeom prst="rect">
            <a:avLst/>
          </a:prstGeom>
          <a:noFill/>
          <a:ln>
            <a:noFill/>
          </a:ln>
        </p:spPr>
        <p:txBody>
          <a:bodyPr wrap="square" lIns="91425" tIns="91425" rIns="91425" bIns="91425" anchor="t" anchorCtr="0"/>
          <a:lstStyle>
            <a:lvl1pPr marL="0" marR="0" lvl="0" indent="0" algn="l" rtl="0">
              <a:spcBef>
                <a:spcPts val="0"/>
              </a:spcBef>
              <a:buClr>
                <a:schemeClr val="lt1"/>
              </a:buClr>
              <a:buFont typeface="Calibri"/>
              <a:buNone/>
              <a:defRPr sz="4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179638"/>
            <a:ext cx="7772400" cy="1125536"/>
          </a:xfrm>
          <a:prstGeom prst="rect">
            <a:avLst/>
          </a:prstGeom>
          <a:noFill/>
          <a:ln>
            <a:noFill/>
          </a:ln>
        </p:spPr>
        <p:txBody>
          <a:bodyPr wrap="square" lIns="91425" tIns="91425" rIns="91425" bIns="91425" anchor="b" anchorCtr="0"/>
          <a:lstStyle>
            <a:lvl1pPr marL="0" marR="0" lvl="0" indent="0" algn="l" rtl="0">
              <a:spcBef>
                <a:spcPts val="400"/>
              </a:spcBef>
              <a:buNone/>
              <a:defRPr sz="2000" i="0" u="none" strike="noStrike" cap="none"/>
            </a:lvl1pPr>
            <a:lvl2pPr marL="457200" marR="0" lvl="1" indent="0" algn="l" rtl="0">
              <a:spcBef>
                <a:spcPts val="360"/>
              </a:spcBef>
              <a:buNone/>
              <a:defRPr sz="1800" i="0" u="none" strike="noStrike" cap="none"/>
            </a:lvl2pPr>
            <a:lvl3pPr marL="914400" marR="0" lvl="2" indent="0" algn="l" rtl="0">
              <a:spcBef>
                <a:spcPts val="320"/>
              </a:spcBef>
              <a:buNone/>
              <a:defRPr sz="1600" i="0" u="none" strike="noStrike" cap="none"/>
            </a:lvl3pPr>
            <a:lvl4pPr marL="1371600" marR="0" lvl="3" indent="0" algn="l" rtl="0">
              <a:spcBef>
                <a:spcPts val="280"/>
              </a:spcBef>
              <a:buNone/>
              <a:defRPr sz="1400" i="0" u="none" strike="noStrike" cap="none"/>
            </a:lvl4pPr>
            <a:lvl5pPr marL="1828800" marR="0" lvl="4" indent="0" algn="l" rtl="0">
              <a:spcBef>
                <a:spcPts val="280"/>
              </a:spcBef>
              <a:buNone/>
              <a:defRPr sz="1400" i="0" u="none" strike="noStrike" cap="none"/>
            </a:lvl5pPr>
            <a:lvl6pPr marL="2286000" marR="0" lvl="5" indent="0" algn="l" rtl="0">
              <a:spcBef>
                <a:spcPts val="280"/>
              </a:spcBef>
              <a:buNone/>
              <a:defRPr sz="1400" i="0" u="none" strike="noStrike" cap="none"/>
            </a:lvl6pPr>
            <a:lvl7pPr marL="2743200" marR="0" lvl="6" indent="0" algn="l" rtl="0">
              <a:spcBef>
                <a:spcPts val="280"/>
              </a:spcBef>
              <a:buNone/>
              <a:defRPr sz="1400" i="0" u="none" strike="noStrike" cap="none"/>
            </a:lvl7pPr>
            <a:lvl8pPr marL="3200400" marR="0" lvl="7" indent="0" algn="l" rtl="0">
              <a:spcBef>
                <a:spcPts val="280"/>
              </a:spcBef>
              <a:buNone/>
              <a:defRPr sz="1400" i="0" u="none" strike="noStrike" cap="none"/>
            </a:lvl8pPr>
            <a:lvl9pPr marL="3657600" marR="0" lvl="8" indent="0" algn="l" rtl="0">
              <a:spcBef>
                <a:spcPts val="280"/>
              </a:spcBef>
              <a:buNone/>
              <a:defRPr sz="1400" i="0" u="none" strike="noStrike" cap="none"/>
            </a:lvl9pPr>
          </a:lstStyle>
          <a:p>
            <a:endParaRPr/>
          </a:p>
        </p:txBody>
      </p:sp>
      <p:sp>
        <p:nvSpPr>
          <p:cNvPr id="30" name="Shape 30"/>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31" name="Shape 31"/>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150358"/>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200150"/>
            <a:ext cx="4038599" cy="3394075"/>
          </a:xfrm>
          <a:prstGeom prst="rect">
            <a:avLst/>
          </a:prstGeom>
          <a:noFill/>
          <a:ln>
            <a:noFill/>
          </a:ln>
        </p:spPr>
        <p:txBody>
          <a:bodyPr wrap="square" lIns="91425" tIns="91425" rIns="91425" bIns="91425" anchor="t" anchorCtr="0"/>
          <a:lstStyle>
            <a:lvl1pPr marL="342900" marR="0" lvl="0" indent="-165100" algn="l" rtl="0">
              <a:spcBef>
                <a:spcPts val="560"/>
              </a:spcBef>
              <a:buClr>
                <a:srgbClr val="135373"/>
              </a:buClr>
              <a:buSzPct val="100000"/>
              <a:buChar char="•"/>
              <a:defRPr sz="2800" i="0" u="none" strike="noStrike" cap="none">
                <a:solidFill>
                  <a:srgbClr val="135373"/>
                </a:solidFill>
              </a:defRPr>
            </a:lvl1pPr>
            <a:lvl2pPr marL="742950" marR="0" lvl="1" indent="-133350" algn="l" rtl="0">
              <a:spcBef>
                <a:spcPts val="480"/>
              </a:spcBef>
              <a:buClr>
                <a:srgbClr val="135373"/>
              </a:buClr>
              <a:buSzPct val="100000"/>
              <a:buChar char="–"/>
              <a:defRPr sz="2400" i="0" u="none" strike="noStrike" cap="none">
                <a:solidFill>
                  <a:srgbClr val="135373"/>
                </a:solidFill>
              </a:defRPr>
            </a:lvl2pPr>
            <a:lvl3pPr marL="1143000" marR="0" lvl="2" indent="-101600" algn="l" rtl="0">
              <a:spcBef>
                <a:spcPts val="400"/>
              </a:spcBef>
              <a:buClr>
                <a:srgbClr val="135373"/>
              </a:buClr>
              <a:buSzPct val="100000"/>
              <a:buChar char="•"/>
              <a:defRPr sz="2000" i="0" u="none" strike="noStrike" cap="none">
                <a:solidFill>
                  <a:srgbClr val="135373"/>
                </a:solidFill>
              </a:defRPr>
            </a:lvl3pPr>
            <a:lvl4pPr marL="1600200" marR="0" lvl="3" indent="-114300" algn="l" rtl="0">
              <a:spcBef>
                <a:spcPts val="360"/>
              </a:spcBef>
              <a:buClr>
                <a:srgbClr val="135373"/>
              </a:buClr>
              <a:buSzPct val="100000"/>
              <a:buChar char="–"/>
              <a:defRPr sz="1800" i="0" u="none" strike="noStrike" cap="none">
                <a:solidFill>
                  <a:srgbClr val="135373"/>
                </a:solidFill>
              </a:defRPr>
            </a:lvl4pPr>
            <a:lvl5pPr marL="2057400" marR="0" lvl="4" indent="-114300" algn="l" rtl="0">
              <a:spcBef>
                <a:spcPts val="360"/>
              </a:spcBef>
              <a:buClr>
                <a:srgbClr val="135373"/>
              </a:buClr>
              <a:buSzPct val="100000"/>
              <a:buChar char="»"/>
              <a:defRPr sz="1800" i="0" u="none" strike="noStrike" cap="none">
                <a:solidFill>
                  <a:srgbClr val="135373"/>
                </a:solidFill>
              </a:defRPr>
            </a:lvl5pPr>
            <a:lvl6pPr marL="2514600" marR="0" lvl="5" indent="-114300" algn="l" rtl="0">
              <a:spcBef>
                <a:spcPts val="360"/>
              </a:spcBef>
              <a:buClr>
                <a:schemeClr val="dk1"/>
              </a:buClr>
              <a:buSzPct val="100000"/>
              <a:buChar char="•"/>
              <a:defRPr sz="1800" i="0" u="none" strike="noStrike" cap="none">
                <a:solidFill>
                  <a:schemeClr val="dk1"/>
                </a:solidFill>
              </a:defRPr>
            </a:lvl6pPr>
            <a:lvl7pPr marL="2971800" marR="0" lvl="6" indent="-114300" algn="l" rtl="0">
              <a:spcBef>
                <a:spcPts val="360"/>
              </a:spcBef>
              <a:buClr>
                <a:schemeClr val="dk1"/>
              </a:buClr>
              <a:buSzPct val="100000"/>
              <a:buChar char="•"/>
              <a:defRPr sz="1800" i="0" u="none" strike="noStrike" cap="none">
                <a:solidFill>
                  <a:schemeClr val="dk1"/>
                </a:solidFill>
              </a:defRPr>
            </a:lvl7pPr>
            <a:lvl8pPr marL="3429000" marR="0" lvl="7" indent="-114300" algn="l" rtl="0">
              <a:spcBef>
                <a:spcPts val="360"/>
              </a:spcBef>
              <a:buClr>
                <a:schemeClr val="dk1"/>
              </a:buClr>
              <a:buSzPct val="100000"/>
              <a:buChar char="•"/>
              <a:defRPr sz="1800" i="0" u="none" strike="noStrike" cap="none">
                <a:solidFill>
                  <a:schemeClr val="dk1"/>
                </a:solidFill>
              </a:defRPr>
            </a:lvl8pPr>
            <a:lvl9pPr marL="3886200" marR="0" lvl="8" indent="-114300" algn="l" rtl="0">
              <a:spcBef>
                <a:spcPts val="360"/>
              </a:spcBef>
              <a:buClr>
                <a:schemeClr val="dk1"/>
              </a:buClr>
              <a:buSzPct val="100000"/>
              <a:buChar char="•"/>
              <a:defRPr sz="1800" i="0" u="none" strike="noStrike" cap="none">
                <a:solidFill>
                  <a:schemeClr val="dk1"/>
                </a:solidFill>
              </a:defRPr>
            </a:lvl9pPr>
          </a:lstStyle>
          <a:p>
            <a:endParaRPr/>
          </a:p>
        </p:txBody>
      </p:sp>
      <p:sp>
        <p:nvSpPr>
          <p:cNvPr id="36" name="Shape 36"/>
          <p:cNvSpPr txBox="1">
            <a:spLocks noGrp="1"/>
          </p:cNvSpPr>
          <p:nvPr>
            <p:ph type="body" idx="2"/>
          </p:nvPr>
        </p:nvSpPr>
        <p:spPr>
          <a:xfrm>
            <a:off x="4648200" y="1200150"/>
            <a:ext cx="4038599" cy="3394075"/>
          </a:xfrm>
          <a:prstGeom prst="rect">
            <a:avLst/>
          </a:prstGeom>
          <a:noFill/>
          <a:ln>
            <a:noFill/>
          </a:ln>
        </p:spPr>
        <p:txBody>
          <a:bodyPr wrap="square" lIns="91425" tIns="91425" rIns="91425" bIns="91425" anchor="t" anchorCtr="0"/>
          <a:lstStyle>
            <a:lvl1pPr marL="342900" marR="0" lvl="0" indent="-165100" algn="l" rtl="0">
              <a:spcBef>
                <a:spcPts val="560"/>
              </a:spcBef>
              <a:buClr>
                <a:srgbClr val="135373"/>
              </a:buClr>
              <a:buSzPct val="100000"/>
              <a:buChar char="•"/>
              <a:defRPr sz="2800" i="0" u="none" strike="noStrike" cap="none">
                <a:solidFill>
                  <a:srgbClr val="135373"/>
                </a:solidFill>
              </a:defRPr>
            </a:lvl1pPr>
            <a:lvl2pPr marL="742950" marR="0" lvl="1" indent="-133350" algn="l" rtl="0">
              <a:spcBef>
                <a:spcPts val="480"/>
              </a:spcBef>
              <a:buClr>
                <a:srgbClr val="135373"/>
              </a:buClr>
              <a:buSzPct val="100000"/>
              <a:buChar char="–"/>
              <a:defRPr sz="2400" i="0" u="none" strike="noStrike" cap="none">
                <a:solidFill>
                  <a:srgbClr val="135373"/>
                </a:solidFill>
              </a:defRPr>
            </a:lvl2pPr>
            <a:lvl3pPr marL="1143000" marR="0" lvl="2" indent="-101600" algn="l" rtl="0">
              <a:spcBef>
                <a:spcPts val="400"/>
              </a:spcBef>
              <a:buClr>
                <a:srgbClr val="135373"/>
              </a:buClr>
              <a:buSzPct val="100000"/>
              <a:buChar char="•"/>
              <a:defRPr sz="2000" i="0" u="none" strike="noStrike" cap="none">
                <a:solidFill>
                  <a:srgbClr val="135373"/>
                </a:solidFill>
              </a:defRPr>
            </a:lvl3pPr>
            <a:lvl4pPr marL="1600200" marR="0" lvl="3" indent="-114300" algn="l" rtl="0">
              <a:spcBef>
                <a:spcPts val="360"/>
              </a:spcBef>
              <a:buClr>
                <a:srgbClr val="135373"/>
              </a:buClr>
              <a:buSzPct val="100000"/>
              <a:buChar char="–"/>
              <a:defRPr sz="1800" i="0" u="none" strike="noStrike" cap="none">
                <a:solidFill>
                  <a:srgbClr val="135373"/>
                </a:solidFill>
              </a:defRPr>
            </a:lvl4pPr>
            <a:lvl5pPr marL="2057400" marR="0" lvl="4" indent="-114300" algn="l" rtl="0">
              <a:spcBef>
                <a:spcPts val="360"/>
              </a:spcBef>
              <a:buClr>
                <a:srgbClr val="135373"/>
              </a:buClr>
              <a:buSzPct val="100000"/>
              <a:buChar char="»"/>
              <a:defRPr sz="1800" i="0" u="none" strike="noStrike" cap="none">
                <a:solidFill>
                  <a:srgbClr val="135373"/>
                </a:solidFill>
              </a:defRPr>
            </a:lvl5pPr>
            <a:lvl6pPr marL="2514600" marR="0" lvl="5" indent="-114300" algn="l" rtl="0">
              <a:spcBef>
                <a:spcPts val="360"/>
              </a:spcBef>
              <a:buClr>
                <a:schemeClr val="dk1"/>
              </a:buClr>
              <a:buSzPct val="100000"/>
              <a:buChar char="•"/>
              <a:defRPr sz="1800" i="0" u="none" strike="noStrike" cap="none">
                <a:solidFill>
                  <a:schemeClr val="dk1"/>
                </a:solidFill>
              </a:defRPr>
            </a:lvl6pPr>
            <a:lvl7pPr marL="2971800" marR="0" lvl="6" indent="-114300" algn="l" rtl="0">
              <a:spcBef>
                <a:spcPts val="360"/>
              </a:spcBef>
              <a:buClr>
                <a:schemeClr val="dk1"/>
              </a:buClr>
              <a:buSzPct val="100000"/>
              <a:buChar char="•"/>
              <a:defRPr sz="1800" i="0" u="none" strike="noStrike" cap="none">
                <a:solidFill>
                  <a:schemeClr val="dk1"/>
                </a:solidFill>
              </a:defRPr>
            </a:lvl7pPr>
            <a:lvl8pPr marL="3429000" marR="0" lvl="7" indent="-114300" algn="l" rtl="0">
              <a:spcBef>
                <a:spcPts val="360"/>
              </a:spcBef>
              <a:buClr>
                <a:schemeClr val="dk1"/>
              </a:buClr>
              <a:buSzPct val="100000"/>
              <a:buChar char="•"/>
              <a:defRPr sz="1800" i="0" u="none" strike="noStrike" cap="none">
                <a:solidFill>
                  <a:schemeClr val="dk1"/>
                </a:solidFill>
              </a:defRPr>
            </a:lvl8pPr>
            <a:lvl9pPr marL="3886200" marR="0" lvl="8" indent="-114300" algn="l" rtl="0">
              <a:spcBef>
                <a:spcPts val="360"/>
              </a:spcBef>
              <a:buClr>
                <a:schemeClr val="dk1"/>
              </a:buClr>
              <a:buSzPct val="100000"/>
              <a:buChar char="•"/>
              <a:defRPr sz="1800" i="0" u="none" strike="noStrike" cap="none">
                <a:solidFill>
                  <a:schemeClr val="dk1"/>
                </a:solidFill>
              </a:defRPr>
            </a:lvl9pPr>
          </a:lstStyle>
          <a:p>
            <a:endParaRPr/>
          </a:p>
        </p:txBody>
      </p:sp>
      <p:sp>
        <p:nvSpPr>
          <p:cNvPr id="37" name="Shape 37"/>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38" name="Shape 38"/>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150358"/>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150937"/>
            <a:ext cx="4040187" cy="481011"/>
          </a:xfrm>
          <a:prstGeom prst="rect">
            <a:avLst/>
          </a:prstGeom>
          <a:noFill/>
          <a:ln>
            <a:noFill/>
          </a:ln>
        </p:spPr>
        <p:txBody>
          <a:bodyPr wrap="square" lIns="91425" tIns="91425" rIns="91425" bIns="91425" anchor="b" anchorCtr="0"/>
          <a:lstStyle>
            <a:lvl1pPr marL="0" marR="0" lvl="0" indent="0" algn="l" rtl="0">
              <a:spcBef>
                <a:spcPts val="480"/>
              </a:spcBef>
              <a:buClr>
                <a:srgbClr val="135373"/>
              </a:buClr>
              <a:buNone/>
              <a:defRPr sz="2400" b="1" i="0" u="none" strike="noStrike" cap="none">
                <a:solidFill>
                  <a:srgbClr val="135373"/>
                </a:solidFill>
              </a:defRPr>
            </a:lvl1pPr>
            <a:lvl2pPr marL="457200" marR="0" lvl="1" indent="0" algn="l" rtl="0">
              <a:spcBef>
                <a:spcPts val="400"/>
              </a:spcBef>
              <a:buClr>
                <a:srgbClr val="135373"/>
              </a:buClr>
              <a:buNone/>
              <a:defRPr sz="2000" b="1" i="0" u="none" strike="noStrike" cap="none">
                <a:solidFill>
                  <a:srgbClr val="135373"/>
                </a:solidFill>
              </a:defRPr>
            </a:lvl2pPr>
            <a:lvl3pPr marL="914400" marR="0" lvl="2" indent="0" algn="l" rtl="0">
              <a:spcBef>
                <a:spcPts val="360"/>
              </a:spcBef>
              <a:buClr>
                <a:srgbClr val="135373"/>
              </a:buClr>
              <a:buNone/>
              <a:defRPr sz="1800" b="1" i="0" u="none" strike="noStrike" cap="none">
                <a:solidFill>
                  <a:srgbClr val="135373"/>
                </a:solidFill>
              </a:defRPr>
            </a:lvl3pPr>
            <a:lvl4pPr marL="1371600" marR="0" lvl="3" indent="0" algn="l" rtl="0">
              <a:spcBef>
                <a:spcPts val="320"/>
              </a:spcBef>
              <a:buClr>
                <a:srgbClr val="135373"/>
              </a:buClr>
              <a:buNone/>
              <a:defRPr sz="1600" b="1" i="0" u="none" strike="noStrike" cap="none">
                <a:solidFill>
                  <a:srgbClr val="135373"/>
                </a:solidFill>
              </a:defRPr>
            </a:lvl4pPr>
            <a:lvl5pPr marL="1828800" marR="0" lvl="4" indent="0" algn="l" rtl="0">
              <a:spcBef>
                <a:spcPts val="320"/>
              </a:spcBef>
              <a:buClr>
                <a:srgbClr val="135373"/>
              </a:buClr>
              <a:buNone/>
              <a:defRPr sz="1600" b="1" i="0" u="none" strike="noStrike" cap="none">
                <a:solidFill>
                  <a:srgbClr val="135373"/>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
        <p:nvSpPr>
          <p:cNvPr id="43" name="Shape 43"/>
          <p:cNvSpPr txBox="1">
            <a:spLocks noGrp="1"/>
          </p:cNvSpPr>
          <p:nvPr>
            <p:ph type="body" idx="2"/>
          </p:nvPr>
        </p:nvSpPr>
        <p:spPr>
          <a:xfrm>
            <a:off x="457200" y="1631950"/>
            <a:ext cx="4040187" cy="2962275"/>
          </a:xfrm>
          <a:prstGeom prst="rect">
            <a:avLst/>
          </a:prstGeom>
          <a:noFill/>
          <a:ln>
            <a:noFill/>
          </a:ln>
        </p:spPr>
        <p:txBody>
          <a:bodyPr wrap="square" lIns="91425" tIns="91425" rIns="91425" bIns="91425" anchor="t" anchorCtr="0"/>
          <a:lstStyle>
            <a:lvl1pPr marL="342900" marR="0" lvl="0" indent="-190500" algn="l" rtl="0">
              <a:spcBef>
                <a:spcPts val="480"/>
              </a:spcBef>
              <a:buClr>
                <a:srgbClr val="135373"/>
              </a:buClr>
              <a:buSzPct val="100000"/>
              <a:buChar char="•"/>
              <a:defRPr sz="2400" i="0" u="none" strike="noStrike" cap="none">
                <a:solidFill>
                  <a:srgbClr val="135373"/>
                </a:solidFill>
              </a:defRPr>
            </a:lvl1pPr>
            <a:lvl2pPr marL="742950" marR="0" lvl="1" indent="-158750" algn="l" rtl="0">
              <a:spcBef>
                <a:spcPts val="400"/>
              </a:spcBef>
              <a:buClr>
                <a:srgbClr val="135373"/>
              </a:buClr>
              <a:buSzPct val="100000"/>
              <a:buChar char="–"/>
              <a:defRPr sz="2000" i="0" u="none" strike="noStrike" cap="none">
                <a:solidFill>
                  <a:srgbClr val="135373"/>
                </a:solidFill>
              </a:defRPr>
            </a:lvl2pPr>
            <a:lvl3pPr marL="1143000" marR="0" lvl="2" indent="-114300" algn="l" rtl="0">
              <a:spcBef>
                <a:spcPts val="360"/>
              </a:spcBef>
              <a:buClr>
                <a:srgbClr val="135373"/>
              </a:buClr>
              <a:buSzPct val="100000"/>
              <a:buChar char="•"/>
              <a:defRPr sz="1800" i="0" u="none" strike="noStrike" cap="none">
                <a:solidFill>
                  <a:srgbClr val="135373"/>
                </a:solidFill>
              </a:defRPr>
            </a:lvl3pPr>
            <a:lvl4pPr marL="1600200" marR="0" lvl="3" indent="-127000" algn="l" rtl="0">
              <a:spcBef>
                <a:spcPts val="320"/>
              </a:spcBef>
              <a:buClr>
                <a:srgbClr val="135373"/>
              </a:buClr>
              <a:buSzPct val="100000"/>
              <a:buChar char="–"/>
              <a:defRPr sz="1600" i="0" u="none" strike="noStrike" cap="none">
                <a:solidFill>
                  <a:srgbClr val="135373"/>
                </a:solidFill>
              </a:defRPr>
            </a:lvl4pPr>
            <a:lvl5pPr marL="2057400" marR="0" lvl="4" indent="-127000" algn="l" rtl="0">
              <a:spcBef>
                <a:spcPts val="320"/>
              </a:spcBef>
              <a:buClr>
                <a:srgbClr val="135373"/>
              </a:buClr>
              <a:buSzPct val="100000"/>
              <a:buChar char="»"/>
              <a:defRPr sz="1600" i="0" u="none" strike="noStrike" cap="none">
                <a:solidFill>
                  <a:srgbClr val="135373"/>
                </a:solidFill>
              </a:defRPr>
            </a:lvl5pPr>
            <a:lvl6pPr marL="2514600" marR="0" lvl="5" indent="-127000" algn="l" rtl="0">
              <a:spcBef>
                <a:spcPts val="320"/>
              </a:spcBef>
              <a:buClr>
                <a:schemeClr val="dk1"/>
              </a:buClr>
              <a:buSzPct val="100000"/>
              <a:buChar char="•"/>
              <a:defRPr sz="1600" i="0" u="none" strike="noStrike" cap="none">
                <a:solidFill>
                  <a:schemeClr val="dk1"/>
                </a:solidFill>
              </a:defRPr>
            </a:lvl6pPr>
            <a:lvl7pPr marL="2971800" marR="0" lvl="6" indent="-127000" algn="l" rtl="0">
              <a:spcBef>
                <a:spcPts val="320"/>
              </a:spcBef>
              <a:buClr>
                <a:schemeClr val="dk1"/>
              </a:buClr>
              <a:buSzPct val="100000"/>
              <a:buChar char="•"/>
              <a:defRPr sz="1600" i="0" u="none" strike="noStrike" cap="none">
                <a:solidFill>
                  <a:schemeClr val="dk1"/>
                </a:solidFill>
              </a:defRPr>
            </a:lvl7pPr>
            <a:lvl8pPr marL="3429000" marR="0" lvl="7" indent="-127000" algn="l" rtl="0">
              <a:spcBef>
                <a:spcPts val="320"/>
              </a:spcBef>
              <a:buClr>
                <a:schemeClr val="dk1"/>
              </a:buClr>
              <a:buSzPct val="100000"/>
              <a:buChar char="•"/>
              <a:defRPr sz="1600" i="0" u="none" strike="noStrike" cap="none">
                <a:solidFill>
                  <a:schemeClr val="dk1"/>
                </a:solidFill>
              </a:defRPr>
            </a:lvl8pPr>
            <a:lvl9pPr marL="3886200" marR="0" lvl="8" indent="-127000" algn="l" rtl="0">
              <a:spcBef>
                <a:spcPts val="320"/>
              </a:spcBef>
              <a:buClr>
                <a:schemeClr val="dk1"/>
              </a:buClr>
              <a:buSzPct val="100000"/>
              <a:buChar char="•"/>
              <a:defRPr sz="1600" i="0" u="none" strike="noStrike" cap="none">
                <a:solidFill>
                  <a:schemeClr val="dk1"/>
                </a:solidFill>
              </a:defRPr>
            </a:lvl9pPr>
          </a:lstStyle>
          <a:p>
            <a:endParaRPr/>
          </a:p>
        </p:txBody>
      </p:sp>
      <p:sp>
        <p:nvSpPr>
          <p:cNvPr id="44" name="Shape 44"/>
          <p:cNvSpPr txBox="1">
            <a:spLocks noGrp="1"/>
          </p:cNvSpPr>
          <p:nvPr>
            <p:ph type="body" idx="3"/>
          </p:nvPr>
        </p:nvSpPr>
        <p:spPr>
          <a:xfrm>
            <a:off x="4645025" y="1150937"/>
            <a:ext cx="4041774" cy="481011"/>
          </a:xfrm>
          <a:prstGeom prst="rect">
            <a:avLst/>
          </a:prstGeom>
          <a:noFill/>
          <a:ln>
            <a:noFill/>
          </a:ln>
        </p:spPr>
        <p:txBody>
          <a:bodyPr wrap="square" lIns="91425" tIns="91425" rIns="91425" bIns="91425" anchor="b" anchorCtr="0"/>
          <a:lstStyle>
            <a:lvl1pPr marL="0" marR="0" lvl="0" indent="0" algn="l" rtl="0">
              <a:spcBef>
                <a:spcPts val="480"/>
              </a:spcBef>
              <a:buClr>
                <a:srgbClr val="135373"/>
              </a:buClr>
              <a:buNone/>
              <a:defRPr sz="2400" b="1" i="0" u="none" strike="noStrike" cap="none">
                <a:solidFill>
                  <a:srgbClr val="135373"/>
                </a:solidFill>
              </a:defRPr>
            </a:lvl1pPr>
            <a:lvl2pPr marL="457200" marR="0" lvl="1" indent="0" algn="l" rtl="0">
              <a:spcBef>
                <a:spcPts val="400"/>
              </a:spcBef>
              <a:buClr>
                <a:srgbClr val="135373"/>
              </a:buClr>
              <a:buNone/>
              <a:defRPr sz="2000" b="1" i="0" u="none" strike="noStrike" cap="none">
                <a:solidFill>
                  <a:srgbClr val="135373"/>
                </a:solidFill>
              </a:defRPr>
            </a:lvl2pPr>
            <a:lvl3pPr marL="914400" marR="0" lvl="2" indent="0" algn="l" rtl="0">
              <a:spcBef>
                <a:spcPts val="360"/>
              </a:spcBef>
              <a:buClr>
                <a:srgbClr val="135373"/>
              </a:buClr>
              <a:buNone/>
              <a:defRPr sz="1800" b="1" i="0" u="none" strike="noStrike" cap="none">
                <a:solidFill>
                  <a:srgbClr val="135373"/>
                </a:solidFill>
              </a:defRPr>
            </a:lvl3pPr>
            <a:lvl4pPr marL="1371600" marR="0" lvl="3" indent="0" algn="l" rtl="0">
              <a:spcBef>
                <a:spcPts val="320"/>
              </a:spcBef>
              <a:buClr>
                <a:srgbClr val="135373"/>
              </a:buClr>
              <a:buNone/>
              <a:defRPr sz="1600" b="1" i="0" u="none" strike="noStrike" cap="none">
                <a:solidFill>
                  <a:srgbClr val="135373"/>
                </a:solidFill>
              </a:defRPr>
            </a:lvl4pPr>
            <a:lvl5pPr marL="1828800" marR="0" lvl="4" indent="0" algn="l" rtl="0">
              <a:spcBef>
                <a:spcPts val="320"/>
              </a:spcBef>
              <a:buClr>
                <a:srgbClr val="135373"/>
              </a:buClr>
              <a:buNone/>
              <a:defRPr sz="1600" b="1" i="0" u="none" strike="noStrike" cap="none">
                <a:solidFill>
                  <a:srgbClr val="135373"/>
                </a:solidFill>
              </a:defRPr>
            </a:lvl5pPr>
            <a:lvl6pPr marL="2286000" marR="0" lvl="5" indent="0" algn="l" rtl="0">
              <a:spcBef>
                <a:spcPts val="320"/>
              </a:spcBef>
              <a:buClr>
                <a:schemeClr val="dk1"/>
              </a:buClr>
              <a:buNone/>
              <a:defRPr sz="1600" b="1" i="0" u="none" strike="noStrike" cap="none">
                <a:solidFill>
                  <a:schemeClr val="dk1"/>
                </a:solidFill>
              </a:defRPr>
            </a:lvl6pPr>
            <a:lvl7pPr marL="2743200" marR="0" lvl="6" indent="0" algn="l" rtl="0">
              <a:spcBef>
                <a:spcPts val="320"/>
              </a:spcBef>
              <a:buClr>
                <a:schemeClr val="dk1"/>
              </a:buClr>
              <a:buNone/>
              <a:defRPr sz="1600" b="1" i="0" u="none" strike="noStrike" cap="none">
                <a:solidFill>
                  <a:schemeClr val="dk1"/>
                </a:solidFill>
              </a:defRPr>
            </a:lvl7pPr>
            <a:lvl8pPr marL="3200400" marR="0" lvl="7" indent="0" algn="l" rtl="0">
              <a:spcBef>
                <a:spcPts val="320"/>
              </a:spcBef>
              <a:buClr>
                <a:schemeClr val="dk1"/>
              </a:buClr>
              <a:buNone/>
              <a:defRPr sz="1600" b="1" i="0" u="none" strike="noStrike" cap="none">
                <a:solidFill>
                  <a:schemeClr val="dk1"/>
                </a:solidFill>
              </a:defRPr>
            </a:lvl8pPr>
            <a:lvl9pPr marL="3657600" marR="0" lvl="8" indent="0" algn="l" rtl="0">
              <a:spcBef>
                <a:spcPts val="320"/>
              </a:spcBef>
              <a:buClr>
                <a:schemeClr val="dk1"/>
              </a:buClr>
              <a:buNone/>
              <a:defRPr sz="1600" b="1" i="0" u="none" strike="noStrike" cap="none">
                <a:solidFill>
                  <a:schemeClr val="dk1"/>
                </a:solidFill>
              </a:defRPr>
            </a:lvl9pPr>
          </a:lstStyle>
          <a:p>
            <a:endParaRPr/>
          </a:p>
        </p:txBody>
      </p:sp>
      <p:sp>
        <p:nvSpPr>
          <p:cNvPr id="45" name="Shape 45"/>
          <p:cNvSpPr txBox="1">
            <a:spLocks noGrp="1"/>
          </p:cNvSpPr>
          <p:nvPr>
            <p:ph type="body" idx="4"/>
          </p:nvPr>
        </p:nvSpPr>
        <p:spPr>
          <a:xfrm>
            <a:off x="4645025" y="1631950"/>
            <a:ext cx="4041774" cy="2962275"/>
          </a:xfrm>
          <a:prstGeom prst="rect">
            <a:avLst/>
          </a:prstGeom>
          <a:noFill/>
          <a:ln>
            <a:noFill/>
          </a:ln>
        </p:spPr>
        <p:txBody>
          <a:bodyPr wrap="square" lIns="91425" tIns="91425" rIns="91425" bIns="91425" anchor="t" anchorCtr="0"/>
          <a:lstStyle>
            <a:lvl1pPr marL="342900" marR="0" lvl="0" indent="-190500" algn="l" rtl="0">
              <a:spcBef>
                <a:spcPts val="480"/>
              </a:spcBef>
              <a:buClr>
                <a:srgbClr val="135373"/>
              </a:buClr>
              <a:buSzPct val="100000"/>
              <a:buChar char="•"/>
              <a:defRPr sz="2400" i="0" u="none" strike="noStrike" cap="none">
                <a:solidFill>
                  <a:srgbClr val="135373"/>
                </a:solidFill>
              </a:defRPr>
            </a:lvl1pPr>
            <a:lvl2pPr marL="742950" marR="0" lvl="1" indent="-158750" algn="l" rtl="0">
              <a:spcBef>
                <a:spcPts val="400"/>
              </a:spcBef>
              <a:buClr>
                <a:srgbClr val="135373"/>
              </a:buClr>
              <a:buSzPct val="100000"/>
              <a:buChar char="–"/>
              <a:defRPr sz="2000" i="0" u="none" strike="noStrike" cap="none">
                <a:solidFill>
                  <a:srgbClr val="135373"/>
                </a:solidFill>
              </a:defRPr>
            </a:lvl2pPr>
            <a:lvl3pPr marL="1143000" marR="0" lvl="2" indent="-114300" algn="l" rtl="0">
              <a:spcBef>
                <a:spcPts val="360"/>
              </a:spcBef>
              <a:buClr>
                <a:srgbClr val="135373"/>
              </a:buClr>
              <a:buSzPct val="100000"/>
              <a:buChar char="•"/>
              <a:defRPr sz="1800" i="0" u="none" strike="noStrike" cap="none">
                <a:solidFill>
                  <a:srgbClr val="135373"/>
                </a:solidFill>
              </a:defRPr>
            </a:lvl3pPr>
            <a:lvl4pPr marL="1600200" marR="0" lvl="3" indent="-127000" algn="l" rtl="0">
              <a:spcBef>
                <a:spcPts val="320"/>
              </a:spcBef>
              <a:buClr>
                <a:srgbClr val="135373"/>
              </a:buClr>
              <a:buSzPct val="100000"/>
              <a:buChar char="–"/>
              <a:defRPr sz="1600" i="0" u="none" strike="noStrike" cap="none">
                <a:solidFill>
                  <a:srgbClr val="135373"/>
                </a:solidFill>
              </a:defRPr>
            </a:lvl4pPr>
            <a:lvl5pPr marL="2057400" marR="0" lvl="4" indent="-127000" algn="l" rtl="0">
              <a:spcBef>
                <a:spcPts val="320"/>
              </a:spcBef>
              <a:buClr>
                <a:srgbClr val="135373"/>
              </a:buClr>
              <a:buSzPct val="100000"/>
              <a:buChar char="»"/>
              <a:defRPr sz="1600" i="0" u="none" strike="noStrike" cap="none">
                <a:solidFill>
                  <a:srgbClr val="135373"/>
                </a:solidFill>
              </a:defRPr>
            </a:lvl5pPr>
            <a:lvl6pPr marL="2514600" marR="0" lvl="5" indent="-127000" algn="l" rtl="0">
              <a:spcBef>
                <a:spcPts val="320"/>
              </a:spcBef>
              <a:buClr>
                <a:schemeClr val="dk1"/>
              </a:buClr>
              <a:buSzPct val="100000"/>
              <a:buChar char="•"/>
              <a:defRPr sz="1600" i="0" u="none" strike="noStrike" cap="none">
                <a:solidFill>
                  <a:schemeClr val="dk1"/>
                </a:solidFill>
              </a:defRPr>
            </a:lvl6pPr>
            <a:lvl7pPr marL="2971800" marR="0" lvl="6" indent="-127000" algn="l" rtl="0">
              <a:spcBef>
                <a:spcPts val="320"/>
              </a:spcBef>
              <a:buClr>
                <a:schemeClr val="dk1"/>
              </a:buClr>
              <a:buSzPct val="100000"/>
              <a:buChar char="•"/>
              <a:defRPr sz="1600" i="0" u="none" strike="noStrike" cap="none">
                <a:solidFill>
                  <a:schemeClr val="dk1"/>
                </a:solidFill>
              </a:defRPr>
            </a:lvl7pPr>
            <a:lvl8pPr marL="3429000" marR="0" lvl="7" indent="-127000" algn="l" rtl="0">
              <a:spcBef>
                <a:spcPts val="320"/>
              </a:spcBef>
              <a:buClr>
                <a:schemeClr val="dk1"/>
              </a:buClr>
              <a:buSzPct val="100000"/>
              <a:buChar char="•"/>
              <a:defRPr sz="1600" i="0" u="none" strike="noStrike" cap="none">
                <a:solidFill>
                  <a:schemeClr val="dk1"/>
                </a:solidFill>
              </a:defRPr>
            </a:lvl8pPr>
            <a:lvl9pPr marL="3886200" marR="0" lvl="8" indent="-127000" algn="l" rtl="0">
              <a:spcBef>
                <a:spcPts val="320"/>
              </a:spcBef>
              <a:buClr>
                <a:schemeClr val="dk1"/>
              </a:buClr>
              <a:buSzPct val="100000"/>
              <a:buChar char="•"/>
              <a:defRPr sz="1600" i="0" u="none" strike="noStrike" cap="none">
                <a:solidFill>
                  <a:schemeClr val="dk1"/>
                </a:solidFill>
              </a:defRPr>
            </a:lvl9pPr>
          </a:lstStyle>
          <a:p>
            <a:endParaRPr/>
          </a:p>
        </p:txBody>
      </p:sp>
      <p:sp>
        <p:nvSpPr>
          <p:cNvPr id="46" name="Shape 46"/>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47" name="Shape 47"/>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0358"/>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52" name="Shape 52"/>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56" name="Shape 56"/>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4788"/>
            <a:ext cx="3008313" cy="871536"/>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Raleway"/>
              <a:buNone/>
              <a:defRPr sz="2000" b="1"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04788"/>
            <a:ext cx="5111750" cy="4389436"/>
          </a:xfrm>
          <a:prstGeom prst="rect">
            <a:avLst/>
          </a:prstGeom>
          <a:noFill/>
          <a:ln>
            <a:noFill/>
          </a:ln>
        </p:spPr>
        <p:txBody>
          <a:bodyPr wrap="square" lIns="91425" tIns="91425" rIns="91425" bIns="91425" anchor="t" anchorCtr="0"/>
          <a:lstStyle>
            <a:lvl1pPr marL="342900" marR="0" lvl="0" indent="-139700" algn="l" rtl="0">
              <a:spcBef>
                <a:spcPts val="640"/>
              </a:spcBef>
              <a:buClr>
                <a:srgbClr val="135373"/>
              </a:buClr>
              <a:buSzPct val="100000"/>
              <a:buChar char="•"/>
              <a:defRPr sz="3200" i="0" u="none" strike="noStrike" cap="none">
                <a:solidFill>
                  <a:srgbClr val="135373"/>
                </a:solidFill>
              </a:defRPr>
            </a:lvl1pPr>
            <a:lvl2pPr marL="742950" marR="0" lvl="1" indent="-107950" algn="l" rtl="0">
              <a:spcBef>
                <a:spcPts val="560"/>
              </a:spcBef>
              <a:buClr>
                <a:srgbClr val="135373"/>
              </a:buClr>
              <a:buSzPct val="100000"/>
              <a:buChar char="–"/>
              <a:defRPr sz="2800" i="0" u="none" strike="noStrike" cap="none">
                <a:solidFill>
                  <a:srgbClr val="135373"/>
                </a:solidFill>
              </a:defRPr>
            </a:lvl2pPr>
            <a:lvl3pPr marL="1143000" marR="0" lvl="2" indent="-76200" algn="l" rtl="0">
              <a:spcBef>
                <a:spcPts val="480"/>
              </a:spcBef>
              <a:buClr>
                <a:srgbClr val="135373"/>
              </a:buClr>
              <a:buSzPct val="100000"/>
              <a:buChar char="•"/>
              <a:defRPr sz="2400" i="0" u="none" strike="noStrike" cap="none">
                <a:solidFill>
                  <a:srgbClr val="135373"/>
                </a:solidFill>
              </a:defRPr>
            </a:lvl3pPr>
            <a:lvl4pPr marL="1600200" marR="0" lvl="3" indent="-101600" algn="l" rtl="0">
              <a:spcBef>
                <a:spcPts val="400"/>
              </a:spcBef>
              <a:buClr>
                <a:srgbClr val="135373"/>
              </a:buClr>
              <a:buSzPct val="100000"/>
              <a:buChar char="–"/>
              <a:defRPr sz="2000" i="0" u="none" strike="noStrike" cap="none">
                <a:solidFill>
                  <a:srgbClr val="135373"/>
                </a:solidFill>
              </a:defRPr>
            </a:lvl4pPr>
            <a:lvl5pPr marL="2057400" marR="0" lvl="4" indent="-101600" algn="l" rtl="0">
              <a:spcBef>
                <a:spcPts val="400"/>
              </a:spcBef>
              <a:buClr>
                <a:srgbClr val="135373"/>
              </a:buClr>
              <a:buSzPct val="100000"/>
              <a:buChar char="»"/>
              <a:defRPr sz="2000" i="0" u="none" strike="noStrike" cap="none">
                <a:solidFill>
                  <a:srgbClr val="135373"/>
                </a:solidFill>
              </a:defRPr>
            </a:lvl5pPr>
            <a:lvl6pPr marL="2514600" marR="0" lvl="5" indent="-101600" algn="l" rtl="0">
              <a:spcBef>
                <a:spcPts val="400"/>
              </a:spcBef>
              <a:buClr>
                <a:schemeClr val="dk1"/>
              </a:buClr>
              <a:buSzPct val="100000"/>
              <a:buChar char="•"/>
              <a:defRPr sz="2000" i="0" u="none" strike="noStrike" cap="none">
                <a:solidFill>
                  <a:schemeClr val="dk1"/>
                </a:solidFill>
              </a:defRPr>
            </a:lvl6pPr>
            <a:lvl7pPr marL="2971800" marR="0" lvl="6" indent="-101600" algn="l" rtl="0">
              <a:spcBef>
                <a:spcPts val="400"/>
              </a:spcBef>
              <a:buClr>
                <a:schemeClr val="dk1"/>
              </a:buClr>
              <a:buSzPct val="100000"/>
              <a:buChar char="•"/>
              <a:defRPr sz="2000" i="0" u="none" strike="noStrike" cap="none">
                <a:solidFill>
                  <a:schemeClr val="dk1"/>
                </a:solidFill>
              </a:defRPr>
            </a:lvl7pPr>
            <a:lvl8pPr marL="3429000" marR="0" lvl="7" indent="-101600" algn="l" rtl="0">
              <a:spcBef>
                <a:spcPts val="400"/>
              </a:spcBef>
              <a:buClr>
                <a:schemeClr val="dk1"/>
              </a:buClr>
              <a:buSzPct val="100000"/>
              <a:buChar char="•"/>
              <a:defRPr sz="2000" i="0" u="none" strike="noStrike" cap="none">
                <a:solidFill>
                  <a:schemeClr val="dk1"/>
                </a:solidFill>
              </a:defRPr>
            </a:lvl8pPr>
            <a:lvl9pPr marL="3886200" marR="0" lvl="8" indent="-101600" algn="l" rtl="0">
              <a:spcBef>
                <a:spcPts val="400"/>
              </a:spcBef>
              <a:buClr>
                <a:schemeClr val="dk1"/>
              </a:buClr>
              <a:buSzPct val="100000"/>
              <a:buChar char="•"/>
              <a:defRPr sz="2000" i="0" u="none" strike="noStrike" cap="none">
                <a:solidFill>
                  <a:schemeClr val="dk1"/>
                </a:solidFill>
              </a:defRPr>
            </a:lvl9pPr>
          </a:lstStyle>
          <a:p>
            <a:endParaRPr/>
          </a:p>
        </p:txBody>
      </p:sp>
      <p:sp>
        <p:nvSpPr>
          <p:cNvPr id="61" name="Shape 61"/>
          <p:cNvSpPr txBox="1">
            <a:spLocks noGrp="1"/>
          </p:cNvSpPr>
          <p:nvPr>
            <p:ph type="body" idx="2"/>
          </p:nvPr>
        </p:nvSpPr>
        <p:spPr>
          <a:xfrm>
            <a:off x="457200" y="1076325"/>
            <a:ext cx="3008313" cy="3517899"/>
          </a:xfrm>
          <a:prstGeom prst="rect">
            <a:avLst/>
          </a:prstGeom>
          <a:noFill/>
          <a:ln>
            <a:noFill/>
          </a:ln>
        </p:spPr>
        <p:txBody>
          <a:bodyPr wrap="square" lIns="91425" tIns="91425" rIns="91425" bIns="91425" anchor="t" anchorCtr="0"/>
          <a:lstStyle>
            <a:lvl1pPr marL="0" marR="0" lvl="0" indent="0" algn="l" rtl="0">
              <a:spcBef>
                <a:spcPts val="280"/>
              </a:spcBef>
              <a:buNone/>
              <a:defRPr sz="1400" i="0" u="none" strike="noStrike" cap="none"/>
            </a:lvl1pPr>
            <a:lvl2pPr marL="457200" marR="0" lvl="1" indent="0" algn="l" rtl="0">
              <a:spcBef>
                <a:spcPts val="240"/>
              </a:spcBef>
              <a:buNone/>
              <a:defRPr sz="1200" i="0" u="none" strike="noStrike" cap="none"/>
            </a:lvl2pPr>
            <a:lvl3pPr marL="914400" marR="0" lvl="2" indent="0" algn="l" rtl="0">
              <a:spcBef>
                <a:spcPts val="200"/>
              </a:spcBef>
              <a:buNone/>
              <a:defRPr sz="1000" i="0" u="none" strike="noStrike" cap="none"/>
            </a:lvl3pPr>
            <a:lvl4pPr marL="1371600" marR="0" lvl="3" indent="0" algn="l" rtl="0">
              <a:spcBef>
                <a:spcPts val="180"/>
              </a:spcBef>
              <a:buNone/>
              <a:defRPr sz="900" i="0" u="none" strike="noStrike" cap="none"/>
            </a:lvl4pPr>
            <a:lvl5pPr marL="1828800" marR="0" lvl="4" indent="0" algn="l" rtl="0">
              <a:spcBef>
                <a:spcPts val="180"/>
              </a:spcBef>
              <a:buNone/>
              <a:defRPr sz="900" i="0" u="none" strike="noStrike" cap="none"/>
            </a:lvl5pPr>
            <a:lvl6pPr marL="2286000" marR="0" lvl="5" indent="0" algn="l" rtl="0">
              <a:spcBef>
                <a:spcPts val="180"/>
              </a:spcBef>
              <a:buNone/>
              <a:defRPr sz="900" i="0" u="none" strike="noStrike" cap="none"/>
            </a:lvl6pPr>
            <a:lvl7pPr marL="2743200" marR="0" lvl="6" indent="0" algn="l" rtl="0">
              <a:spcBef>
                <a:spcPts val="180"/>
              </a:spcBef>
              <a:buNone/>
              <a:defRPr sz="900" i="0" u="none" strike="noStrike" cap="none"/>
            </a:lvl7pPr>
            <a:lvl8pPr marL="3200400" marR="0" lvl="7" indent="0" algn="l" rtl="0">
              <a:spcBef>
                <a:spcPts val="180"/>
              </a:spcBef>
              <a:buNone/>
              <a:defRPr sz="900" i="0" u="none" strike="noStrike" cap="none"/>
            </a:lvl8pPr>
            <a:lvl9pPr marL="3657600" marR="0" lvl="8" indent="0" algn="l" rtl="0">
              <a:spcBef>
                <a:spcPts val="180"/>
              </a:spcBef>
              <a:buNone/>
              <a:defRPr sz="900" i="0" u="none" strike="noStrike" cap="none"/>
            </a:lvl9pPr>
          </a:lstStyle>
          <a:p>
            <a:endParaRPr/>
          </a:p>
        </p:txBody>
      </p:sp>
      <p:sp>
        <p:nvSpPr>
          <p:cNvPr id="62" name="Shape 62"/>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
        <p:nvSpPr>
          <p:cNvPr id="63" name="Shape 63"/>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150358"/>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Raleway"/>
              <a:buNone/>
              <a:defRPr sz="4400" i="0" u="none" strike="noStrike" cap="none">
                <a:solidFill>
                  <a:schemeClr val="lt1"/>
                </a:solidFill>
                <a:latin typeface="Raleway"/>
                <a:ea typeface="Raleway"/>
                <a:cs typeface="Raleway"/>
                <a:sym typeface="Raleway"/>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874962" y="-1217612"/>
            <a:ext cx="3394075" cy="8229600"/>
          </a:xfrm>
          <a:prstGeom prst="rect">
            <a:avLst/>
          </a:prstGeom>
          <a:noFill/>
          <a:ln>
            <a:noFill/>
          </a:ln>
        </p:spPr>
        <p:txBody>
          <a:bodyPr wrap="square" lIns="91425" tIns="91425" rIns="91425" bIns="91425" anchor="t" anchorCtr="0"/>
          <a:lstStyle>
            <a:lvl1pPr marL="342900" marR="0" lvl="0" indent="-139700" algn="l" rtl="0">
              <a:spcBef>
                <a:spcPts val="640"/>
              </a:spcBef>
              <a:buSzPct val="100000"/>
              <a:buChar char="•"/>
              <a:defRPr sz="3200" i="0" u="none" strike="noStrike" cap="none"/>
            </a:lvl1pPr>
            <a:lvl2pPr marL="742950" marR="0" lvl="1" indent="-107950" algn="l" rtl="0">
              <a:spcBef>
                <a:spcPts val="560"/>
              </a:spcBef>
              <a:buSzPct val="100000"/>
              <a:buChar char="–"/>
              <a:defRPr sz="2800" i="0" u="none" strike="noStrike" cap="none"/>
            </a:lvl2pPr>
            <a:lvl3pPr marL="1143000" marR="0" lvl="2" indent="-76200" algn="l" rtl="0">
              <a:spcBef>
                <a:spcPts val="480"/>
              </a:spcBef>
              <a:buSzPct val="100000"/>
              <a:buChar char="•"/>
              <a:defRPr sz="2400" i="0" u="none" strike="noStrike" cap="none"/>
            </a:lvl3pPr>
            <a:lvl4pPr marL="1600200" marR="0" lvl="3" indent="-101600" algn="l" rtl="0">
              <a:spcBef>
                <a:spcPts val="400"/>
              </a:spcBef>
              <a:buSzPct val="100000"/>
              <a:buChar char="–"/>
              <a:defRPr sz="2000" i="0" u="none" strike="noStrike" cap="none"/>
            </a:lvl4pPr>
            <a:lvl5pPr marL="2057400" marR="0" lvl="4" indent="-101600" algn="l" rtl="0">
              <a:spcBef>
                <a:spcPts val="400"/>
              </a:spcBef>
              <a:buSzPct val="100000"/>
              <a:buChar char="»"/>
              <a:defRPr sz="2000" i="0" u="none" strike="noStrike" cap="none"/>
            </a:lvl5pPr>
            <a:lvl6pPr marL="2514600" marR="0" lvl="5" indent="-101600" algn="l" rtl="0">
              <a:spcBef>
                <a:spcPts val="400"/>
              </a:spcBef>
              <a:buSzPct val="100000"/>
              <a:buChar char="•"/>
              <a:defRPr sz="2000" i="0" u="none" strike="noStrike" cap="none"/>
            </a:lvl6pPr>
            <a:lvl7pPr marL="2971800" marR="0" lvl="6" indent="-101600" algn="l" rtl="0">
              <a:spcBef>
                <a:spcPts val="400"/>
              </a:spcBef>
              <a:buSzPct val="100000"/>
              <a:buChar char="•"/>
              <a:defRPr sz="2000" i="0" u="none" strike="noStrike" cap="none"/>
            </a:lvl7pPr>
            <a:lvl8pPr marL="3429000" marR="0" lvl="7" indent="-101600" algn="l" rtl="0">
              <a:spcBef>
                <a:spcPts val="400"/>
              </a:spcBef>
              <a:buSzPct val="100000"/>
              <a:buChar char="•"/>
              <a:defRPr sz="2000" i="0" u="none" strike="noStrike" cap="none"/>
            </a:lvl8pPr>
            <a:lvl9pPr marL="3886200" marR="0" lvl="8" indent="-101600" algn="l" rtl="0">
              <a:spcBef>
                <a:spcPts val="400"/>
              </a:spcBef>
              <a:buSzPct val="100000"/>
              <a:buChar char="•"/>
              <a:defRPr sz="2000" i="0" u="none" strike="noStrike" cap="none"/>
            </a:lvl9pPr>
          </a:lstStyle>
          <a:p>
            <a:endParaRPr/>
          </a:p>
        </p:txBody>
      </p:sp>
      <p:sp>
        <p:nvSpPr>
          <p:cNvPr id="75" name="Shape 75"/>
          <p:cNvSpPr txBox="1">
            <a:spLocks noGrp="1"/>
          </p:cNvSpPr>
          <p:nvPr>
            <p:ph type="dt" idx="10"/>
          </p:nvPr>
        </p:nvSpPr>
        <p:spPr>
          <a:xfrm>
            <a:off x="457200" y="4767262"/>
            <a:ext cx="2133599" cy="274636"/>
          </a:xfrm>
          <a:prstGeom prst="rect">
            <a:avLst/>
          </a:prstGeom>
          <a:noFill/>
          <a:ln>
            <a:noFill/>
          </a:ln>
        </p:spPr>
        <p:txBody>
          <a:bodyPr wrap="square" lIns="91425" tIns="91425" rIns="91425" bIns="91425" anchor="ctr" anchorCtr="0"/>
          <a:lstStyle>
            <a:lvl1pPr marL="0" marR="0" lvl="0" indent="0" algn="l"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4767262"/>
            <a:ext cx="2895600" cy="274636"/>
          </a:xfrm>
          <a:prstGeom prst="rect">
            <a:avLst/>
          </a:prstGeom>
          <a:noFill/>
          <a:ln>
            <a:noFill/>
          </a:ln>
        </p:spPr>
        <p:txBody>
          <a:bodyPr wrap="square" lIns="91425" tIns="91425" rIns="91425" bIns="91425" anchor="ctr" anchorCtr="0"/>
          <a:lstStyle>
            <a:lvl1pPr marL="0" marR="0" lvl="0" indent="0" algn="ctr" rtl="0">
              <a:spcBef>
                <a:spcPts val="0"/>
              </a:spcBef>
              <a:buNone/>
              <a:defRPr sz="1200" b="1">
                <a:solidFill>
                  <a:srgbClr val="2698CF"/>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4767262"/>
            <a:ext cx="2133599" cy="274636"/>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0358"/>
            <a:ext cx="8229600" cy="85725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324450" y="1007587"/>
            <a:ext cx="8229600" cy="3394200"/>
          </a:xfrm>
          <a:prstGeom prst="rect">
            <a:avLst/>
          </a:prstGeom>
          <a:noFill/>
          <a:ln>
            <a:noFill/>
          </a:ln>
        </p:spPr>
        <p:txBody>
          <a:bodyPr wrap="square" lIns="91425" tIns="91425" rIns="91425" bIns="91425" anchor="t" anchorCtr="0"/>
          <a:lstStyle>
            <a:lvl1pPr marL="342900" marR="0" lvl="0" indent="-139700" algn="l" rtl="0">
              <a:spcBef>
                <a:spcPts val="640"/>
              </a:spcBef>
              <a:buClr>
                <a:srgbClr val="007DBA"/>
              </a:buClr>
              <a:buSzPct val="100000"/>
              <a:buFont typeface="Raleway"/>
              <a:buChar char="•"/>
              <a:defRPr sz="3200" i="0" u="none" strike="noStrike" cap="none">
                <a:solidFill>
                  <a:srgbClr val="007DBA"/>
                </a:solidFill>
                <a:latin typeface="Raleway"/>
                <a:ea typeface="Raleway"/>
                <a:cs typeface="Raleway"/>
                <a:sym typeface="Raleway"/>
              </a:defRPr>
            </a:lvl1pPr>
            <a:lvl2pPr marL="742950" marR="0" lvl="1" indent="-107950" algn="l" rtl="0">
              <a:spcBef>
                <a:spcPts val="560"/>
              </a:spcBef>
              <a:buClr>
                <a:srgbClr val="007DBA"/>
              </a:buClr>
              <a:buSzPct val="100000"/>
              <a:buFont typeface="Raleway"/>
              <a:buChar char="–"/>
              <a:defRPr sz="2800" i="0" u="none" strike="noStrike" cap="none">
                <a:solidFill>
                  <a:srgbClr val="007DBA"/>
                </a:solidFill>
                <a:latin typeface="Raleway"/>
                <a:ea typeface="Raleway"/>
                <a:cs typeface="Raleway"/>
                <a:sym typeface="Raleway"/>
              </a:defRPr>
            </a:lvl2pPr>
            <a:lvl3pPr marL="1143000" marR="0" lvl="2" indent="-76200" algn="l" rtl="0">
              <a:spcBef>
                <a:spcPts val="480"/>
              </a:spcBef>
              <a:buClr>
                <a:srgbClr val="007DBA"/>
              </a:buClr>
              <a:buSzPct val="100000"/>
              <a:buFont typeface="Raleway"/>
              <a:buChar char="•"/>
              <a:defRPr sz="2400" i="0" u="none" strike="noStrike" cap="none">
                <a:solidFill>
                  <a:srgbClr val="007DBA"/>
                </a:solidFill>
                <a:latin typeface="Raleway"/>
                <a:ea typeface="Raleway"/>
                <a:cs typeface="Raleway"/>
                <a:sym typeface="Raleway"/>
              </a:defRPr>
            </a:lvl3pPr>
            <a:lvl4pPr marL="1600200" marR="0" lvl="3"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4pPr>
            <a:lvl5pPr marL="2057400" marR="0" lvl="4"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5pPr>
            <a:lvl6pPr marL="2514600" marR="0" lvl="5"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6pPr>
            <a:lvl7pPr marL="2971800" marR="0" lvl="6"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7pPr>
            <a:lvl8pPr marL="3429000" marR="0" lvl="7"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8pPr>
            <a:lvl9pPr marL="3886200" marR="0" lvl="8" indent="-101600" algn="l" rtl="0">
              <a:spcBef>
                <a:spcPts val="400"/>
              </a:spcBef>
              <a:buClr>
                <a:srgbClr val="007DBA"/>
              </a:buClr>
              <a:buSzPct val="100000"/>
              <a:buFont typeface="Raleway"/>
              <a:buChar char="•"/>
              <a:defRPr sz="2000" i="0" u="none" strike="noStrike" cap="none">
                <a:solidFill>
                  <a:srgbClr val="007DBA"/>
                </a:solidFill>
                <a:latin typeface="Raleway"/>
                <a:ea typeface="Raleway"/>
                <a:cs typeface="Raleway"/>
                <a:sym typeface="Raleway"/>
              </a:defRPr>
            </a:lvl9pPr>
          </a:lstStyle>
          <a:p>
            <a:endParaRPr/>
          </a:p>
        </p:txBody>
      </p:sp>
      <p:pic>
        <p:nvPicPr>
          <p:cNvPr id="12" name="Shape 12"/>
          <p:cNvPicPr preferRelativeResize="0"/>
          <p:nvPr/>
        </p:nvPicPr>
        <p:blipFill rotWithShape="1">
          <a:blip r:embed="rId12">
            <a:alphaModFix/>
          </a:blip>
          <a:srcRect/>
          <a:stretch/>
        </p:blipFill>
        <p:spPr>
          <a:xfrm>
            <a:off x="7028573" y="3598374"/>
            <a:ext cx="2240400" cy="1698300"/>
          </a:xfrm>
          <a:prstGeom prst="rect">
            <a:avLst/>
          </a:prstGeom>
          <a:noFill/>
          <a:ln>
            <a:noFill/>
          </a:ln>
        </p:spPr>
      </p:pic>
      <p:sp>
        <p:nvSpPr>
          <p:cNvPr id="13" name="Shape 13"/>
          <p:cNvSpPr txBox="1"/>
          <p:nvPr/>
        </p:nvSpPr>
        <p:spPr>
          <a:xfrm>
            <a:off x="7224750" y="4799875"/>
            <a:ext cx="3231000" cy="496800"/>
          </a:xfrm>
          <a:prstGeom prst="rect">
            <a:avLst/>
          </a:prstGeom>
          <a:noFill/>
          <a:ln>
            <a:noFill/>
          </a:ln>
        </p:spPr>
        <p:txBody>
          <a:bodyPr wrap="square" lIns="91425" tIns="91425" rIns="91425" bIns="91425" anchor="t" anchorCtr="0">
            <a:noAutofit/>
          </a:bodyPr>
          <a:lstStyle/>
          <a:p>
            <a:pPr lvl="0" rtl="0">
              <a:spcBef>
                <a:spcPts val="0"/>
              </a:spcBef>
              <a:buNone/>
            </a:pPr>
            <a:r>
              <a:rPr lang="en-US" sz="1200">
                <a:latin typeface="Oswald"/>
                <a:ea typeface="Oswald"/>
                <a:cs typeface="Oswald"/>
                <a:sym typeface="Oswald"/>
              </a:rPr>
              <a:t>We Drive Electric. You Can Too.</a:t>
            </a:r>
          </a:p>
        </p:txBody>
      </p:sp>
      <p:sp>
        <p:nvSpPr>
          <p:cNvPr id="14" name="Shape 14"/>
          <p:cNvSpPr txBox="1"/>
          <p:nvPr/>
        </p:nvSpPr>
        <p:spPr>
          <a:xfrm>
            <a:off x="33900" y="4729200"/>
            <a:ext cx="1718700" cy="376200"/>
          </a:xfrm>
          <a:prstGeom prst="rect">
            <a:avLst/>
          </a:prstGeom>
          <a:noFill/>
          <a:ln>
            <a:noFill/>
          </a:ln>
        </p:spPr>
        <p:txBody>
          <a:bodyPr wrap="square" lIns="91425" tIns="91425" rIns="91425" bIns="91425" anchor="t" anchorCtr="0">
            <a:noAutofit/>
          </a:bodyPr>
          <a:lstStyle/>
          <a:p>
            <a:pPr lvl="0" rtl="0">
              <a:spcBef>
                <a:spcPts val="0"/>
              </a:spcBef>
              <a:buNone/>
            </a:pPr>
            <a:r>
              <a:rPr lang="en-US">
                <a:solidFill>
                  <a:schemeClr val="dk1"/>
                </a:solidFill>
                <a:latin typeface="Oswald"/>
                <a:ea typeface="Oswald"/>
                <a:cs typeface="Oswald"/>
                <a:sym typeface="Oswald"/>
              </a:rPr>
              <a:t>www.pluginamerica.org</a:t>
            </a:r>
          </a:p>
        </p:txBody>
      </p:sp>
      <p:sp>
        <p:nvSpPr>
          <p:cNvPr id="15" name="Shape 15"/>
          <p:cNvSpPr/>
          <p:nvPr/>
        </p:nvSpPr>
        <p:spPr>
          <a:xfrm>
            <a:off x="0" y="0"/>
            <a:ext cx="9144000" cy="838200"/>
          </a:xfrm>
          <a:prstGeom prst="rect">
            <a:avLst/>
          </a:prstGeom>
          <a:solidFill>
            <a:srgbClr val="007DBA"/>
          </a:solidFill>
          <a:ln w="9525" cap="flat" cmpd="sng">
            <a:solidFill>
              <a:srgbClr val="007DBA"/>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kstainken@pluginamerica.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evaccord.com/"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 y="-152400"/>
            <a:ext cx="8737158" cy="11016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lt1"/>
              </a:buClr>
              <a:buSzPct val="25000"/>
              <a:buFont typeface="Calibri"/>
              <a:buNone/>
            </a:pPr>
            <a:r>
              <a:rPr lang="en-US" sz="2400" dirty="0"/>
              <a:t>The Importance of Policy and Utility Involvement</a:t>
            </a:r>
            <a:endParaRPr lang="en-US" sz="2400" i="0" u="none" strike="noStrike" cap="none" dirty="0">
              <a:solidFill>
                <a:schemeClr val="lt1"/>
              </a:solidFill>
              <a:latin typeface="Raleway"/>
              <a:ea typeface="Raleway"/>
              <a:cs typeface="Raleway"/>
              <a:sym typeface="Raleway"/>
            </a:endParaRPr>
          </a:p>
        </p:txBody>
      </p:sp>
      <p:sp>
        <p:nvSpPr>
          <p:cNvPr id="90" name="Shape 90"/>
          <p:cNvSpPr txBox="1"/>
          <p:nvPr/>
        </p:nvSpPr>
        <p:spPr>
          <a:xfrm>
            <a:off x="228600" y="3962400"/>
            <a:ext cx="7162800" cy="762000"/>
          </a:xfrm>
          <a:prstGeom prst="rect">
            <a:avLst/>
          </a:prstGeom>
          <a:noFill/>
          <a:ln>
            <a:noFill/>
          </a:ln>
        </p:spPr>
        <p:txBody>
          <a:bodyPr wrap="square" lIns="91425" tIns="91425" rIns="91425" bIns="91425" anchor="t" anchorCtr="0">
            <a:noAutofit/>
          </a:bodyPr>
          <a:lstStyle/>
          <a:p>
            <a:pPr lvl="0">
              <a:spcBef>
                <a:spcPts val="0"/>
              </a:spcBef>
              <a:buNone/>
            </a:pPr>
            <a:r>
              <a:rPr lang="en-US" dirty="0">
                <a:latin typeface="Raleway"/>
                <a:ea typeface="Raleway"/>
                <a:cs typeface="Raleway"/>
                <a:sym typeface="Raleway"/>
              </a:rPr>
              <a:t>Presented by Katherine Stainken, Policy Director</a:t>
            </a:r>
          </a:p>
          <a:p>
            <a:pPr lvl="0">
              <a:spcBef>
                <a:spcPts val="0"/>
              </a:spcBef>
              <a:buNone/>
            </a:pPr>
            <a:r>
              <a:rPr lang="en-US" dirty="0">
                <a:latin typeface="Raleway"/>
                <a:ea typeface="Raleway"/>
                <a:cs typeface="Raleway"/>
                <a:sym typeface="Raleway"/>
              </a:rPr>
              <a:t>Thursday, November 16,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Optimal Utility EV Program</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600616"/>
          </a:xfrm>
          <a:prstGeom prst="rect">
            <a:avLst/>
          </a:prstGeom>
          <a:noFill/>
          <a:ln>
            <a:noFill/>
          </a:ln>
        </p:spPr>
        <p:txBody>
          <a:bodyPr wrap="square" lIns="91425" tIns="45700" rIns="91425" bIns="45700" anchor="t" anchorCtr="0">
            <a:noAutofit/>
          </a:bodyPr>
          <a:lstStyle/>
          <a:p>
            <a:pPr marL="43180" lvl="0" indent="0">
              <a:lnSpc>
                <a:spcPct val="80000"/>
              </a:lnSpc>
              <a:spcBef>
                <a:spcPts val="496"/>
              </a:spcBef>
              <a:buClr>
                <a:srgbClr val="000000"/>
              </a:buClr>
              <a:buNone/>
            </a:pPr>
            <a:r>
              <a:rPr lang="en-US" sz="2400" dirty="0">
                <a:solidFill>
                  <a:schemeClr val="tx1"/>
                </a:solidFill>
              </a:rPr>
              <a:t>3. Education and Outreach</a:t>
            </a:r>
          </a:p>
          <a:p>
            <a:pPr marL="43180" lvl="0" indent="0">
              <a:lnSpc>
                <a:spcPct val="80000"/>
              </a:lnSpc>
              <a:spcBef>
                <a:spcPts val="496"/>
              </a:spcBef>
              <a:buClr>
                <a:srgbClr val="000000"/>
              </a:buClr>
              <a:buNone/>
            </a:pPr>
            <a:endParaRPr lang="en-US" sz="2400" dirty="0">
              <a:solidFill>
                <a:schemeClr val="tx1"/>
              </a:solidFill>
            </a:endParaRPr>
          </a:p>
          <a:p>
            <a:pPr marL="386080" indent="-342900">
              <a:lnSpc>
                <a:spcPct val="80000"/>
              </a:lnSpc>
              <a:spcBef>
                <a:spcPts val="496"/>
              </a:spcBef>
              <a:buClr>
                <a:srgbClr val="000000"/>
              </a:buClr>
            </a:pPr>
            <a:r>
              <a:rPr lang="en-US" sz="2400" dirty="0">
                <a:solidFill>
                  <a:schemeClr val="tx1"/>
                </a:solidFill>
              </a:rPr>
              <a:t>Test drives </a:t>
            </a:r>
          </a:p>
          <a:p>
            <a:pPr marL="386080" indent="-342900">
              <a:lnSpc>
                <a:spcPct val="80000"/>
              </a:lnSpc>
              <a:spcBef>
                <a:spcPts val="496"/>
              </a:spcBef>
              <a:buClr>
                <a:srgbClr val="000000"/>
              </a:buClr>
            </a:pPr>
            <a:r>
              <a:rPr lang="en-US" sz="2400" dirty="0">
                <a:solidFill>
                  <a:schemeClr val="tx1"/>
                </a:solidFill>
              </a:rPr>
              <a:t>Bill inserts </a:t>
            </a:r>
          </a:p>
          <a:p>
            <a:pPr marL="386080" indent="-342900">
              <a:lnSpc>
                <a:spcPct val="80000"/>
              </a:lnSpc>
              <a:spcBef>
                <a:spcPts val="496"/>
              </a:spcBef>
              <a:buClr>
                <a:srgbClr val="000000"/>
              </a:buClr>
            </a:pPr>
            <a:r>
              <a:rPr lang="en-US" sz="2400" dirty="0">
                <a:solidFill>
                  <a:schemeClr val="tx1"/>
                </a:solidFill>
              </a:rPr>
              <a:t>Websites </a:t>
            </a:r>
          </a:p>
          <a:p>
            <a:pPr marL="386080" indent="-342900">
              <a:lnSpc>
                <a:spcPct val="80000"/>
              </a:lnSpc>
              <a:spcBef>
                <a:spcPts val="496"/>
              </a:spcBef>
              <a:buClr>
                <a:srgbClr val="000000"/>
              </a:buClr>
            </a:pPr>
            <a:r>
              <a:rPr lang="en-US" sz="2400" u="sng" dirty="0">
                <a:solidFill>
                  <a:schemeClr val="tx1"/>
                </a:solidFill>
              </a:rPr>
              <a:t>Education on the vehicles, rates critical to success</a:t>
            </a:r>
          </a:p>
          <a:p>
            <a:pPr marL="43180" lvl="0" indent="0">
              <a:lnSpc>
                <a:spcPct val="80000"/>
              </a:lnSpc>
              <a:spcBef>
                <a:spcPts val="496"/>
              </a:spcBef>
              <a:buClr>
                <a:srgbClr val="000000"/>
              </a:buClr>
              <a:buNone/>
            </a:pPr>
            <a:endParaRPr lang="en-US" sz="2400" u="sng" dirty="0">
              <a:solidFill>
                <a:schemeClr val="tx1"/>
              </a:solidFill>
            </a:endParaRPr>
          </a:p>
          <a:p>
            <a:pPr marL="43180" lvl="0" indent="0">
              <a:lnSpc>
                <a:spcPct val="80000"/>
              </a:lnSpc>
              <a:spcBef>
                <a:spcPts val="496"/>
              </a:spcBef>
              <a:buClr>
                <a:srgbClr val="000000"/>
              </a:buClr>
              <a:buNone/>
            </a:pPr>
            <a:r>
              <a:rPr lang="en-US" sz="2400" dirty="0">
                <a:solidFill>
                  <a:schemeClr val="tx1"/>
                </a:solidFill>
              </a:rPr>
              <a:t>4. Partnership and Stakeholder Engagement </a:t>
            </a:r>
          </a:p>
          <a:p>
            <a:pPr marL="43180" lvl="0" indent="0">
              <a:lnSpc>
                <a:spcPct val="80000"/>
              </a:lnSpc>
              <a:spcBef>
                <a:spcPts val="496"/>
              </a:spcBef>
              <a:buClr>
                <a:srgbClr val="000000"/>
              </a:buClr>
              <a:buNone/>
            </a:pPr>
            <a:r>
              <a:rPr lang="en-US" sz="2400" dirty="0">
                <a:solidFill>
                  <a:schemeClr val="tx1"/>
                </a:solidFill>
              </a:rPr>
              <a:t>5. Fleet Targets </a:t>
            </a:r>
          </a:p>
          <a:p>
            <a:pPr marL="386080" indent="-342900">
              <a:lnSpc>
                <a:spcPct val="80000"/>
              </a:lnSpc>
              <a:spcBef>
                <a:spcPts val="496"/>
              </a:spcBef>
              <a:buClr>
                <a:srgbClr val="000000"/>
              </a:buClr>
            </a:pPr>
            <a:endParaRPr lang="en-US" sz="2400" u="sng" dirty="0">
              <a:solidFill>
                <a:schemeClr val="tx1"/>
              </a:solidFill>
            </a:endParaRPr>
          </a:p>
          <a:p>
            <a:pPr marL="386080" indent="-342900">
              <a:lnSpc>
                <a:spcPct val="80000"/>
              </a:lnSpc>
              <a:spcBef>
                <a:spcPts val="496"/>
              </a:spcBef>
              <a:buClr>
                <a:srgbClr val="000000"/>
              </a:buClr>
            </a:pPr>
            <a:endParaRPr lang="en-US" sz="2400" dirty="0">
              <a:solidFill>
                <a:schemeClr val="tx1"/>
              </a:solidFill>
            </a:endParaRPr>
          </a:p>
        </p:txBody>
      </p:sp>
    </p:spTree>
    <p:extLst>
      <p:ext uri="{BB962C8B-B14F-4D97-AF65-F5344CB8AC3E}">
        <p14:creationId xmlns:p14="http://schemas.microsoft.com/office/powerpoint/2010/main" val="2495359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Optimal Utility EV Program</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600616"/>
          </a:xfrm>
          <a:prstGeom prst="rect">
            <a:avLst/>
          </a:prstGeom>
          <a:noFill/>
          <a:ln>
            <a:noFill/>
          </a:ln>
        </p:spPr>
        <p:txBody>
          <a:bodyPr wrap="square" lIns="91425" tIns="45700" rIns="91425" bIns="45700" anchor="t" anchorCtr="0">
            <a:noAutofit/>
          </a:bodyPr>
          <a:lstStyle/>
          <a:p>
            <a:pPr marL="43180" lvl="0" indent="0">
              <a:lnSpc>
                <a:spcPct val="80000"/>
              </a:lnSpc>
              <a:spcBef>
                <a:spcPts val="496"/>
              </a:spcBef>
              <a:buClr>
                <a:srgbClr val="000000"/>
              </a:buClr>
              <a:buNone/>
            </a:pPr>
            <a:r>
              <a:rPr lang="en-US" sz="2400" dirty="0">
                <a:solidFill>
                  <a:schemeClr val="tx1"/>
                </a:solidFill>
              </a:rPr>
              <a:t>6. Other products and services </a:t>
            </a:r>
          </a:p>
          <a:p>
            <a:pPr marL="43180" lvl="0" indent="0">
              <a:lnSpc>
                <a:spcPct val="80000"/>
              </a:lnSpc>
              <a:spcBef>
                <a:spcPts val="496"/>
              </a:spcBef>
              <a:buClr>
                <a:srgbClr val="000000"/>
              </a:buClr>
              <a:buNone/>
            </a:pPr>
            <a:endParaRPr lang="en-US" sz="2400" dirty="0">
              <a:solidFill>
                <a:schemeClr val="tx1"/>
              </a:solidFill>
            </a:endParaRPr>
          </a:p>
          <a:p>
            <a:pPr marL="386080" indent="-342900">
              <a:lnSpc>
                <a:spcPct val="80000"/>
              </a:lnSpc>
              <a:spcBef>
                <a:spcPts val="496"/>
              </a:spcBef>
              <a:buClr>
                <a:srgbClr val="000000"/>
              </a:buClr>
            </a:pPr>
            <a:r>
              <a:rPr lang="en-US" sz="2400" dirty="0">
                <a:solidFill>
                  <a:schemeClr val="tx1"/>
                </a:solidFill>
              </a:rPr>
              <a:t>Rebates to teachers, first responders, firefighters (SDG&amp;E) </a:t>
            </a:r>
          </a:p>
          <a:p>
            <a:pPr marL="386080" indent="-342900">
              <a:lnSpc>
                <a:spcPct val="80000"/>
              </a:lnSpc>
              <a:spcBef>
                <a:spcPts val="496"/>
              </a:spcBef>
              <a:buClr>
                <a:srgbClr val="000000"/>
              </a:buClr>
            </a:pPr>
            <a:r>
              <a:rPr lang="en-US" sz="2400" dirty="0">
                <a:solidFill>
                  <a:schemeClr val="tx1"/>
                </a:solidFill>
              </a:rPr>
              <a:t>Rideshare programs (Uber, Lyft) </a:t>
            </a:r>
          </a:p>
          <a:p>
            <a:pPr marL="386080" indent="-342900">
              <a:lnSpc>
                <a:spcPct val="80000"/>
              </a:lnSpc>
              <a:spcBef>
                <a:spcPts val="496"/>
              </a:spcBef>
              <a:buClr>
                <a:srgbClr val="000000"/>
              </a:buClr>
            </a:pPr>
            <a:r>
              <a:rPr lang="en-US" sz="2400" dirty="0">
                <a:solidFill>
                  <a:schemeClr val="tx1"/>
                </a:solidFill>
              </a:rPr>
              <a:t>Roadside assistance programs </a:t>
            </a:r>
          </a:p>
          <a:p>
            <a:pPr marL="386080" indent="-342900">
              <a:lnSpc>
                <a:spcPct val="80000"/>
              </a:lnSpc>
              <a:spcBef>
                <a:spcPts val="496"/>
              </a:spcBef>
              <a:buClr>
                <a:srgbClr val="000000"/>
              </a:buClr>
            </a:pPr>
            <a:r>
              <a:rPr lang="en-US" sz="2400" dirty="0">
                <a:solidFill>
                  <a:schemeClr val="tx1"/>
                </a:solidFill>
              </a:rPr>
              <a:t>EVSE maintenance programs </a:t>
            </a:r>
          </a:p>
          <a:p>
            <a:pPr marL="386080" indent="-342900">
              <a:lnSpc>
                <a:spcPct val="80000"/>
              </a:lnSpc>
              <a:spcBef>
                <a:spcPts val="496"/>
              </a:spcBef>
              <a:buClr>
                <a:srgbClr val="000000"/>
              </a:buClr>
            </a:pPr>
            <a:r>
              <a:rPr lang="en-US" sz="2400" dirty="0">
                <a:solidFill>
                  <a:schemeClr val="tx1"/>
                </a:solidFill>
              </a:rPr>
              <a:t>Battery storage programs </a:t>
            </a:r>
          </a:p>
          <a:p>
            <a:pPr marL="386080" indent="-342900">
              <a:lnSpc>
                <a:spcPct val="80000"/>
              </a:lnSpc>
              <a:spcBef>
                <a:spcPts val="496"/>
              </a:spcBef>
              <a:buClr>
                <a:srgbClr val="000000"/>
              </a:buClr>
            </a:pPr>
            <a:endParaRPr lang="en-US" sz="2400" dirty="0">
              <a:solidFill>
                <a:schemeClr val="tx1"/>
              </a:solidFill>
            </a:endParaRPr>
          </a:p>
          <a:p>
            <a:pPr marL="386080" indent="-342900">
              <a:lnSpc>
                <a:spcPct val="80000"/>
              </a:lnSpc>
              <a:spcBef>
                <a:spcPts val="496"/>
              </a:spcBef>
              <a:buClr>
                <a:srgbClr val="000000"/>
              </a:buClr>
            </a:pPr>
            <a:endParaRPr lang="en-US" sz="2400" dirty="0">
              <a:solidFill>
                <a:schemeClr val="tx1"/>
              </a:solidFill>
            </a:endParaRPr>
          </a:p>
        </p:txBody>
      </p:sp>
    </p:spTree>
    <p:extLst>
      <p:ext uri="{BB962C8B-B14F-4D97-AF65-F5344CB8AC3E}">
        <p14:creationId xmlns:p14="http://schemas.microsoft.com/office/powerpoint/2010/main" val="248176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Charging Infrastructure Principles</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799"/>
            <a:ext cx="8229600" cy="3727837"/>
          </a:xfrm>
          <a:prstGeom prst="rect">
            <a:avLst/>
          </a:prstGeom>
          <a:noFill/>
          <a:ln>
            <a:noFill/>
          </a:ln>
        </p:spPr>
        <p:txBody>
          <a:bodyPr wrap="square" lIns="91425" tIns="45700" rIns="91425" bIns="45700" anchor="t" anchorCtr="0">
            <a:noAutofit/>
          </a:bodyPr>
          <a:lstStyle/>
          <a:p>
            <a:pPr marL="546100" indent="-342900">
              <a:buFont typeface="+mj-lt"/>
              <a:buAutoNum type="arabicPeriod"/>
            </a:pPr>
            <a:r>
              <a:rPr lang="en-US" sz="1800" dirty="0">
                <a:solidFill>
                  <a:srgbClr val="000000"/>
                </a:solidFill>
              </a:rPr>
              <a:t>Charging infrastructure should include a mix of L1, L2 and DCFC, but is best installed in the following order to save costs: L1 and L2 at homes and workplaces, DCFC, and finally L2 in other public places. </a:t>
            </a:r>
          </a:p>
          <a:p>
            <a:pPr marL="546100" indent="-342900">
              <a:buFont typeface="+mj-lt"/>
              <a:buAutoNum type="arabicPeriod"/>
            </a:pPr>
            <a:r>
              <a:rPr lang="en-US" sz="1800" dirty="0">
                <a:solidFill>
                  <a:srgbClr val="000000"/>
                </a:solidFill>
              </a:rPr>
              <a:t>Consumers and workplaces need support for DCFC.</a:t>
            </a:r>
          </a:p>
          <a:p>
            <a:pPr marL="546100" indent="-342900">
              <a:buFont typeface="+mj-lt"/>
              <a:buAutoNum type="arabicPeriod"/>
            </a:pPr>
            <a:r>
              <a:rPr lang="en-US" sz="1800" dirty="0">
                <a:solidFill>
                  <a:srgbClr val="000000"/>
                </a:solidFill>
              </a:rPr>
              <a:t>Utilities should be allowed to deploy charging infrastructure.</a:t>
            </a:r>
          </a:p>
          <a:p>
            <a:pPr marL="546100" indent="-342900">
              <a:buFont typeface="+mj-lt"/>
              <a:buAutoNum type="arabicPeriod"/>
            </a:pPr>
            <a:r>
              <a:rPr lang="en-US" sz="1800" dirty="0">
                <a:solidFill>
                  <a:srgbClr val="000000"/>
                </a:solidFill>
              </a:rPr>
              <a:t>Charging rates should be kept low for ratepayers.</a:t>
            </a:r>
          </a:p>
          <a:p>
            <a:pPr marL="546100" indent="-342900">
              <a:buFont typeface="+mj-lt"/>
              <a:buAutoNum type="arabicPeriod"/>
            </a:pPr>
            <a:r>
              <a:rPr lang="en-US" sz="1800" dirty="0">
                <a:solidFill>
                  <a:srgbClr val="000000"/>
                </a:solidFill>
              </a:rPr>
              <a:t>Demand response programs should include PEVs, as a precursor to V2G.</a:t>
            </a:r>
          </a:p>
          <a:p>
            <a:pPr marL="546100" indent="-342900">
              <a:buFont typeface="+mj-lt"/>
              <a:buAutoNum type="arabicPeriod"/>
            </a:pPr>
            <a:r>
              <a:rPr lang="en-US" sz="1800" dirty="0">
                <a:solidFill>
                  <a:srgbClr val="000000"/>
                </a:solidFill>
              </a:rPr>
              <a:t>Building Codes should include requirements that all new buildings and associated parking lots are “made ready” up to the conduit. </a:t>
            </a:r>
          </a:p>
          <a:p>
            <a:pPr marL="546100" indent="-342900">
              <a:buFont typeface="+mj-lt"/>
              <a:buAutoNum type="arabicPeriod"/>
            </a:pPr>
            <a:r>
              <a:rPr lang="en-US" sz="1800" dirty="0">
                <a:solidFill>
                  <a:srgbClr val="000000"/>
                </a:solidFill>
              </a:rPr>
              <a:t>Consumer protection principles should be adhered to. </a:t>
            </a:r>
          </a:p>
          <a:p>
            <a:endParaRPr lang="en-US" sz="1800" dirty="0">
              <a:solidFill>
                <a:srgbClr val="000000"/>
              </a:solidFill>
            </a:endParaRPr>
          </a:p>
          <a:p>
            <a:endParaRPr lang="en-US" sz="1800" dirty="0">
              <a:solidFill>
                <a:srgbClr val="000000"/>
              </a:solidFill>
            </a:endParaRPr>
          </a:p>
          <a:p>
            <a:endParaRPr lang="en-US" sz="1800" dirty="0">
              <a:solidFill>
                <a:srgbClr val="000000"/>
              </a:solidFill>
            </a:endParaRPr>
          </a:p>
        </p:txBody>
      </p:sp>
    </p:spTree>
    <p:extLst>
      <p:ext uri="{BB962C8B-B14F-4D97-AF65-F5344CB8AC3E}">
        <p14:creationId xmlns:p14="http://schemas.microsoft.com/office/powerpoint/2010/main" val="16533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Consumer Protection Principles </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915725"/>
            <a:ext cx="8229600" cy="3241800"/>
          </a:xfrm>
          <a:prstGeom prst="rect">
            <a:avLst/>
          </a:prstGeom>
          <a:noFill/>
          <a:ln>
            <a:noFill/>
          </a:ln>
        </p:spPr>
        <p:txBody>
          <a:bodyPr wrap="square" lIns="91425" tIns="45700" rIns="91425" bIns="45700" anchor="t" anchorCtr="0">
            <a:noAutofit/>
          </a:bodyPr>
          <a:lstStyle/>
          <a:p>
            <a:pPr lvl="0"/>
            <a:r>
              <a:rPr lang="en-US" sz="1800" dirty="0">
                <a:solidFill>
                  <a:srgbClr val="000000"/>
                </a:solidFill>
              </a:rPr>
              <a:t>Open Access – can I get a charge?</a:t>
            </a:r>
          </a:p>
          <a:p>
            <a:pPr lvl="1"/>
            <a:r>
              <a:rPr lang="en-US" sz="1400" dirty="0">
                <a:solidFill>
                  <a:srgbClr val="000000"/>
                </a:solidFill>
              </a:rPr>
              <a:t>This is defined as the ability to get a charge at any public charger -  including L1, L2 and DCFC - either via a credit card swipe or mobile app to enable the charge. </a:t>
            </a:r>
          </a:p>
          <a:p>
            <a:pPr lvl="0"/>
            <a:r>
              <a:rPr lang="en-US" sz="1800" dirty="0">
                <a:solidFill>
                  <a:srgbClr val="000000"/>
                </a:solidFill>
              </a:rPr>
              <a:t>Transparency –  what’s the price? </a:t>
            </a:r>
          </a:p>
          <a:p>
            <a:pPr lvl="1"/>
            <a:r>
              <a:rPr lang="en-US" sz="1400" dirty="0">
                <a:solidFill>
                  <a:srgbClr val="000000"/>
                </a:solidFill>
              </a:rPr>
              <a:t>The price of a charge should be clear when the PEV driver connects to the charger.</a:t>
            </a:r>
          </a:p>
          <a:p>
            <a:pPr lvl="0"/>
            <a:r>
              <a:rPr lang="en-US" sz="1800" dirty="0">
                <a:solidFill>
                  <a:srgbClr val="000000"/>
                </a:solidFill>
              </a:rPr>
              <a:t>Interoperability – one EV club!</a:t>
            </a:r>
          </a:p>
          <a:p>
            <a:pPr lvl="1"/>
            <a:r>
              <a:rPr lang="en-US" sz="1400" dirty="0">
                <a:solidFill>
                  <a:srgbClr val="000000"/>
                </a:solidFill>
              </a:rPr>
              <a:t>This is a key principle for the entire charging infrastructure ecosystem. Currently, many companies have their own card or key, which means drivers must either join multiple “clubs” or risk being unable to charge. </a:t>
            </a:r>
          </a:p>
          <a:p>
            <a:pPr lvl="1"/>
            <a:r>
              <a:rPr lang="en-US" sz="1400" dirty="0">
                <a:solidFill>
                  <a:srgbClr val="000000"/>
                </a:solidFill>
              </a:rPr>
              <a:t>NEMA EVSE 1.2-2015 EV Charging Network Interoperability Standard Part 2: A Contactless RFID Credential for Authentication (UR Interface)</a:t>
            </a:r>
          </a:p>
          <a:p>
            <a:pPr lvl="0"/>
            <a:r>
              <a:rPr lang="en-US" sz="1800" dirty="0">
                <a:solidFill>
                  <a:srgbClr val="000000"/>
                </a:solidFill>
              </a:rPr>
              <a:t>Mapping data and signage – where is the charger?!</a:t>
            </a:r>
          </a:p>
          <a:p>
            <a:pPr lvl="1"/>
            <a:r>
              <a:rPr lang="en-US" sz="1400" dirty="0">
                <a:solidFill>
                  <a:srgbClr val="000000"/>
                </a:solidFill>
              </a:rPr>
              <a:t>All electric vehicle service providers (EVSPs) should provide mapping data for charging locations, including costs for charging (both in and out of network).</a:t>
            </a:r>
          </a:p>
        </p:txBody>
      </p:sp>
    </p:spTree>
    <p:extLst>
      <p:ext uri="{BB962C8B-B14F-4D97-AF65-F5344CB8AC3E}">
        <p14:creationId xmlns:p14="http://schemas.microsoft.com/office/powerpoint/2010/main" val="325005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marL="43180" lvl="0" indent="0" algn="ctr">
              <a:lnSpc>
                <a:spcPct val="80000"/>
              </a:lnSpc>
              <a:spcBef>
                <a:spcPts val="496"/>
              </a:spcBef>
              <a:buClr>
                <a:srgbClr val="000000"/>
              </a:buClr>
              <a:buNone/>
            </a:pPr>
            <a:r>
              <a:rPr lang="en-US" b="1" dirty="0">
                <a:solidFill>
                  <a:schemeClr val="tx1"/>
                </a:solidFill>
              </a:rPr>
              <a:t>Thank you! </a:t>
            </a:r>
          </a:p>
          <a:p>
            <a:pPr marL="43180" lvl="0" indent="0" algn="ctr">
              <a:lnSpc>
                <a:spcPct val="80000"/>
              </a:lnSpc>
              <a:spcBef>
                <a:spcPts val="496"/>
              </a:spcBef>
              <a:buClr>
                <a:srgbClr val="000000"/>
              </a:buClr>
              <a:buNone/>
            </a:pPr>
            <a:endParaRPr lang="en-US" b="1" dirty="0">
              <a:solidFill>
                <a:schemeClr val="tx1"/>
              </a:solidFill>
            </a:endParaRPr>
          </a:p>
          <a:p>
            <a:pPr marL="43180" lvl="0" indent="0" algn="ctr">
              <a:lnSpc>
                <a:spcPct val="80000"/>
              </a:lnSpc>
              <a:spcBef>
                <a:spcPts val="496"/>
              </a:spcBef>
              <a:buClr>
                <a:srgbClr val="000000"/>
              </a:buClr>
              <a:buNone/>
            </a:pPr>
            <a:r>
              <a:rPr lang="en-US" b="1" dirty="0">
                <a:solidFill>
                  <a:schemeClr val="tx1"/>
                </a:solidFill>
              </a:rPr>
              <a:t>Questions? </a:t>
            </a:r>
          </a:p>
          <a:p>
            <a:pPr marL="43180" lvl="0" indent="0" algn="ctr">
              <a:lnSpc>
                <a:spcPct val="80000"/>
              </a:lnSpc>
              <a:spcBef>
                <a:spcPts val="496"/>
              </a:spcBef>
              <a:buClr>
                <a:srgbClr val="000000"/>
              </a:buClr>
              <a:buNone/>
            </a:pPr>
            <a:r>
              <a:rPr lang="en-US" b="1" dirty="0">
                <a:solidFill>
                  <a:schemeClr val="tx1"/>
                </a:solidFill>
                <a:hlinkClick r:id="rId3"/>
              </a:rPr>
              <a:t>kstainken@pluginamerica.org</a:t>
            </a:r>
            <a:r>
              <a:rPr lang="en-US" b="1" dirty="0">
                <a:solidFill>
                  <a:schemeClr val="tx1"/>
                </a:solidFill>
              </a:rPr>
              <a:t> </a:t>
            </a:r>
          </a:p>
          <a:p>
            <a:pPr marL="43180" lvl="0" indent="0">
              <a:lnSpc>
                <a:spcPct val="80000"/>
              </a:lnSpc>
              <a:spcBef>
                <a:spcPts val="496"/>
              </a:spcBef>
              <a:buClr>
                <a:srgbClr val="000000"/>
              </a:buClr>
              <a:buNone/>
            </a:pPr>
            <a:endParaRPr lang="en-US" sz="1600" dirty="0">
              <a:solidFill>
                <a:schemeClr val="tx1"/>
              </a:solidFill>
            </a:endParaRPr>
          </a:p>
          <a:p>
            <a:pPr lvl="0" indent="-299720">
              <a:lnSpc>
                <a:spcPct val="80000"/>
              </a:lnSpc>
              <a:spcBef>
                <a:spcPts val="496"/>
              </a:spcBef>
              <a:buClr>
                <a:srgbClr val="000000"/>
              </a:buClr>
            </a:pPr>
            <a:endParaRPr lang="en-US" sz="1800" dirty="0">
              <a:solidFill>
                <a:srgbClr val="000000"/>
              </a:solidFill>
            </a:endParaRPr>
          </a:p>
        </p:txBody>
      </p:sp>
    </p:spTree>
    <p:extLst>
      <p:ext uri="{BB962C8B-B14F-4D97-AF65-F5344CB8AC3E}">
        <p14:creationId xmlns:p14="http://schemas.microsoft.com/office/powerpoint/2010/main" val="3365167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EV Policy Goals Nationwide</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lvl="0" indent="-299720">
              <a:lnSpc>
                <a:spcPct val="80000"/>
              </a:lnSpc>
              <a:spcBef>
                <a:spcPts val="496"/>
              </a:spcBef>
              <a:buClr>
                <a:srgbClr val="000000"/>
              </a:buClr>
            </a:pPr>
            <a:r>
              <a:rPr lang="en-US" dirty="0">
                <a:solidFill>
                  <a:srgbClr val="000000"/>
                </a:solidFill>
              </a:rPr>
              <a:t>National goal of 1 M EVs by 2020 </a:t>
            </a:r>
          </a:p>
          <a:p>
            <a:pPr lvl="0" indent="-299720">
              <a:lnSpc>
                <a:spcPct val="80000"/>
              </a:lnSpc>
              <a:spcBef>
                <a:spcPts val="496"/>
              </a:spcBef>
              <a:buClr>
                <a:srgbClr val="000000"/>
              </a:buClr>
            </a:pPr>
            <a:r>
              <a:rPr lang="en-US" dirty="0">
                <a:solidFill>
                  <a:srgbClr val="000000"/>
                </a:solidFill>
              </a:rPr>
              <a:t>State targets: </a:t>
            </a:r>
          </a:p>
          <a:p>
            <a:pPr lvl="1" indent="-299720">
              <a:lnSpc>
                <a:spcPct val="80000"/>
              </a:lnSpc>
              <a:spcBef>
                <a:spcPts val="496"/>
              </a:spcBef>
              <a:buClr>
                <a:srgbClr val="000000"/>
              </a:buClr>
            </a:pPr>
            <a:r>
              <a:rPr lang="en-US" sz="2400" dirty="0">
                <a:solidFill>
                  <a:srgbClr val="000000"/>
                </a:solidFill>
              </a:rPr>
              <a:t>ZEV Mandate: credit program, likely to achieve 15% of new vehicle sales to be ZEVs by 2025 (CA, NY, NJ, CT, OR, VT, ME, MD, RI, MA) = </a:t>
            </a:r>
            <a:r>
              <a:rPr lang="en-US" sz="2400" dirty="0">
                <a:solidFill>
                  <a:srgbClr val="FF0000"/>
                </a:solidFill>
              </a:rPr>
              <a:t>40% of the car market</a:t>
            </a:r>
          </a:p>
          <a:p>
            <a:pPr lvl="1" indent="-299720">
              <a:lnSpc>
                <a:spcPct val="80000"/>
              </a:lnSpc>
              <a:spcBef>
                <a:spcPts val="496"/>
              </a:spcBef>
              <a:buClr>
                <a:srgbClr val="000000"/>
              </a:buClr>
            </a:pPr>
            <a:r>
              <a:rPr lang="en-US" sz="2400" dirty="0">
                <a:solidFill>
                  <a:srgbClr val="000000"/>
                </a:solidFill>
              </a:rPr>
              <a:t>CA Governor Goal: 1.5 M ZEVs on the road by 2025</a:t>
            </a:r>
          </a:p>
          <a:p>
            <a:pPr lvl="1" indent="-299720">
              <a:lnSpc>
                <a:spcPct val="80000"/>
              </a:lnSpc>
              <a:spcBef>
                <a:spcPts val="496"/>
              </a:spcBef>
              <a:buClr>
                <a:srgbClr val="000000"/>
              </a:buClr>
            </a:pPr>
            <a:r>
              <a:rPr lang="en-US" sz="2400" dirty="0">
                <a:solidFill>
                  <a:srgbClr val="000000"/>
                </a:solidFill>
              </a:rPr>
              <a:t>Northeast ZEV MOU: 3.3M ZEVs by 2025</a:t>
            </a:r>
          </a:p>
        </p:txBody>
      </p:sp>
    </p:spTree>
    <p:extLst>
      <p:ext uri="{BB962C8B-B14F-4D97-AF65-F5344CB8AC3E}">
        <p14:creationId xmlns:p14="http://schemas.microsoft.com/office/powerpoint/2010/main" val="159966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EV Policy: State level</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lvl="0" indent="-299720">
              <a:lnSpc>
                <a:spcPct val="80000"/>
              </a:lnSpc>
              <a:spcBef>
                <a:spcPts val="496"/>
              </a:spcBef>
              <a:buClr>
                <a:srgbClr val="000000"/>
              </a:buClr>
            </a:pPr>
            <a:r>
              <a:rPr lang="en-US" sz="1800" b="1" dirty="0" err="1">
                <a:solidFill>
                  <a:srgbClr val="000000"/>
                </a:solidFill>
              </a:rPr>
              <a:t>AchiEVe</a:t>
            </a:r>
            <a:r>
              <a:rPr lang="en-US" sz="1800" b="1" dirty="0">
                <a:solidFill>
                  <a:srgbClr val="000000"/>
                </a:solidFill>
              </a:rPr>
              <a:t>: Transition to EVs Policy Toolkit </a:t>
            </a:r>
            <a:r>
              <a:rPr lang="en-US" sz="1800" dirty="0">
                <a:solidFill>
                  <a:srgbClr val="000000"/>
                </a:solidFill>
              </a:rPr>
              <a:t>provides examples of states and cities with these effective policies</a:t>
            </a:r>
          </a:p>
        </p:txBody>
      </p:sp>
      <p:pic>
        <p:nvPicPr>
          <p:cNvPr id="2" name="Picture 1">
            <a:extLst>
              <a:ext uri="{FF2B5EF4-FFF2-40B4-BE49-F238E27FC236}">
                <a16:creationId xmlns:a16="http://schemas.microsoft.com/office/drawing/2014/main" xmlns="" id="{B765FE5D-F924-4AD8-B9F8-696A2B294C7F}"/>
              </a:ext>
            </a:extLst>
          </p:cNvPr>
          <p:cNvPicPr>
            <a:picLocks noChangeAspect="1"/>
          </p:cNvPicPr>
          <p:nvPr/>
        </p:nvPicPr>
        <p:blipFill rotWithShape="1">
          <a:blip r:embed="rId3"/>
          <a:srcRect l="33044" t="16297" r="34435" b="9101"/>
          <a:stretch/>
        </p:blipFill>
        <p:spPr>
          <a:xfrm>
            <a:off x="3189481" y="1669774"/>
            <a:ext cx="2495701" cy="3220278"/>
          </a:xfrm>
          <a:prstGeom prst="rect">
            <a:avLst/>
          </a:prstGeom>
        </p:spPr>
      </p:pic>
    </p:spTree>
    <p:extLst>
      <p:ext uri="{BB962C8B-B14F-4D97-AF65-F5344CB8AC3E}">
        <p14:creationId xmlns:p14="http://schemas.microsoft.com/office/powerpoint/2010/main" val="335259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EV Policies</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lvl="0" indent="-299720">
              <a:lnSpc>
                <a:spcPct val="80000"/>
              </a:lnSpc>
              <a:spcBef>
                <a:spcPts val="496"/>
              </a:spcBef>
              <a:buClr>
                <a:srgbClr val="000000"/>
              </a:buClr>
            </a:pPr>
            <a:r>
              <a:rPr lang="en-US" sz="1800" dirty="0">
                <a:solidFill>
                  <a:srgbClr val="000000"/>
                </a:solidFill>
              </a:rPr>
              <a:t>Most current set of incentives on our website</a:t>
            </a:r>
          </a:p>
        </p:txBody>
      </p:sp>
      <p:pic>
        <p:nvPicPr>
          <p:cNvPr id="5" name="Picture 4">
            <a:extLst>
              <a:ext uri="{FF2B5EF4-FFF2-40B4-BE49-F238E27FC236}">
                <a16:creationId xmlns:a16="http://schemas.microsoft.com/office/drawing/2014/main" xmlns="" id="{B68CEDC5-2789-4088-9515-727F5916A57E}"/>
              </a:ext>
            </a:extLst>
          </p:cNvPr>
          <p:cNvPicPr>
            <a:picLocks noChangeAspect="1"/>
          </p:cNvPicPr>
          <p:nvPr/>
        </p:nvPicPr>
        <p:blipFill rotWithShape="1">
          <a:blip r:embed="rId3"/>
          <a:srcRect l="832" t="4012" r="8334" b="5555"/>
          <a:stretch/>
        </p:blipFill>
        <p:spPr>
          <a:xfrm>
            <a:off x="1235102" y="1373091"/>
            <a:ext cx="6172200" cy="3456527"/>
          </a:xfrm>
          <a:prstGeom prst="rect">
            <a:avLst/>
          </a:prstGeom>
          <a:ln w="6350">
            <a:solidFill>
              <a:schemeClr val="tx1"/>
            </a:solidFill>
          </a:ln>
        </p:spPr>
      </p:pic>
    </p:spTree>
    <p:extLst>
      <p:ext uri="{BB962C8B-B14F-4D97-AF65-F5344CB8AC3E}">
        <p14:creationId xmlns:p14="http://schemas.microsoft.com/office/powerpoint/2010/main" val="268942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2800" dirty="0">
                <a:latin typeface="Calibri"/>
                <a:ea typeface="Calibri"/>
                <a:cs typeface="Calibri"/>
                <a:sym typeface="Calibri"/>
              </a:rPr>
              <a:t>Snapshot of Utility Involvement, Commission Activity</a:t>
            </a:r>
            <a:endParaRPr lang="en-US" sz="2800" b="0" i="0" u="none" strike="noStrike" cap="none" dirty="0">
              <a:solidFill>
                <a:schemeClr val="lt1"/>
              </a:solidFill>
              <a:latin typeface="Calibri"/>
              <a:ea typeface="Calibri"/>
              <a:cs typeface="Calibri"/>
              <a:sym typeface="Calibri"/>
            </a:endParaRPr>
          </a:p>
        </p:txBody>
      </p:sp>
      <p:sp>
        <p:nvSpPr>
          <p:cNvPr id="3" name="Text Placeholder 2">
            <a:extLst>
              <a:ext uri="{FF2B5EF4-FFF2-40B4-BE49-F238E27FC236}">
                <a16:creationId xmlns:a16="http://schemas.microsoft.com/office/drawing/2014/main" xmlns="" id="{66A41E75-D950-4563-9044-C868FEE1C298}"/>
              </a:ext>
            </a:extLst>
          </p:cNvPr>
          <p:cNvSpPr>
            <a:spLocks noGrp="1"/>
          </p:cNvSpPr>
          <p:nvPr>
            <p:ph type="body" idx="1"/>
          </p:nvPr>
        </p:nvSpPr>
        <p:spPr>
          <a:xfrm>
            <a:off x="374755" y="891493"/>
            <a:ext cx="8514412" cy="3940228"/>
          </a:xfrm>
        </p:spPr>
        <p:txBody>
          <a:bodyPr/>
          <a:lstStyle/>
          <a:p>
            <a:pPr lvl="0" indent="-299720">
              <a:lnSpc>
                <a:spcPct val="80000"/>
              </a:lnSpc>
              <a:spcBef>
                <a:spcPts val="496"/>
              </a:spcBef>
              <a:buClr>
                <a:srgbClr val="000000"/>
              </a:buClr>
            </a:pPr>
            <a:r>
              <a:rPr lang="en-US" sz="1600" dirty="0">
                <a:solidFill>
                  <a:schemeClr val="tx1"/>
                </a:solidFill>
              </a:rPr>
              <a:t>CA: PG&amp;E, SCE, and SDG&amp;E approved pilots, additional TE proposals pending </a:t>
            </a:r>
          </a:p>
          <a:p>
            <a:pPr lvl="0" indent="-299720">
              <a:lnSpc>
                <a:spcPct val="80000"/>
              </a:lnSpc>
              <a:spcBef>
                <a:spcPts val="496"/>
              </a:spcBef>
              <a:buClr>
                <a:srgbClr val="000000"/>
              </a:buClr>
            </a:pPr>
            <a:r>
              <a:rPr lang="en-US" sz="1600" dirty="0">
                <a:solidFill>
                  <a:schemeClr val="tx1"/>
                </a:solidFill>
              </a:rPr>
              <a:t>WA: </a:t>
            </a:r>
            <a:r>
              <a:rPr lang="en-US" sz="1600" dirty="0" err="1">
                <a:solidFill>
                  <a:schemeClr val="tx1"/>
                </a:solidFill>
              </a:rPr>
              <a:t>Avista</a:t>
            </a:r>
            <a:r>
              <a:rPr lang="en-US" sz="1600" dirty="0">
                <a:solidFill>
                  <a:schemeClr val="tx1"/>
                </a:solidFill>
              </a:rPr>
              <a:t> approved pilot; commission policy guidance for future proposals </a:t>
            </a:r>
          </a:p>
          <a:p>
            <a:pPr lvl="0" indent="-299720">
              <a:lnSpc>
                <a:spcPct val="80000"/>
              </a:lnSpc>
              <a:spcBef>
                <a:spcPts val="496"/>
              </a:spcBef>
              <a:buClr>
                <a:srgbClr val="000000"/>
              </a:buClr>
            </a:pPr>
            <a:r>
              <a:rPr lang="en-US" sz="1600" dirty="0">
                <a:solidFill>
                  <a:schemeClr val="tx1"/>
                </a:solidFill>
              </a:rPr>
              <a:t>MA: Eversource, National Grid proposals pending </a:t>
            </a:r>
          </a:p>
          <a:p>
            <a:pPr lvl="0" indent="-299720">
              <a:lnSpc>
                <a:spcPct val="80000"/>
              </a:lnSpc>
              <a:spcBef>
                <a:spcPts val="496"/>
              </a:spcBef>
              <a:buClr>
                <a:srgbClr val="000000"/>
              </a:buClr>
            </a:pPr>
            <a:r>
              <a:rPr lang="en-US" sz="1600" dirty="0">
                <a:solidFill>
                  <a:schemeClr val="tx1"/>
                </a:solidFill>
              </a:rPr>
              <a:t>OR: Portland General Electric, PacifiCorp settlements</a:t>
            </a:r>
          </a:p>
          <a:p>
            <a:pPr lvl="0" indent="-299720">
              <a:lnSpc>
                <a:spcPct val="80000"/>
              </a:lnSpc>
              <a:spcBef>
                <a:spcPts val="496"/>
              </a:spcBef>
              <a:buClr>
                <a:srgbClr val="000000"/>
              </a:buClr>
            </a:pPr>
            <a:r>
              <a:rPr lang="en-US" sz="1600" dirty="0">
                <a:solidFill>
                  <a:schemeClr val="tx1"/>
                </a:solidFill>
              </a:rPr>
              <a:t>MD: Public Conference 44 stakeholder process </a:t>
            </a:r>
          </a:p>
          <a:p>
            <a:pPr lvl="0" indent="-299720">
              <a:lnSpc>
                <a:spcPct val="80000"/>
              </a:lnSpc>
              <a:spcBef>
                <a:spcPts val="496"/>
              </a:spcBef>
              <a:buClr>
                <a:srgbClr val="000000"/>
              </a:buClr>
            </a:pPr>
            <a:r>
              <a:rPr lang="en-US" sz="1600" dirty="0">
                <a:solidFill>
                  <a:schemeClr val="tx1"/>
                </a:solidFill>
              </a:rPr>
              <a:t>MI: Aug. 9, 2017 Technical Conference leading to guidance </a:t>
            </a:r>
          </a:p>
          <a:p>
            <a:pPr lvl="0" indent="-299720">
              <a:lnSpc>
                <a:spcPct val="80000"/>
              </a:lnSpc>
              <a:spcBef>
                <a:spcPts val="496"/>
              </a:spcBef>
              <a:buClr>
                <a:srgbClr val="000000"/>
              </a:buClr>
            </a:pPr>
            <a:r>
              <a:rPr lang="en-US" sz="1600" dirty="0">
                <a:solidFill>
                  <a:schemeClr val="tx1"/>
                </a:solidFill>
              </a:rPr>
              <a:t>OH: AEP settlement, Commission approval pending; new stakeholder docket in Jan.</a:t>
            </a:r>
          </a:p>
          <a:p>
            <a:pPr lvl="0" indent="-299720">
              <a:lnSpc>
                <a:spcPct val="80000"/>
              </a:lnSpc>
              <a:spcBef>
                <a:spcPts val="496"/>
              </a:spcBef>
              <a:buClr>
                <a:srgbClr val="000000"/>
              </a:buClr>
            </a:pPr>
            <a:r>
              <a:rPr lang="en-US" sz="1600" dirty="0">
                <a:solidFill>
                  <a:schemeClr val="tx1"/>
                </a:solidFill>
              </a:rPr>
              <a:t>UT: Rocky Mountain Power approved for incentive program </a:t>
            </a:r>
          </a:p>
          <a:p>
            <a:pPr lvl="0" indent="-299720">
              <a:lnSpc>
                <a:spcPct val="80000"/>
              </a:lnSpc>
              <a:spcBef>
                <a:spcPts val="496"/>
              </a:spcBef>
              <a:buClr>
                <a:srgbClr val="000000"/>
              </a:buClr>
            </a:pPr>
            <a:r>
              <a:rPr lang="en-US" sz="1600" dirty="0">
                <a:solidFill>
                  <a:schemeClr val="tx1"/>
                </a:solidFill>
              </a:rPr>
              <a:t>NV: NV Energy may propose incentive programs</a:t>
            </a:r>
          </a:p>
          <a:p>
            <a:pPr lvl="0" indent="-299720">
              <a:lnSpc>
                <a:spcPct val="80000"/>
              </a:lnSpc>
              <a:spcBef>
                <a:spcPts val="496"/>
              </a:spcBef>
              <a:buClr>
                <a:srgbClr val="000000"/>
              </a:buClr>
            </a:pPr>
            <a:r>
              <a:rPr lang="en-US" sz="1600" dirty="0">
                <a:solidFill>
                  <a:schemeClr val="tx1"/>
                </a:solidFill>
              </a:rPr>
              <a:t>NJ: BPU stakeholder process </a:t>
            </a:r>
          </a:p>
          <a:p>
            <a:pPr lvl="0" indent="-299720">
              <a:lnSpc>
                <a:spcPct val="80000"/>
              </a:lnSpc>
              <a:spcBef>
                <a:spcPts val="496"/>
              </a:spcBef>
              <a:buClr>
                <a:srgbClr val="000000"/>
              </a:buClr>
            </a:pPr>
            <a:r>
              <a:rPr lang="en-US" sz="1600" dirty="0">
                <a:solidFill>
                  <a:schemeClr val="tx1"/>
                </a:solidFill>
              </a:rPr>
              <a:t>RI: “beneficial electrification” discussion </a:t>
            </a:r>
          </a:p>
          <a:p>
            <a:pPr lvl="0" indent="-299720">
              <a:lnSpc>
                <a:spcPct val="80000"/>
              </a:lnSpc>
              <a:spcBef>
                <a:spcPts val="496"/>
              </a:spcBef>
              <a:buClr>
                <a:srgbClr val="000000"/>
              </a:buClr>
            </a:pPr>
            <a:r>
              <a:rPr lang="en-US" sz="1600" dirty="0">
                <a:solidFill>
                  <a:schemeClr val="tx1"/>
                </a:solidFill>
              </a:rPr>
              <a:t>FL: Duke Energy settlement </a:t>
            </a:r>
          </a:p>
          <a:p>
            <a:pPr lvl="0" indent="-299720">
              <a:lnSpc>
                <a:spcPct val="80000"/>
              </a:lnSpc>
              <a:spcBef>
                <a:spcPts val="496"/>
              </a:spcBef>
              <a:buClr>
                <a:srgbClr val="000000"/>
              </a:buClr>
            </a:pPr>
            <a:r>
              <a:rPr lang="en-US" sz="1600" dirty="0">
                <a:solidFill>
                  <a:schemeClr val="tx1"/>
                </a:solidFill>
              </a:rPr>
              <a:t>NY: part of REV process </a:t>
            </a:r>
          </a:p>
          <a:p>
            <a:pPr lvl="0" indent="-299720">
              <a:lnSpc>
                <a:spcPct val="80000"/>
              </a:lnSpc>
              <a:spcBef>
                <a:spcPts val="496"/>
              </a:spcBef>
              <a:buClr>
                <a:srgbClr val="000000"/>
              </a:buClr>
            </a:pPr>
            <a:r>
              <a:rPr lang="en-US" sz="1600" dirty="0">
                <a:solidFill>
                  <a:schemeClr val="tx1"/>
                </a:solidFill>
              </a:rPr>
              <a:t>AL: stakeholder discussions in January</a:t>
            </a:r>
          </a:p>
          <a:p>
            <a:pPr lvl="0" indent="-299720">
              <a:lnSpc>
                <a:spcPct val="80000"/>
              </a:lnSpc>
              <a:spcBef>
                <a:spcPts val="496"/>
              </a:spcBef>
              <a:buClr>
                <a:srgbClr val="000000"/>
              </a:buClr>
            </a:pPr>
            <a:r>
              <a:rPr lang="en-US" sz="1600" dirty="0">
                <a:solidFill>
                  <a:schemeClr val="tx1"/>
                </a:solidFill>
              </a:rPr>
              <a:t>NARUC ongoing discussions </a:t>
            </a:r>
          </a:p>
          <a:p>
            <a:pPr lvl="0" indent="-299720">
              <a:lnSpc>
                <a:spcPct val="80000"/>
              </a:lnSpc>
              <a:spcBef>
                <a:spcPts val="496"/>
              </a:spcBef>
              <a:buClr>
                <a:srgbClr val="000000"/>
              </a:buClr>
            </a:pPr>
            <a:endParaRPr lang="en-US" sz="1600" dirty="0">
              <a:solidFill>
                <a:schemeClr val="tx1"/>
              </a:solidFill>
            </a:endParaRPr>
          </a:p>
          <a:p>
            <a:pPr lvl="0" indent="-299720">
              <a:lnSpc>
                <a:spcPct val="80000"/>
              </a:lnSpc>
              <a:spcBef>
                <a:spcPts val="496"/>
              </a:spcBef>
              <a:buClr>
                <a:srgbClr val="000000"/>
              </a:buClr>
            </a:pPr>
            <a:endParaRPr lang="en-US" sz="1600" dirty="0">
              <a:solidFill>
                <a:schemeClr val="tx1"/>
              </a:solidFill>
            </a:endParaRPr>
          </a:p>
          <a:p>
            <a:pPr lvl="0" indent="-299720">
              <a:lnSpc>
                <a:spcPct val="80000"/>
              </a:lnSpc>
              <a:spcBef>
                <a:spcPts val="496"/>
              </a:spcBef>
              <a:buClr>
                <a:srgbClr val="000000"/>
              </a:buClr>
            </a:pPr>
            <a:endParaRPr lang="en-US" sz="1800" dirty="0">
              <a:solidFill>
                <a:schemeClr val="tx1"/>
              </a:solidFill>
            </a:endParaRPr>
          </a:p>
          <a:p>
            <a:endParaRPr lang="en-US" dirty="0"/>
          </a:p>
        </p:txBody>
      </p:sp>
    </p:spTree>
    <p:extLst>
      <p:ext uri="{BB962C8B-B14F-4D97-AF65-F5344CB8AC3E}">
        <p14:creationId xmlns:p14="http://schemas.microsoft.com/office/powerpoint/2010/main" val="618392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sz="3600" dirty="0">
                <a:latin typeface="Calibri"/>
                <a:ea typeface="Calibri"/>
                <a:cs typeface="Calibri"/>
                <a:sym typeface="Calibri"/>
              </a:rPr>
              <a:t>The Transportation Electrification Accord</a:t>
            </a:r>
            <a:endParaRPr lang="en-US" sz="36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indent="-299720">
              <a:lnSpc>
                <a:spcPct val="80000"/>
              </a:lnSpc>
              <a:spcBef>
                <a:spcPts val="496"/>
              </a:spcBef>
              <a:buClr>
                <a:srgbClr val="000000"/>
              </a:buClr>
            </a:pPr>
            <a:r>
              <a:rPr lang="en-US" sz="1800" dirty="0">
                <a:solidFill>
                  <a:schemeClr val="tx1"/>
                </a:solidFill>
              </a:rPr>
              <a:t>Guiding Set of Principles! </a:t>
            </a:r>
          </a:p>
          <a:p>
            <a:pPr indent="-299720">
              <a:lnSpc>
                <a:spcPct val="80000"/>
              </a:lnSpc>
              <a:spcBef>
                <a:spcPts val="496"/>
              </a:spcBef>
              <a:buClr>
                <a:srgbClr val="000000"/>
              </a:buClr>
            </a:pPr>
            <a:r>
              <a:rPr lang="en-US" sz="1800" dirty="0">
                <a:solidFill>
                  <a:schemeClr val="tx1"/>
                </a:solidFill>
              </a:rPr>
              <a:t>“The Accord outlines how transportation electrification can be advanced in a manner that benefits all utility customers and users of all forms of transportation, while supporting the evolution of a cleaner grid and stimulating innovation and competition for U.S. companies.”</a:t>
            </a:r>
          </a:p>
          <a:p>
            <a:pPr indent="-299720">
              <a:lnSpc>
                <a:spcPct val="80000"/>
              </a:lnSpc>
              <a:spcBef>
                <a:spcPts val="496"/>
              </a:spcBef>
              <a:buClr>
                <a:srgbClr val="000000"/>
              </a:buClr>
            </a:pPr>
            <a:r>
              <a:rPr lang="en-US" sz="1800" dirty="0">
                <a:solidFill>
                  <a:srgbClr val="FF0000"/>
                </a:solidFill>
                <a:hlinkClick r:id="rId3"/>
              </a:rPr>
              <a:t>https://www.theevaccord.com/</a:t>
            </a:r>
            <a:endParaRPr lang="en-US" sz="1800" dirty="0">
              <a:solidFill>
                <a:srgbClr val="FF0000"/>
              </a:solidFill>
            </a:endParaRPr>
          </a:p>
          <a:p>
            <a:pPr indent="-299720">
              <a:lnSpc>
                <a:spcPct val="80000"/>
              </a:lnSpc>
              <a:spcBef>
                <a:spcPts val="496"/>
              </a:spcBef>
              <a:buClr>
                <a:srgbClr val="000000"/>
              </a:buClr>
            </a:pPr>
            <a:r>
              <a:rPr lang="en-US" sz="1800" dirty="0">
                <a:solidFill>
                  <a:srgbClr val="000000"/>
                </a:solidFill>
              </a:rPr>
              <a:t>Initial signatories: </a:t>
            </a:r>
          </a:p>
          <a:p>
            <a:pPr lvl="1" indent="-299720">
              <a:lnSpc>
                <a:spcPct val="80000"/>
              </a:lnSpc>
              <a:spcBef>
                <a:spcPts val="496"/>
              </a:spcBef>
              <a:buClr>
                <a:srgbClr val="000000"/>
              </a:buClr>
            </a:pPr>
            <a:r>
              <a:rPr lang="en-US" sz="1400" dirty="0">
                <a:solidFill>
                  <a:srgbClr val="000000"/>
                </a:solidFill>
              </a:rPr>
              <a:t>Advanced Energy Economy, Energy Foundation, </a:t>
            </a:r>
            <a:r>
              <a:rPr lang="en-US" sz="1400" dirty="0" err="1">
                <a:solidFill>
                  <a:srgbClr val="000000"/>
                </a:solidFill>
              </a:rPr>
              <a:t>Enervee</a:t>
            </a:r>
            <a:r>
              <a:rPr lang="en-US" sz="1400" dirty="0">
                <a:solidFill>
                  <a:srgbClr val="000000"/>
                </a:solidFill>
              </a:rPr>
              <a:t>, Honda, Illinois Citizens Utility Board, International Brotherhood of Electrical Workers District Nine, Natural Resources Defense Council, Plug In America, Proterra, Siemens, and Sierra Club. </a:t>
            </a:r>
          </a:p>
          <a:p>
            <a:pPr indent="-299720">
              <a:lnSpc>
                <a:spcPct val="80000"/>
              </a:lnSpc>
              <a:spcBef>
                <a:spcPts val="496"/>
              </a:spcBef>
              <a:buClr>
                <a:srgbClr val="000000"/>
              </a:buClr>
            </a:pPr>
            <a:endParaRPr lang="en-US" sz="1800" dirty="0">
              <a:solidFill>
                <a:srgbClr val="000000"/>
              </a:solidFill>
            </a:endParaRPr>
          </a:p>
          <a:p>
            <a:pPr lvl="0" indent="-299720">
              <a:lnSpc>
                <a:spcPct val="80000"/>
              </a:lnSpc>
              <a:spcBef>
                <a:spcPts val="496"/>
              </a:spcBef>
              <a:buClr>
                <a:srgbClr val="000000"/>
              </a:buClr>
            </a:pPr>
            <a:endParaRPr lang="en-US" sz="1800" dirty="0">
              <a:solidFill>
                <a:srgbClr val="000000"/>
              </a:solidFill>
            </a:endParaRPr>
          </a:p>
          <a:p>
            <a:pPr lvl="0" indent="-299720">
              <a:lnSpc>
                <a:spcPct val="80000"/>
              </a:lnSpc>
              <a:spcBef>
                <a:spcPts val="496"/>
              </a:spcBef>
              <a:buClr>
                <a:srgbClr val="000000"/>
              </a:buClr>
            </a:pPr>
            <a:endParaRPr lang="en-US" sz="1800" dirty="0">
              <a:solidFill>
                <a:srgbClr val="000000"/>
              </a:solidFill>
            </a:endParaRPr>
          </a:p>
        </p:txBody>
      </p:sp>
      <p:pic>
        <p:nvPicPr>
          <p:cNvPr id="2" name="Picture 1">
            <a:extLst>
              <a:ext uri="{FF2B5EF4-FFF2-40B4-BE49-F238E27FC236}">
                <a16:creationId xmlns:a16="http://schemas.microsoft.com/office/drawing/2014/main" xmlns="" id="{AE8DB3FB-5AA1-4507-9016-3366B645FC90}"/>
              </a:ext>
            </a:extLst>
          </p:cNvPr>
          <p:cNvPicPr>
            <a:picLocks noChangeAspect="1"/>
          </p:cNvPicPr>
          <p:nvPr/>
        </p:nvPicPr>
        <p:blipFill rotWithShape="1">
          <a:blip r:embed="rId4"/>
          <a:srcRect l="1147" t="9326" r="2542" b="7322"/>
          <a:stretch/>
        </p:blipFill>
        <p:spPr>
          <a:xfrm>
            <a:off x="2803160" y="3472410"/>
            <a:ext cx="3432746" cy="1671090"/>
          </a:xfrm>
          <a:prstGeom prst="rect">
            <a:avLst/>
          </a:prstGeom>
        </p:spPr>
      </p:pic>
    </p:spTree>
    <p:extLst>
      <p:ext uri="{BB962C8B-B14F-4D97-AF65-F5344CB8AC3E}">
        <p14:creationId xmlns:p14="http://schemas.microsoft.com/office/powerpoint/2010/main" val="322500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Optimal Utility EV Program</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241800"/>
          </a:xfrm>
          <a:prstGeom prst="rect">
            <a:avLst/>
          </a:prstGeom>
          <a:noFill/>
          <a:ln>
            <a:noFill/>
          </a:ln>
        </p:spPr>
        <p:txBody>
          <a:bodyPr wrap="square" lIns="91425" tIns="45700" rIns="91425" bIns="45700" anchor="t" anchorCtr="0">
            <a:noAutofit/>
          </a:bodyPr>
          <a:lstStyle/>
          <a:p>
            <a:pPr lvl="0" indent="-299720">
              <a:lnSpc>
                <a:spcPct val="80000"/>
              </a:lnSpc>
              <a:spcBef>
                <a:spcPts val="496"/>
              </a:spcBef>
              <a:buClr>
                <a:srgbClr val="000000"/>
              </a:buClr>
            </a:pPr>
            <a:r>
              <a:rPr lang="en-US" sz="2400" dirty="0">
                <a:solidFill>
                  <a:schemeClr val="tx1"/>
                </a:solidFill>
              </a:rPr>
              <a:t>6 Main Components</a:t>
            </a:r>
          </a:p>
          <a:p>
            <a:pPr lvl="0" indent="-299720">
              <a:lnSpc>
                <a:spcPct val="80000"/>
              </a:lnSpc>
              <a:spcBef>
                <a:spcPts val="496"/>
              </a:spcBef>
              <a:buClr>
                <a:srgbClr val="000000"/>
              </a:buClr>
            </a:pPr>
            <a:endParaRPr lang="en-US" sz="1600" dirty="0">
              <a:solidFill>
                <a:schemeClr val="tx1"/>
              </a:solidFill>
            </a:endParaRPr>
          </a:p>
          <a:p>
            <a:pPr marL="386080" lvl="0" indent="-342900">
              <a:lnSpc>
                <a:spcPct val="80000"/>
              </a:lnSpc>
              <a:spcBef>
                <a:spcPts val="496"/>
              </a:spcBef>
              <a:buClr>
                <a:srgbClr val="000000"/>
              </a:buClr>
              <a:buFont typeface="+mj-lt"/>
              <a:buAutoNum type="arabicPeriod"/>
            </a:pPr>
            <a:r>
              <a:rPr lang="en-US" sz="2400" dirty="0">
                <a:solidFill>
                  <a:schemeClr val="tx1"/>
                </a:solidFill>
              </a:rPr>
              <a:t>EVSE Deployment </a:t>
            </a:r>
          </a:p>
          <a:p>
            <a:pPr marL="386080" lvl="0" indent="-342900">
              <a:lnSpc>
                <a:spcPct val="80000"/>
              </a:lnSpc>
              <a:spcBef>
                <a:spcPts val="496"/>
              </a:spcBef>
              <a:buClr>
                <a:srgbClr val="000000"/>
              </a:buClr>
              <a:buFont typeface="+mj-lt"/>
              <a:buAutoNum type="arabicPeriod"/>
            </a:pPr>
            <a:r>
              <a:rPr lang="en-US" sz="2400" dirty="0">
                <a:solidFill>
                  <a:schemeClr val="tx1"/>
                </a:solidFill>
              </a:rPr>
              <a:t>Vehicle Grid Integration (VGI) </a:t>
            </a:r>
          </a:p>
          <a:p>
            <a:pPr marL="386080" lvl="0" indent="-342900">
              <a:lnSpc>
                <a:spcPct val="80000"/>
              </a:lnSpc>
              <a:spcBef>
                <a:spcPts val="496"/>
              </a:spcBef>
              <a:buClr>
                <a:srgbClr val="000000"/>
              </a:buClr>
              <a:buFont typeface="+mj-lt"/>
              <a:buAutoNum type="arabicPeriod"/>
            </a:pPr>
            <a:r>
              <a:rPr lang="en-US" sz="2400" dirty="0">
                <a:solidFill>
                  <a:schemeClr val="tx1"/>
                </a:solidFill>
              </a:rPr>
              <a:t>Education and Outreach (E&amp;O) </a:t>
            </a:r>
          </a:p>
          <a:p>
            <a:pPr marL="386080" lvl="0" indent="-342900">
              <a:lnSpc>
                <a:spcPct val="80000"/>
              </a:lnSpc>
              <a:spcBef>
                <a:spcPts val="496"/>
              </a:spcBef>
              <a:buClr>
                <a:srgbClr val="000000"/>
              </a:buClr>
              <a:buFont typeface="+mj-lt"/>
              <a:buAutoNum type="arabicPeriod"/>
            </a:pPr>
            <a:r>
              <a:rPr lang="en-US" sz="2400" dirty="0">
                <a:solidFill>
                  <a:schemeClr val="tx1"/>
                </a:solidFill>
              </a:rPr>
              <a:t>Partnership and Stakeholder Engagement </a:t>
            </a:r>
          </a:p>
          <a:p>
            <a:pPr marL="386080" lvl="0" indent="-342900">
              <a:lnSpc>
                <a:spcPct val="80000"/>
              </a:lnSpc>
              <a:spcBef>
                <a:spcPts val="496"/>
              </a:spcBef>
              <a:buClr>
                <a:srgbClr val="000000"/>
              </a:buClr>
              <a:buFont typeface="+mj-lt"/>
              <a:buAutoNum type="arabicPeriod"/>
            </a:pPr>
            <a:r>
              <a:rPr lang="en-US" sz="2400" dirty="0">
                <a:solidFill>
                  <a:schemeClr val="tx1"/>
                </a:solidFill>
              </a:rPr>
              <a:t>Fleet Targets </a:t>
            </a:r>
          </a:p>
          <a:p>
            <a:pPr marL="386080" lvl="0" indent="-342900">
              <a:lnSpc>
                <a:spcPct val="80000"/>
              </a:lnSpc>
              <a:spcBef>
                <a:spcPts val="496"/>
              </a:spcBef>
              <a:buClr>
                <a:srgbClr val="000000"/>
              </a:buClr>
              <a:buFont typeface="+mj-lt"/>
              <a:buAutoNum type="arabicPeriod"/>
            </a:pPr>
            <a:r>
              <a:rPr lang="en-US" sz="2400" dirty="0">
                <a:solidFill>
                  <a:schemeClr val="tx1"/>
                </a:solidFill>
              </a:rPr>
              <a:t>Other products and services </a:t>
            </a:r>
          </a:p>
        </p:txBody>
      </p:sp>
    </p:spTree>
    <p:extLst>
      <p:ext uri="{BB962C8B-B14F-4D97-AF65-F5344CB8AC3E}">
        <p14:creationId xmlns:p14="http://schemas.microsoft.com/office/powerpoint/2010/main" val="2409248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Optimal Utility EV Program</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600616"/>
          </a:xfrm>
          <a:prstGeom prst="rect">
            <a:avLst/>
          </a:prstGeom>
          <a:noFill/>
          <a:ln>
            <a:noFill/>
          </a:ln>
        </p:spPr>
        <p:txBody>
          <a:bodyPr wrap="square" lIns="91425" tIns="45700" rIns="91425" bIns="45700" anchor="t" anchorCtr="0">
            <a:noAutofit/>
          </a:bodyPr>
          <a:lstStyle/>
          <a:p>
            <a:pPr marL="386080" lvl="0" indent="-342900">
              <a:lnSpc>
                <a:spcPct val="80000"/>
              </a:lnSpc>
              <a:spcBef>
                <a:spcPts val="496"/>
              </a:spcBef>
              <a:buClr>
                <a:srgbClr val="000000"/>
              </a:buClr>
              <a:buFont typeface="+mj-lt"/>
              <a:buAutoNum type="arabicPeriod"/>
            </a:pPr>
            <a:r>
              <a:rPr lang="en-US" sz="2400" dirty="0">
                <a:solidFill>
                  <a:schemeClr val="tx1"/>
                </a:solidFill>
              </a:rPr>
              <a:t>EVSE Deployment </a:t>
            </a:r>
          </a:p>
          <a:p>
            <a:pPr marL="43180" lvl="0" indent="0">
              <a:lnSpc>
                <a:spcPct val="80000"/>
              </a:lnSpc>
              <a:spcBef>
                <a:spcPts val="496"/>
              </a:spcBef>
              <a:buClr>
                <a:srgbClr val="000000"/>
              </a:buClr>
              <a:buNone/>
            </a:pPr>
            <a:endParaRPr lang="en-US" sz="2400" dirty="0">
              <a:solidFill>
                <a:schemeClr val="tx1"/>
              </a:solidFill>
            </a:endParaRPr>
          </a:p>
          <a:p>
            <a:pPr marL="386080" indent="-342900">
              <a:lnSpc>
                <a:spcPct val="80000"/>
              </a:lnSpc>
              <a:spcBef>
                <a:spcPts val="496"/>
              </a:spcBef>
              <a:buClr>
                <a:srgbClr val="000000"/>
              </a:buClr>
            </a:pPr>
            <a:r>
              <a:rPr lang="en-US" sz="2400" dirty="0">
                <a:solidFill>
                  <a:schemeClr val="tx1"/>
                </a:solidFill>
              </a:rPr>
              <a:t>Targets – i.e. 50 DCFC by 2020 </a:t>
            </a:r>
          </a:p>
          <a:p>
            <a:pPr marL="386080" indent="-342900">
              <a:lnSpc>
                <a:spcPct val="80000"/>
              </a:lnSpc>
              <a:spcBef>
                <a:spcPts val="496"/>
              </a:spcBef>
              <a:buClr>
                <a:srgbClr val="000000"/>
              </a:buClr>
            </a:pPr>
            <a:r>
              <a:rPr lang="en-US" sz="2400" dirty="0">
                <a:solidFill>
                  <a:schemeClr val="tx1"/>
                </a:solidFill>
              </a:rPr>
              <a:t>Focus on sectors: </a:t>
            </a:r>
          </a:p>
          <a:p>
            <a:pPr marL="786130" lvl="1" indent="-342900">
              <a:lnSpc>
                <a:spcPct val="80000"/>
              </a:lnSpc>
              <a:spcBef>
                <a:spcPts val="496"/>
              </a:spcBef>
              <a:buClr>
                <a:srgbClr val="000000"/>
              </a:buClr>
            </a:pPr>
            <a:r>
              <a:rPr lang="en-US" sz="2000" dirty="0">
                <a:solidFill>
                  <a:schemeClr val="tx1"/>
                </a:solidFill>
              </a:rPr>
              <a:t>Phase I: workplace, MUDs</a:t>
            </a:r>
          </a:p>
          <a:p>
            <a:pPr marL="786130" lvl="1" indent="-342900">
              <a:lnSpc>
                <a:spcPct val="80000"/>
              </a:lnSpc>
              <a:spcBef>
                <a:spcPts val="496"/>
              </a:spcBef>
              <a:buClr>
                <a:srgbClr val="000000"/>
              </a:buClr>
            </a:pPr>
            <a:r>
              <a:rPr lang="en-US" sz="2000" dirty="0">
                <a:solidFill>
                  <a:schemeClr val="tx1"/>
                </a:solidFill>
              </a:rPr>
              <a:t>Phase II: DCFC corridors</a:t>
            </a:r>
          </a:p>
          <a:p>
            <a:pPr marL="786130" lvl="1" indent="-342900">
              <a:lnSpc>
                <a:spcPct val="80000"/>
              </a:lnSpc>
              <a:spcBef>
                <a:spcPts val="496"/>
              </a:spcBef>
              <a:buClr>
                <a:srgbClr val="000000"/>
              </a:buClr>
            </a:pPr>
            <a:r>
              <a:rPr lang="en-US" sz="2000" dirty="0">
                <a:solidFill>
                  <a:schemeClr val="tx1"/>
                </a:solidFill>
              </a:rPr>
              <a:t>Phase III: residential</a:t>
            </a:r>
          </a:p>
          <a:p>
            <a:pPr marL="386080" indent="-342900">
              <a:lnSpc>
                <a:spcPct val="80000"/>
              </a:lnSpc>
              <a:spcBef>
                <a:spcPts val="496"/>
              </a:spcBef>
              <a:buClr>
                <a:srgbClr val="000000"/>
              </a:buClr>
            </a:pPr>
            <a:r>
              <a:rPr lang="en-US" sz="2400" dirty="0">
                <a:solidFill>
                  <a:schemeClr val="tx1"/>
                </a:solidFill>
              </a:rPr>
              <a:t>Rebate for EVSE </a:t>
            </a:r>
          </a:p>
          <a:p>
            <a:pPr marL="386080" indent="-342900">
              <a:lnSpc>
                <a:spcPct val="80000"/>
              </a:lnSpc>
              <a:spcBef>
                <a:spcPts val="496"/>
              </a:spcBef>
              <a:buClr>
                <a:srgbClr val="000000"/>
              </a:buClr>
            </a:pPr>
            <a:r>
              <a:rPr lang="en-US" sz="2400" dirty="0">
                <a:solidFill>
                  <a:schemeClr val="tx1"/>
                </a:solidFill>
              </a:rPr>
              <a:t>Utility ownership vs. “make-ready” models </a:t>
            </a:r>
          </a:p>
          <a:p>
            <a:pPr marL="386080" indent="-342900">
              <a:lnSpc>
                <a:spcPct val="80000"/>
              </a:lnSpc>
              <a:spcBef>
                <a:spcPts val="496"/>
              </a:spcBef>
              <a:buClr>
                <a:srgbClr val="000000"/>
              </a:buClr>
            </a:pPr>
            <a:r>
              <a:rPr lang="en-US" sz="2400" u="sng" dirty="0">
                <a:solidFill>
                  <a:schemeClr val="tx1"/>
                </a:solidFill>
              </a:rPr>
              <a:t>Keep it simple </a:t>
            </a:r>
          </a:p>
          <a:p>
            <a:pPr marL="386080" indent="-342900">
              <a:lnSpc>
                <a:spcPct val="80000"/>
              </a:lnSpc>
              <a:spcBef>
                <a:spcPts val="496"/>
              </a:spcBef>
              <a:buClr>
                <a:srgbClr val="000000"/>
              </a:buClr>
            </a:pPr>
            <a:endParaRPr lang="en-US" sz="2400" dirty="0">
              <a:solidFill>
                <a:schemeClr val="tx1"/>
              </a:solidFill>
            </a:endParaRPr>
          </a:p>
        </p:txBody>
      </p:sp>
    </p:spTree>
    <p:extLst>
      <p:ext uri="{BB962C8B-B14F-4D97-AF65-F5344CB8AC3E}">
        <p14:creationId xmlns:p14="http://schemas.microsoft.com/office/powerpoint/2010/main" val="364036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9200"/>
            <a:ext cx="8229600" cy="857400"/>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lt1"/>
              </a:buClr>
              <a:buSzPct val="25000"/>
              <a:buFont typeface="Calibri"/>
              <a:buNone/>
            </a:pPr>
            <a:r>
              <a:rPr lang="en-US" dirty="0">
                <a:latin typeface="Calibri"/>
                <a:ea typeface="Calibri"/>
                <a:cs typeface="Calibri"/>
                <a:sym typeface="Calibri"/>
              </a:rPr>
              <a:t>Optimal Utility EV Program</a:t>
            </a:r>
            <a:endParaRPr lang="en-US" sz="4400" b="0" i="0" u="none" strike="noStrike" cap="none" dirty="0">
              <a:solidFill>
                <a:schemeClr val="lt1"/>
              </a:solidFill>
              <a:latin typeface="Calibri"/>
              <a:ea typeface="Calibri"/>
              <a:cs typeface="Calibri"/>
              <a:sym typeface="Calibri"/>
            </a:endParaRPr>
          </a:p>
        </p:txBody>
      </p:sp>
      <p:sp>
        <p:nvSpPr>
          <p:cNvPr id="96" name="Shape 96"/>
          <p:cNvSpPr txBox="1">
            <a:spLocks noGrp="1"/>
          </p:cNvSpPr>
          <p:nvPr>
            <p:ph type="body" idx="1"/>
          </p:nvPr>
        </p:nvSpPr>
        <p:spPr>
          <a:xfrm>
            <a:off x="457200" y="1066800"/>
            <a:ext cx="8229600" cy="3600616"/>
          </a:xfrm>
          <a:prstGeom prst="rect">
            <a:avLst/>
          </a:prstGeom>
          <a:noFill/>
          <a:ln>
            <a:noFill/>
          </a:ln>
        </p:spPr>
        <p:txBody>
          <a:bodyPr wrap="square" lIns="91425" tIns="45700" rIns="91425" bIns="45700" anchor="t" anchorCtr="0">
            <a:noAutofit/>
          </a:bodyPr>
          <a:lstStyle/>
          <a:p>
            <a:pPr marL="43180" lvl="0" indent="0">
              <a:lnSpc>
                <a:spcPct val="80000"/>
              </a:lnSpc>
              <a:spcBef>
                <a:spcPts val="496"/>
              </a:spcBef>
              <a:buClr>
                <a:srgbClr val="000000"/>
              </a:buClr>
              <a:buNone/>
            </a:pPr>
            <a:r>
              <a:rPr lang="en-US" sz="2400" dirty="0">
                <a:solidFill>
                  <a:schemeClr val="tx1"/>
                </a:solidFill>
              </a:rPr>
              <a:t>2. Vehicle Grid Integration (VGI)</a:t>
            </a:r>
          </a:p>
          <a:p>
            <a:pPr marL="43180" lvl="0" indent="0">
              <a:lnSpc>
                <a:spcPct val="80000"/>
              </a:lnSpc>
              <a:spcBef>
                <a:spcPts val="496"/>
              </a:spcBef>
              <a:buClr>
                <a:srgbClr val="000000"/>
              </a:buClr>
              <a:buNone/>
            </a:pPr>
            <a:endParaRPr lang="en-US" sz="2400" dirty="0">
              <a:solidFill>
                <a:schemeClr val="tx1"/>
              </a:solidFill>
            </a:endParaRPr>
          </a:p>
          <a:p>
            <a:pPr marL="386080" indent="-342900">
              <a:lnSpc>
                <a:spcPct val="80000"/>
              </a:lnSpc>
              <a:spcBef>
                <a:spcPts val="496"/>
              </a:spcBef>
              <a:buClr>
                <a:srgbClr val="000000"/>
              </a:buClr>
            </a:pPr>
            <a:r>
              <a:rPr lang="en-US" sz="2400" dirty="0">
                <a:solidFill>
                  <a:schemeClr val="tx1"/>
                </a:solidFill>
              </a:rPr>
              <a:t>Rate design: Different rates and rate structures work better for different grids </a:t>
            </a:r>
          </a:p>
          <a:p>
            <a:pPr marL="386080" indent="-342900">
              <a:lnSpc>
                <a:spcPct val="80000"/>
              </a:lnSpc>
              <a:spcBef>
                <a:spcPts val="496"/>
              </a:spcBef>
              <a:buClr>
                <a:srgbClr val="000000"/>
              </a:buClr>
            </a:pPr>
            <a:r>
              <a:rPr lang="en-US" sz="2400" dirty="0">
                <a:solidFill>
                  <a:schemeClr val="tx1"/>
                </a:solidFill>
              </a:rPr>
              <a:t>Managed charging element </a:t>
            </a:r>
          </a:p>
          <a:p>
            <a:pPr marL="386080" indent="-342900">
              <a:lnSpc>
                <a:spcPct val="80000"/>
              </a:lnSpc>
              <a:spcBef>
                <a:spcPts val="496"/>
              </a:spcBef>
              <a:buClr>
                <a:srgbClr val="000000"/>
              </a:buClr>
            </a:pPr>
            <a:r>
              <a:rPr lang="en-US" sz="2400" dirty="0">
                <a:solidFill>
                  <a:schemeClr val="tx1"/>
                </a:solidFill>
              </a:rPr>
              <a:t>Demand charges – keep low, review periodically</a:t>
            </a:r>
          </a:p>
          <a:p>
            <a:pPr marL="386080" indent="-342900">
              <a:lnSpc>
                <a:spcPct val="80000"/>
              </a:lnSpc>
              <a:spcBef>
                <a:spcPts val="496"/>
              </a:spcBef>
              <a:buClr>
                <a:srgbClr val="000000"/>
              </a:buClr>
            </a:pPr>
            <a:r>
              <a:rPr lang="en-US" sz="2400" dirty="0">
                <a:solidFill>
                  <a:schemeClr val="tx1"/>
                </a:solidFill>
              </a:rPr>
              <a:t>TOU rates ok</a:t>
            </a:r>
          </a:p>
          <a:p>
            <a:pPr marL="386080" indent="-342900">
              <a:lnSpc>
                <a:spcPct val="80000"/>
              </a:lnSpc>
              <a:spcBef>
                <a:spcPts val="496"/>
              </a:spcBef>
              <a:buClr>
                <a:srgbClr val="000000"/>
              </a:buClr>
            </a:pPr>
            <a:r>
              <a:rPr lang="en-US" sz="2400" dirty="0">
                <a:solidFill>
                  <a:schemeClr val="tx1"/>
                </a:solidFill>
              </a:rPr>
              <a:t>V1G (demand response) works best for fleets</a:t>
            </a:r>
          </a:p>
          <a:p>
            <a:pPr marL="386080" indent="-342900">
              <a:lnSpc>
                <a:spcPct val="80000"/>
              </a:lnSpc>
              <a:spcBef>
                <a:spcPts val="496"/>
              </a:spcBef>
              <a:buClr>
                <a:srgbClr val="000000"/>
              </a:buClr>
            </a:pPr>
            <a:r>
              <a:rPr lang="en-US" sz="2400" u="sng" dirty="0">
                <a:solidFill>
                  <a:schemeClr val="tx1"/>
                </a:solidFill>
              </a:rPr>
              <a:t>Keep it simple</a:t>
            </a:r>
          </a:p>
          <a:p>
            <a:pPr marL="386080" indent="-342900">
              <a:lnSpc>
                <a:spcPct val="80000"/>
              </a:lnSpc>
              <a:spcBef>
                <a:spcPts val="496"/>
              </a:spcBef>
              <a:buClr>
                <a:srgbClr val="000000"/>
              </a:buClr>
            </a:pPr>
            <a:r>
              <a:rPr lang="en-US" sz="2400" u="sng" dirty="0">
                <a:solidFill>
                  <a:schemeClr val="tx1"/>
                </a:solidFill>
              </a:rPr>
              <a:t>Keep rates low for EV Drivers </a:t>
            </a:r>
          </a:p>
          <a:p>
            <a:pPr marL="386080" indent="-342900">
              <a:lnSpc>
                <a:spcPct val="80000"/>
              </a:lnSpc>
              <a:spcBef>
                <a:spcPts val="496"/>
              </a:spcBef>
              <a:buClr>
                <a:srgbClr val="000000"/>
              </a:buClr>
            </a:pPr>
            <a:endParaRPr lang="en-US" sz="2400" dirty="0">
              <a:solidFill>
                <a:schemeClr val="tx1"/>
              </a:solidFill>
            </a:endParaRPr>
          </a:p>
        </p:txBody>
      </p:sp>
    </p:spTree>
    <p:extLst>
      <p:ext uri="{BB962C8B-B14F-4D97-AF65-F5344CB8AC3E}">
        <p14:creationId xmlns:p14="http://schemas.microsoft.com/office/powerpoint/2010/main" val="575218172"/>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13524</TotalTime>
  <Words>924</Words>
  <Application>Microsoft Macintosh PowerPoint</Application>
  <PresentationFormat>On-screen Show (16:9)</PresentationFormat>
  <Paragraphs>117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Raleway</vt:lpstr>
      <vt:lpstr>Arial</vt:lpstr>
      <vt:lpstr>Calibri</vt:lpstr>
      <vt:lpstr>Oswald</vt:lpstr>
      <vt:lpstr>1_Custom Design</vt:lpstr>
      <vt:lpstr>The Importance of Policy and Utility Involvement</vt:lpstr>
      <vt:lpstr>EV Policy Goals Nationwide</vt:lpstr>
      <vt:lpstr>EV Policy: State level</vt:lpstr>
      <vt:lpstr>EV Policies</vt:lpstr>
      <vt:lpstr>Snapshot of Utility Involvement, Commission Activity</vt:lpstr>
      <vt:lpstr>The Transportation Electrification Accord</vt:lpstr>
      <vt:lpstr>Optimal Utility EV Program</vt:lpstr>
      <vt:lpstr>Optimal Utility EV Program</vt:lpstr>
      <vt:lpstr>Optimal Utility EV Program</vt:lpstr>
      <vt:lpstr>Optimal Utility EV Program</vt:lpstr>
      <vt:lpstr>Optimal Utility EV Program</vt:lpstr>
      <vt:lpstr>Charging Infrastructure Principles</vt:lpstr>
      <vt:lpstr>Consumer Protection Principles </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 Market:</dc:title>
  <dc:creator>Katherine Stainken</dc:creator>
  <cp:lastModifiedBy>dory.larsen@gmail.com</cp:lastModifiedBy>
  <cp:revision>57</cp:revision>
  <dcterms:modified xsi:type="dcterms:W3CDTF">2017-11-16T21:00:17Z</dcterms:modified>
</cp:coreProperties>
</file>