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986C3D-B4DF-475A-98C7-E2832B3F0949}">
  <a:tblStyle styleId="{CE986C3D-B4DF-475A-98C7-E2832B3F0949}"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6"/>
    <p:restoredTop sz="94665"/>
  </p:normalViewPr>
  <p:slideViewPr>
    <p:cSldViewPr snapToGrid="0" snapToObjects="1">
      <p:cViewPr varScale="1">
        <p:scale>
          <a:sx n="143" d="100"/>
          <a:sy n="143" d="100"/>
        </p:scale>
        <p:origin x="2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1" Type="http://schemas.openxmlformats.org/officeDocument/2006/relationships/hyperlink" Target="http://www3.weforum.org/docs/WEF_Future_of_Electricity_2017.pdf" TargetMode="External"/><Relationship Id="rId12" Type="http://schemas.openxmlformats.org/officeDocument/2006/relationships/hyperlink" Target="https://www.iea.org/media/workshops/2015/esapworkshopvi/StrbacPapadaskaplopoulos.pdf" TargetMode="External"/><Relationship Id="rId13" Type="http://schemas.openxmlformats.org/officeDocument/2006/relationships/hyperlink" Target="https://www.nrel.gov/docs/fy17osti/68214.pdf" TargetMode="External"/><Relationship Id="rId14" Type="http://schemas.openxmlformats.org/officeDocument/2006/relationships/hyperlink" Target="https://energy.gov/sites/prod/files/2015/09/f26/Quadrennial-Technology-Review-2015_0.pdf" TargetMode="External"/><Relationship Id="rId15" Type="http://schemas.openxmlformats.org/officeDocument/2006/relationships/hyperlink" Target="https://info.ornl.gov/sites/publications/Files/Dev296070.pdf" TargetMode="External"/><Relationship Id="rId16" Type="http://schemas.openxmlformats.org/officeDocument/2006/relationships/hyperlink" Target="http://www.gotransit.com/electrification/en/project_history/docs/ElectricificationStudy_FinalReport.pdf" TargetMode="External"/><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energy.gov/sites/prod/files/2017/06/f34/Challenges_and_Opportunities_of_Grid_Modernization_and_Electric_Transportation.pdf" TargetMode="External"/><Relationship Id="rId4" Type="http://schemas.openxmlformats.org/officeDocument/2006/relationships/hyperlink" Target="http://secureenergy.org/wp-content/uploads/2016/03/EC_Roadmap.pdf" TargetMode="External"/><Relationship Id="rId5" Type="http://schemas.openxmlformats.org/officeDocument/2006/relationships/hyperlink" Target="https://cleantechnica.com/2016/09/06/economic-benefits-electric-vehicles/" TargetMode="External"/><Relationship Id="rId6" Type="http://schemas.openxmlformats.org/officeDocument/2006/relationships/hyperlink" Target="http://www.oecd.org/env/the-cost-of-air-pollution-9789264210448-en.htm" TargetMode="External"/><Relationship Id="rId7" Type="http://schemas.openxmlformats.org/officeDocument/2006/relationships/hyperlink" Target="https://cleantechnica.com/2012/03/02/clean-energy-is-needed-now-climate-scientists-climate-economists-say/" TargetMode="External"/><Relationship Id="rId8" Type="http://schemas.openxmlformats.org/officeDocument/2006/relationships/hyperlink" Target="https://www.tesla.com/blog/promise-electric-vehicles" TargetMode="External"/><Relationship Id="rId9" Type="http://schemas.openxmlformats.org/officeDocument/2006/relationships/hyperlink" Target="https://evannex.com/blogs/news/116393797-can-buying-an-electric-vehicle-from-tesla-motors-help-defund-terrorism" TargetMode="External"/><Relationship Id="rId10" Type="http://schemas.openxmlformats.org/officeDocument/2006/relationships/hyperlink" Target="https://www.nrel.gov/docs/gen/fy07/40969.pdf" TargetMode="External"/></Relationships>
</file>

<file path=ppt/notesSlides/_rels/notesSlide5.xml.rels><?xml version="1.0" encoding="UTF-8" standalone="yes"?>
<Relationships xmlns="http://schemas.openxmlformats.org/package/2006/relationships"><Relationship Id="rId11" Type="http://schemas.openxmlformats.org/officeDocument/2006/relationships/hyperlink" Target="https://www.afdc.energy.gov/fuels/electricity_infrastructure.html" TargetMode="External"/><Relationship Id="rId12" Type="http://schemas.openxmlformats.org/officeDocument/2006/relationships/hyperlink" Target="http://leg.wa.gov/JTC/Documents/Studies/EV/FinalChargingInfrastructureGaps.pdf" TargetMode="External"/><Relationship Id="rId13" Type="http://schemas.openxmlformats.org/officeDocument/2006/relationships/hyperlink" Target="http://energy.mit.edu/news/3-questions-future-electric-utility/" TargetMode="External"/><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ecureenergy.org/wp-content/uploads/2016/03/EC_Roadmap.pdf" TargetMode="External"/><Relationship Id="rId4" Type="http://schemas.openxmlformats.org/officeDocument/2006/relationships/hyperlink" Target="https://info.ornl.gov/sites/publications/Files/Dev296070.pdf" TargetMode="External"/><Relationship Id="rId5" Type="http://schemas.openxmlformats.org/officeDocument/2006/relationships/hyperlink" Target="https://energy.gov/sites/prod/files/2017/06/f34/Challenges_and_Opportunities_of_Grid_Modernization_and_Electric_Transportation.pdf" TargetMode="External"/><Relationship Id="rId6" Type="http://schemas.openxmlformats.org/officeDocument/2006/relationships/hyperlink" Target="https://energy.gov/sites/prod/files/2015/09/f26/Quadrennial-Technology-Review-2015_0.pdf" TargetMode="External"/><Relationship Id="rId7" Type="http://schemas.openxmlformats.org/officeDocument/2006/relationships/hyperlink" Target="NULL" TargetMode="External"/><Relationship Id="rId8" Type="http://schemas.openxmlformats.org/officeDocument/2006/relationships/hyperlink" Target="NULL" TargetMode="External"/><Relationship Id="rId9" Type="http://schemas.openxmlformats.org/officeDocument/2006/relationships/hyperlink" Target="http://www.theicct.org/sites/default/files/publications/Consumer-EV-Awareness_ICCT_Working-Paper_23032017_vF.pdf" TargetMode="External"/><Relationship Id="rId10" Type="http://schemas.openxmlformats.org/officeDocument/2006/relationships/hyperlink" Target="http://www.adlittle.com/fileadmin/editorial_us/downloads/ADL_BEVs_vs_ICEVs_January_24_2017_USA.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Price, greater selection and range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u="sng">
                <a:solidFill>
                  <a:schemeClr val="hlink"/>
                </a:solidFill>
                <a:hlinkClick r:id="rId3"/>
              </a:rPr>
              <a:t>https://energy.gov/sites/prod/files/2017/06/f34/Challenges_and_Opportunities_of_Grid_Modernization_and_Electric_Transportation.pdf</a:t>
            </a:r>
          </a:p>
          <a:p>
            <a:pPr lvl="0">
              <a:spcBef>
                <a:spcPts val="0"/>
              </a:spcBef>
              <a:buClr>
                <a:schemeClr val="dk1"/>
              </a:buClr>
              <a:buSzPct val="100000"/>
              <a:buFont typeface="Arial"/>
              <a:buNone/>
            </a:pPr>
            <a:r>
              <a:rPr lang="en">
                <a:solidFill>
                  <a:schemeClr val="dk1"/>
                </a:solidFill>
              </a:rPr>
              <a:t>This paper discusses the challenges and opportunities associated with an increase in plug-in electric vehicle (PEV) adoption and how working together both sectors stand to benefit from closer integration. </a:t>
            </a:r>
          </a:p>
          <a:p>
            <a:pPr lvl="0">
              <a:spcBef>
                <a:spcPts val="0"/>
              </a:spcBef>
              <a:buNone/>
            </a:pPr>
            <a:endParaRPr/>
          </a:p>
          <a:p>
            <a:pPr lvl="0">
              <a:spcBef>
                <a:spcPts val="0"/>
              </a:spcBef>
              <a:buNone/>
            </a:pPr>
            <a:r>
              <a:rPr lang="en"/>
              <a:t>HEALTH: This report is by U.S. Department of Energy. According to a June 2016 report by Argonne, Electric vehicles reduce grams of carbon dioxide produced per mile by 26%. In addition, reduction of greenhouse gas emissions create a healthier world. (Page 10)</a:t>
            </a:r>
          </a:p>
          <a:p>
            <a:pPr lvl="0">
              <a:spcBef>
                <a:spcPts val="0"/>
              </a:spcBef>
              <a:buNone/>
            </a:pPr>
            <a:endParaRPr/>
          </a:p>
          <a:p>
            <a:pPr lvl="0">
              <a:spcBef>
                <a:spcPts val="0"/>
              </a:spcBef>
              <a:buNone/>
            </a:pPr>
            <a:r>
              <a:rPr lang="en" u="sng">
                <a:solidFill>
                  <a:schemeClr val="hlink"/>
                </a:solidFill>
                <a:hlinkClick r:id="rId4"/>
              </a:rPr>
              <a:t>http://secureenergy.org/wp-content/uploads/2016/03/EC_Roadmap.pdf</a:t>
            </a:r>
          </a:p>
          <a:p>
            <a:pPr lvl="0">
              <a:spcBef>
                <a:spcPts val="0"/>
              </a:spcBef>
              <a:buNone/>
            </a:pPr>
            <a:r>
              <a:rPr lang="en"/>
              <a:t>Innovation: </a:t>
            </a:r>
          </a:p>
          <a:p>
            <a:pPr lvl="0">
              <a:spcBef>
                <a:spcPts val="0"/>
              </a:spcBef>
              <a:buNone/>
            </a:pPr>
            <a:r>
              <a:rPr lang="en"/>
              <a:t>The Electrification Roadmap endeavors to serve a practical function: to provide a public policy guide to transforming the U.S. light-duty ground transportation system from one that is oil-dependent to one powered almost entirely by electricity. </a:t>
            </a:r>
          </a:p>
          <a:p>
            <a:pPr lvl="0">
              <a:spcBef>
                <a:spcPts val="0"/>
              </a:spcBef>
              <a:buNone/>
            </a:pPr>
            <a:r>
              <a:rPr lang="en"/>
              <a:t>This pdf makes a case for electrification (benefits) AND LATER PRESENTS THE CHALLENGES AS WELL!!</a:t>
            </a:r>
          </a:p>
          <a:p>
            <a:pPr lvl="0">
              <a:spcBef>
                <a:spcPts val="0"/>
              </a:spcBef>
              <a:buNone/>
            </a:pPr>
            <a:endParaRPr/>
          </a:p>
          <a:p>
            <a:pPr lvl="0">
              <a:spcBef>
                <a:spcPts val="0"/>
              </a:spcBef>
              <a:buNone/>
            </a:pPr>
            <a:r>
              <a:rPr lang="en"/>
              <a:t>GRID: “Grid investments that support electric vehicle deployments as a part of planned modernization efforts can enable a more efficient and cost-effective transition to electric transportation and allow investor-owned electric companies and public power companies to realize new revenue resources in times of flat or declining loads.”</a:t>
            </a:r>
          </a:p>
          <a:p>
            <a:pPr lvl="0">
              <a:spcBef>
                <a:spcPts val="0"/>
              </a:spcBef>
              <a:buNone/>
            </a:pPr>
            <a:endParaRPr/>
          </a:p>
          <a:p>
            <a:pPr lvl="0">
              <a:spcBef>
                <a:spcPts val="0"/>
              </a:spcBef>
              <a:buNone/>
            </a:pPr>
            <a:r>
              <a:rPr lang="en"/>
              <a:t>Many car companies and charging station suppliers are preparing to offer automated managed charging, reverse power flow, and vehicle-to-load capabilities by using the electric grid.</a:t>
            </a:r>
          </a:p>
          <a:p>
            <a:pPr lvl="0">
              <a:spcBef>
                <a:spcPts val="0"/>
              </a:spcBef>
              <a:buNone/>
            </a:pPr>
            <a:endParaRPr/>
          </a:p>
          <a:p>
            <a:pPr lvl="0">
              <a:spcBef>
                <a:spcPts val="0"/>
              </a:spcBef>
              <a:buNone/>
            </a:pPr>
            <a:r>
              <a:rPr lang="en" u="sng">
                <a:solidFill>
                  <a:schemeClr val="hlink"/>
                </a:solidFill>
                <a:hlinkClick r:id="rId5"/>
              </a:rPr>
              <a:t>https://cleantechnica.com/2016/09/06/economic-benefits-electric-vehicles/</a:t>
            </a:r>
          </a:p>
          <a:p>
            <a:pPr lvl="0">
              <a:spcBef>
                <a:spcPts val="0"/>
              </a:spcBef>
              <a:buNone/>
            </a:pPr>
            <a:r>
              <a:rPr lang="en"/>
              <a:t>Value: This article offers a great visual about how much money the US spends on oil expenses per day and comparison of the cost of climate action and climate inaction.</a:t>
            </a:r>
          </a:p>
          <a:p>
            <a:pPr marL="838200" marR="190500" lvl="0" indent="-298450" algn="just" rtl="0">
              <a:lnSpc>
                <a:spcPct val="115000"/>
              </a:lnSpc>
              <a:spcBef>
                <a:spcPts val="1500"/>
              </a:spcBef>
              <a:spcAft>
                <a:spcPts val="3000"/>
              </a:spcAft>
              <a:buClr>
                <a:srgbClr val="222222"/>
              </a:buClr>
              <a:buSzPct val="100000"/>
              <a:buChar char="■"/>
            </a:pPr>
            <a:r>
              <a:rPr lang="en">
                <a:solidFill>
                  <a:srgbClr val="222222"/>
                </a:solidFill>
                <a:highlight>
                  <a:srgbClr val="FFFFFF"/>
                </a:highlight>
              </a:rPr>
              <a:t>Air pollution from road transport </a:t>
            </a:r>
            <a:r>
              <a:rPr lang="en" u="sng">
                <a:solidFill>
                  <a:srgbClr val="444444"/>
                </a:solidFill>
                <a:highlight>
                  <a:srgbClr val="FFFFFF"/>
                </a:highlight>
                <a:hlinkClick r:id="rId6"/>
              </a:rPr>
              <a:t>costs OECD countries</a:t>
            </a:r>
            <a:r>
              <a:rPr lang="en">
                <a:solidFill>
                  <a:srgbClr val="222222"/>
                </a:solidFill>
                <a:highlight>
                  <a:srgbClr val="FFFFFF"/>
                </a:highlight>
              </a:rPr>
              <a:t> approximately $1 trillion a year in negative health effects (cancer, premature death, asthma, heart attacks, etc.).</a:t>
            </a:r>
          </a:p>
          <a:p>
            <a:pPr marL="838200" marR="190500" lvl="0" indent="-298450" algn="just" rtl="0">
              <a:lnSpc>
                <a:spcPct val="115000"/>
              </a:lnSpc>
              <a:spcBef>
                <a:spcPts val="1500"/>
              </a:spcBef>
              <a:spcAft>
                <a:spcPts val="3000"/>
              </a:spcAft>
              <a:buClr>
                <a:srgbClr val="222222"/>
              </a:buClr>
              <a:buSzPct val="100000"/>
              <a:buChar char="■"/>
            </a:pPr>
            <a:r>
              <a:rPr lang="en">
                <a:solidFill>
                  <a:srgbClr val="222222"/>
                </a:solidFill>
                <a:highlight>
                  <a:srgbClr val="FFFFFF"/>
                </a:highlight>
              </a:rPr>
              <a:t>The “cost of outdoor air pollution” in the US simply in terms of premature death was estimated to be </a:t>
            </a:r>
            <a:r>
              <a:rPr lang="en" u="sng">
                <a:solidFill>
                  <a:srgbClr val="444444"/>
                </a:solidFill>
                <a:highlight>
                  <a:srgbClr val="FFFFFF"/>
                </a:highlight>
                <a:hlinkClick r:id="rId6"/>
              </a:rPr>
              <a:t>$500 billion in 2010</a:t>
            </a:r>
            <a:r>
              <a:rPr lang="en">
                <a:solidFill>
                  <a:srgbClr val="222222"/>
                </a:solidFill>
                <a:highlight>
                  <a:srgbClr val="FFFFFF"/>
                </a:highlight>
              </a:rPr>
              <a:t>, with about half of that cost coming from road transport. Again, that is the estimated cost only from premature deaths — it doesn’t include the costs of asthma, cancers that people survive, heart attacks that people survive, etc.</a:t>
            </a:r>
          </a:p>
          <a:p>
            <a:pPr marL="838200" marR="190500" lvl="0" indent="-298450" algn="just" rtl="0">
              <a:lnSpc>
                <a:spcPct val="115000"/>
              </a:lnSpc>
              <a:spcBef>
                <a:spcPts val="1500"/>
              </a:spcBef>
              <a:spcAft>
                <a:spcPts val="3000"/>
              </a:spcAft>
              <a:buClr>
                <a:srgbClr val="222222"/>
              </a:buClr>
              <a:buSzPct val="100000"/>
              <a:buChar char="■"/>
            </a:pPr>
            <a:r>
              <a:rPr lang="en">
                <a:solidFill>
                  <a:srgbClr val="222222"/>
                </a:solidFill>
                <a:highlight>
                  <a:srgbClr val="FFFFFF"/>
                </a:highlight>
              </a:rPr>
              <a:t>If you consider the toll </a:t>
            </a:r>
            <a:r>
              <a:rPr lang="en" u="sng">
                <a:solidFill>
                  <a:srgbClr val="444444"/>
                </a:solidFill>
                <a:highlight>
                  <a:srgbClr val="FFFFFF"/>
                </a:highlight>
                <a:hlinkClick r:id="rId7"/>
              </a:rPr>
              <a:t>global warming and climate change will take on the economy</a:t>
            </a:r>
            <a:r>
              <a:rPr lang="en">
                <a:solidFill>
                  <a:srgbClr val="222222"/>
                </a:solidFill>
                <a:highlight>
                  <a:srgbClr val="FFFFFF"/>
                </a:highlight>
              </a:rPr>
              <a:t>, the bill grows to incomprehensible heights. (See chart below on the estimated costs of climate inaction.)</a:t>
            </a:r>
          </a:p>
          <a:p>
            <a:pPr marL="838200" marR="190500" lvl="0" indent="-298450" algn="just" rtl="0">
              <a:lnSpc>
                <a:spcPct val="115000"/>
              </a:lnSpc>
              <a:spcBef>
                <a:spcPts val="1500"/>
              </a:spcBef>
              <a:spcAft>
                <a:spcPts val="3000"/>
              </a:spcAft>
              <a:buClr>
                <a:srgbClr val="222222"/>
              </a:buClr>
              <a:buSzPct val="100000"/>
              <a:buChar char="■"/>
            </a:pPr>
            <a:r>
              <a:rPr lang="en">
                <a:solidFill>
                  <a:srgbClr val="222222"/>
                </a:solidFill>
                <a:highlight>
                  <a:srgbClr val="FFFFFF"/>
                </a:highlight>
              </a:rPr>
              <a:t>The USA spends </a:t>
            </a:r>
            <a:r>
              <a:rPr lang="en" u="sng">
                <a:solidFill>
                  <a:srgbClr val="444444"/>
                </a:solidFill>
                <a:highlight>
                  <a:srgbClr val="FFFFFF"/>
                </a:highlight>
                <a:hlinkClick r:id="rId8"/>
              </a:rPr>
              <a:t>perhaps $75 billion a year</a:t>
            </a:r>
            <a:r>
              <a:rPr lang="en">
                <a:solidFill>
                  <a:srgbClr val="222222"/>
                </a:solidFill>
                <a:highlight>
                  <a:srgbClr val="FFFFFF"/>
                </a:highlight>
              </a:rPr>
              <a:t> on the military in order to secure access to foreign sources of oil and keep supply routes open (h/t </a:t>
            </a:r>
            <a:r>
              <a:rPr lang="en" u="sng">
                <a:solidFill>
                  <a:srgbClr val="444444"/>
                </a:solidFill>
                <a:highlight>
                  <a:srgbClr val="FFFFFF"/>
                </a:highlight>
                <a:hlinkClick r:id="rId9"/>
              </a:rPr>
              <a:t>EV Annex</a:t>
            </a:r>
            <a:r>
              <a:rPr lang="en">
                <a:solidFill>
                  <a:srgbClr val="222222"/>
                </a:solidFill>
                <a:highlight>
                  <a:srgbClr val="FFFFFF"/>
                </a:highlight>
              </a:rPr>
              <a:t>), further growing the economic and quality of life burden of oil-based transportation.</a:t>
            </a:r>
          </a:p>
          <a:p>
            <a:pPr marR="190500" lvl="0" rtl="0">
              <a:lnSpc>
                <a:spcPct val="100000"/>
              </a:lnSpc>
              <a:spcBef>
                <a:spcPts val="0"/>
              </a:spcBef>
              <a:spcAft>
                <a:spcPts val="0"/>
              </a:spcAft>
              <a:buNone/>
            </a:pPr>
            <a:r>
              <a:rPr lang="en" u="sng">
                <a:solidFill>
                  <a:schemeClr val="hlink"/>
                </a:solidFill>
                <a:highlight>
                  <a:srgbClr val="FFFFFF"/>
                </a:highlight>
                <a:hlinkClick r:id="rId10"/>
              </a:rPr>
              <a:t>https://www.nrel.gov/docs/gen/fy07/40969.pdf</a:t>
            </a:r>
          </a:p>
          <a:p>
            <a:pPr marR="190500" lvl="0" rtl="0">
              <a:lnSpc>
                <a:spcPct val="100000"/>
              </a:lnSpc>
              <a:spcBef>
                <a:spcPts val="0"/>
              </a:spcBef>
              <a:spcAft>
                <a:spcPts val="0"/>
              </a:spcAft>
              <a:buNone/>
            </a:pPr>
            <a:r>
              <a:rPr lang="en">
                <a:solidFill>
                  <a:srgbClr val="222222"/>
                </a:solidFill>
                <a:highlight>
                  <a:srgbClr val="FFFFFF"/>
                </a:highlight>
              </a:rPr>
              <a:t>Value: “The analysis finds that petroleum reductions exceeding 45% per vehicle can be achieved by PHEVs equipped with 20 mi (32 km) or more of energy storage. However, the long-term incremental costs of these vehicles are projected to exceed US$8,000. A simple economic analysis is used to show that high petroleum prices and low battery costs are needed to make a compelling business case for PHEVs in the absence of other incentives.”</a:t>
            </a:r>
          </a:p>
          <a:p>
            <a:pPr lvl="0" rtl="0">
              <a:lnSpc>
                <a:spcPct val="100000"/>
              </a:lnSpc>
              <a:spcBef>
                <a:spcPts val="0"/>
              </a:spcBef>
              <a:buNone/>
            </a:pPr>
            <a:endParaRPr>
              <a:solidFill>
                <a:srgbClr val="222222"/>
              </a:solidFill>
              <a:highlight>
                <a:srgbClr val="FFFFFF"/>
              </a:highlight>
            </a:endParaRPr>
          </a:p>
          <a:p>
            <a:pPr lvl="0" rtl="0">
              <a:lnSpc>
                <a:spcPct val="100000"/>
              </a:lnSpc>
              <a:spcBef>
                <a:spcPts val="0"/>
              </a:spcBef>
              <a:buNone/>
            </a:pPr>
            <a:r>
              <a:rPr lang="en" u="sng">
                <a:solidFill>
                  <a:schemeClr val="hlink"/>
                </a:solidFill>
                <a:highlight>
                  <a:srgbClr val="FFFFFF"/>
                </a:highlight>
                <a:hlinkClick r:id="rId11"/>
              </a:rPr>
              <a:t>http://www3.weforum.org/docs/WEF_Future_of_Electricity_2017.pdf</a:t>
            </a:r>
          </a:p>
          <a:p>
            <a:pPr lvl="0" rtl="0">
              <a:lnSpc>
                <a:spcPct val="100000"/>
              </a:lnSpc>
              <a:spcBef>
                <a:spcPts val="0"/>
              </a:spcBef>
              <a:buNone/>
            </a:pPr>
            <a:r>
              <a:rPr lang="en">
                <a:solidFill>
                  <a:srgbClr val="222222"/>
                </a:solidFill>
                <a:highlight>
                  <a:srgbClr val="FFFFFF"/>
                </a:highlight>
              </a:rPr>
              <a:t>Innovation and Grid: This article focuses on the future of electric vehicle infrastructure and the grid.</a:t>
            </a:r>
          </a:p>
          <a:p>
            <a:pPr lvl="0" rtl="0">
              <a:lnSpc>
                <a:spcPct val="100000"/>
              </a:lnSpc>
              <a:spcBef>
                <a:spcPts val="0"/>
              </a:spcBef>
              <a:buNone/>
            </a:pPr>
            <a:r>
              <a:rPr lang="en">
                <a:solidFill>
                  <a:srgbClr val="222222"/>
                </a:solidFill>
                <a:highlight>
                  <a:srgbClr val="FFFFFF"/>
                </a:highlight>
              </a:rPr>
              <a:t>“Using grid edge technologies and services, customers will produce, consume, store, and sell electricity”</a:t>
            </a:r>
          </a:p>
          <a:p>
            <a:pPr lvl="0" rtl="0">
              <a:lnSpc>
                <a:spcPct val="100000"/>
              </a:lnSpc>
              <a:spcBef>
                <a:spcPts val="0"/>
              </a:spcBef>
              <a:buNone/>
            </a:pPr>
            <a:r>
              <a:rPr lang="en">
                <a:solidFill>
                  <a:srgbClr val="222222"/>
                </a:solidFill>
                <a:highlight>
                  <a:srgbClr val="FFFFFF"/>
                </a:highlight>
              </a:rPr>
              <a:t>“Automated tech and analytics will influence customer consumption and contribute to new customer services”</a:t>
            </a:r>
          </a:p>
          <a:p>
            <a:pPr lvl="0" rtl="0">
              <a:lnSpc>
                <a:spcPct val="100000"/>
              </a:lnSpc>
              <a:spcBef>
                <a:spcPts val="0"/>
              </a:spcBef>
              <a:buNone/>
            </a:pPr>
            <a:endParaRPr>
              <a:solidFill>
                <a:srgbClr val="222222"/>
              </a:solidFill>
              <a:highlight>
                <a:srgbClr val="FFFFFF"/>
              </a:highlight>
            </a:endParaRPr>
          </a:p>
          <a:p>
            <a:pPr lvl="0" rtl="0">
              <a:lnSpc>
                <a:spcPct val="100000"/>
              </a:lnSpc>
              <a:spcBef>
                <a:spcPts val="0"/>
              </a:spcBef>
              <a:buNone/>
            </a:pPr>
            <a:r>
              <a:rPr lang="en">
                <a:solidFill>
                  <a:srgbClr val="222222"/>
                </a:solidFill>
                <a:highlight>
                  <a:srgbClr val="FFFFFF"/>
                </a:highlight>
              </a:rPr>
              <a:t>“By increasing the efficiency of the overall system, optimizing capital allocation and creating new services for customers, grid edge technologies can unlock significant economic value for the industry, customers and society.” </a:t>
            </a:r>
          </a:p>
          <a:p>
            <a:pPr lvl="0" rtl="0">
              <a:lnSpc>
                <a:spcPct val="100000"/>
              </a:lnSpc>
              <a:spcBef>
                <a:spcPts val="0"/>
              </a:spcBef>
              <a:buNone/>
            </a:pPr>
            <a:endParaRPr/>
          </a:p>
          <a:p>
            <a:pPr lvl="0" rtl="0">
              <a:lnSpc>
                <a:spcPct val="100000"/>
              </a:lnSpc>
              <a:spcBef>
                <a:spcPts val="0"/>
              </a:spcBef>
              <a:buNone/>
            </a:pPr>
            <a:r>
              <a:rPr lang="en" u="sng">
                <a:solidFill>
                  <a:schemeClr val="hlink"/>
                </a:solidFill>
                <a:hlinkClick r:id="rId12"/>
              </a:rPr>
              <a:t>https://www.iea.org/media/workshops/2015/esapworkshopvi/StrbacPapadaskaplopoulos.pdf</a:t>
            </a:r>
          </a:p>
          <a:p>
            <a:pPr lvl="0" rtl="0">
              <a:lnSpc>
                <a:spcPct val="100000"/>
              </a:lnSpc>
              <a:spcBef>
                <a:spcPts val="0"/>
              </a:spcBef>
              <a:buNone/>
            </a:pPr>
            <a:r>
              <a:rPr lang="en"/>
              <a:t>This is a workshop/presentation, and on page 4 it discusses the benefits and challenges of electrification of transport.</a:t>
            </a:r>
          </a:p>
          <a:p>
            <a:pPr lvl="0" rtl="0">
              <a:lnSpc>
                <a:spcPct val="100000"/>
              </a:lnSpc>
              <a:spcBef>
                <a:spcPts val="0"/>
              </a:spcBef>
              <a:buNone/>
            </a:pPr>
            <a:r>
              <a:rPr lang="en"/>
              <a:t>• Challenges </a:t>
            </a:r>
          </a:p>
          <a:p>
            <a:pPr lvl="0" rtl="0">
              <a:lnSpc>
                <a:spcPct val="100000"/>
              </a:lnSpc>
              <a:spcBef>
                <a:spcPts val="0"/>
              </a:spcBef>
              <a:buNone/>
            </a:pPr>
            <a:r>
              <a:rPr lang="en"/>
              <a:t>Driving patterns: disproportionately higher increase in demand peaks than increase in energy demand </a:t>
            </a:r>
          </a:p>
          <a:p>
            <a:pPr lvl="0" rtl="0">
              <a:lnSpc>
                <a:spcPct val="100000"/>
              </a:lnSpc>
              <a:spcBef>
                <a:spcPts val="0"/>
              </a:spcBef>
              <a:buNone/>
            </a:pPr>
            <a:r>
              <a:rPr lang="en"/>
              <a:t>Low asset utilisation </a:t>
            </a:r>
          </a:p>
          <a:p>
            <a:pPr lvl="0" rtl="0">
              <a:lnSpc>
                <a:spcPct val="100000"/>
              </a:lnSpc>
              <a:spcBef>
                <a:spcPts val="0"/>
              </a:spcBef>
              <a:buNone/>
            </a:pPr>
            <a:r>
              <a:rPr lang="en"/>
              <a:t>• BUT…significant flexibility potential </a:t>
            </a:r>
          </a:p>
          <a:p>
            <a:pPr lvl="0" rtl="0">
              <a:lnSpc>
                <a:spcPct val="100000"/>
              </a:lnSpc>
              <a:spcBef>
                <a:spcPts val="0"/>
              </a:spcBef>
              <a:buNone/>
            </a:pPr>
            <a:r>
              <a:rPr lang="en"/>
              <a:t>Inherent ability to store electrical energy </a:t>
            </a:r>
          </a:p>
          <a:p>
            <a:pPr lvl="0" rtl="0">
              <a:lnSpc>
                <a:spcPct val="100000"/>
              </a:lnSpc>
              <a:spcBef>
                <a:spcPts val="0"/>
              </a:spcBef>
              <a:buNone/>
            </a:pPr>
            <a:r>
              <a:rPr lang="en"/>
              <a:t>Stationary on average for more that 90% of time, opportunity for smart charging </a:t>
            </a:r>
          </a:p>
          <a:p>
            <a:pPr lvl="0" rtl="0">
              <a:lnSpc>
                <a:spcPct val="100000"/>
              </a:lnSpc>
              <a:spcBef>
                <a:spcPts val="0"/>
              </a:spcBef>
              <a:buNone/>
            </a:pPr>
            <a:r>
              <a:rPr lang="en"/>
              <a:t>Vehicle to Grid (V2G) capability </a:t>
            </a:r>
          </a:p>
          <a:p>
            <a:pPr lvl="0" rtl="0">
              <a:lnSpc>
                <a:spcPct val="100000"/>
              </a:lnSpc>
              <a:spcBef>
                <a:spcPts val="0"/>
              </a:spcBef>
              <a:buNone/>
            </a:pPr>
            <a:r>
              <a:rPr lang="en"/>
              <a:t>Smart fast charging of fleet vehicles </a:t>
            </a:r>
          </a:p>
          <a:p>
            <a:pPr lvl="0">
              <a:lnSpc>
                <a:spcPct val="100000"/>
              </a:lnSpc>
              <a:spcBef>
                <a:spcPts val="0"/>
              </a:spcBef>
              <a:buNone/>
            </a:pPr>
            <a:r>
              <a:rPr lang="en"/>
              <a:t>Second life of EV batteries – grid application: contribution to supply adequacy</a:t>
            </a:r>
          </a:p>
          <a:p>
            <a:pPr lvl="0" rtl="0">
              <a:lnSpc>
                <a:spcPct val="100000"/>
              </a:lnSpc>
              <a:spcBef>
                <a:spcPts val="0"/>
              </a:spcBef>
              <a:buNone/>
            </a:pPr>
            <a:r>
              <a:rPr lang="en"/>
              <a:t/>
            </a:r>
            <a:br>
              <a:rPr lang="en"/>
            </a:br>
            <a:r>
              <a:rPr lang="en" u="sng">
                <a:solidFill>
                  <a:schemeClr val="hlink"/>
                </a:solidFill>
                <a:hlinkClick r:id="rId13"/>
              </a:rPr>
              <a:t>https://www.nrel.gov/docs/fy17osti/68214.pdf</a:t>
            </a:r>
          </a:p>
          <a:p>
            <a:pPr lvl="0" rtl="0">
              <a:lnSpc>
                <a:spcPct val="100000"/>
              </a:lnSpc>
              <a:spcBef>
                <a:spcPts val="0"/>
              </a:spcBef>
              <a:buNone/>
            </a:pPr>
            <a:r>
              <a:rPr lang="en"/>
              <a:t>Health:</a:t>
            </a:r>
          </a:p>
          <a:p>
            <a:pPr lvl="0" rtl="0">
              <a:lnSpc>
                <a:spcPct val="100000"/>
              </a:lnSpc>
              <a:spcBef>
                <a:spcPts val="0"/>
              </a:spcBef>
              <a:buNone/>
            </a:pPr>
            <a:r>
              <a:rPr lang="en"/>
              <a:t>By the National Renewable Energy Lab. Looks at:</a:t>
            </a:r>
          </a:p>
          <a:p>
            <a:pPr lvl="0" rtl="0">
              <a:lnSpc>
                <a:spcPct val="100000"/>
              </a:lnSpc>
              <a:spcBef>
                <a:spcPts val="0"/>
              </a:spcBef>
              <a:buNone/>
            </a:pPr>
            <a:r>
              <a:rPr lang="en"/>
              <a:t>1. The potential to reduce carbon dioxide (CO2) emissions through coupled decarbonization of the power sector and widespread electrification of end-use processes across the U.S. economy.</a:t>
            </a:r>
          </a:p>
          <a:p>
            <a:pPr lvl="0" rtl="0">
              <a:lnSpc>
                <a:spcPct val="100000"/>
              </a:lnSpc>
              <a:spcBef>
                <a:spcPts val="0"/>
              </a:spcBef>
              <a:buNone/>
            </a:pPr>
            <a:r>
              <a:rPr lang="en"/>
              <a:t>2. How the power sector may evolve to meet the rapidly growing demand for electricity while simultaneously reducing power sector GHG emissions. </a:t>
            </a:r>
          </a:p>
          <a:p>
            <a:pPr lvl="0" rtl="0">
              <a:lnSpc>
                <a:spcPct val="100000"/>
              </a:lnSpc>
              <a:spcBef>
                <a:spcPts val="0"/>
              </a:spcBef>
              <a:buNone/>
            </a:pPr>
            <a:r>
              <a:rPr lang="en"/>
              <a:t>3. How increased end-use efficiency can mitigate the necessary investment in the power sector to meet the growing electricity demand.</a:t>
            </a:r>
          </a:p>
          <a:p>
            <a:pPr lvl="0" rtl="0">
              <a:lnSpc>
                <a:spcPct val="100000"/>
              </a:lnSpc>
              <a:spcBef>
                <a:spcPts val="0"/>
              </a:spcBef>
              <a:buNone/>
            </a:pPr>
            <a:endParaRPr/>
          </a:p>
          <a:p>
            <a:pPr lvl="0" rtl="0">
              <a:lnSpc>
                <a:spcPct val="100000"/>
              </a:lnSpc>
              <a:spcBef>
                <a:spcPts val="0"/>
              </a:spcBef>
              <a:buNone/>
            </a:pPr>
            <a:r>
              <a:rPr lang="en" u="sng">
                <a:solidFill>
                  <a:schemeClr val="hlink"/>
                </a:solidFill>
                <a:hlinkClick r:id="rId14"/>
              </a:rPr>
              <a:t>https://energy.gov/sites/prod/files/2015/09/f26/Quadrennial-Technology-Review-2015_0.pdf</a:t>
            </a:r>
          </a:p>
          <a:p>
            <a:pPr lvl="0" rtl="0">
              <a:lnSpc>
                <a:spcPct val="100000"/>
              </a:lnSpc>
              <a:spcBef>
                <a:spcPts val="0"/>
              </a:spcBef>
              <a:buNone/>
            </a:pPr>
            <a:r>
              <a:rPr lang="en"/>
              <a:t>Three enduring strategic objectives are foundational to our nation’s energy system: energy security (not a benefit) , economic competitiveness (diversification of fuel supply), and environmental responsibility (health). Can be found on page 2 under Executive Summary.</a:t>
            </a:r>
          </a:p>
          <a:p>
            <a:pPr lvl="0" rtl="0">
              <a:lnSpc>
                <a:spcPct val="100000"/>
              </a:lnSpc>
              <a:spcBef>
                <a:spcPts val="0"/>
              </a:spcBef>
              <a:buNone/>
            </a:pPr>
            <a:endParaRPr/>
          </a:p>
          <a:p>
            <a:pPr lvl="0" rtl="0">
              <a:lnSpc>
                <a:spcPct val="100000"/>
              </a:lnSpc>
              <a:spcBef>
                <a:spcPts val="0"/>
              </a:spcBef>
              <a:buNone/>
            </a:pPr>
            <a:r>
              <a:rPr lang="en" u="sng">
                <a:solidFill>
                  <a:schemeClr val="hlink"/>
                </a:solidFill>
                <a:hlinkClick r:id="rId15"/>
              </a:rPr>
              <a:t>https://info.ornl.gov/sites/publications/Files/Dev296070.pdf</a:t>
            </a:r>
          </a:p>
          <a:p>
            <a:pPr lvl="0" rtl="0">
              <a:lnSpc>
                <a:spcPct val="100000"/>
              </a:lnSpc>
              <a:spcBef>
                <a:spcPts val="0"/>
              </a:spcBef>
              <a:buNone/>
            </a:pPr>
            <a:r>
              <a:rPr lang="en"/>
              <a:t>The performance, availability, and cost of electric drive commercial vehicles could be improved through basic and applied research in energy storage, electric drives, vehicle systems, and related technologies. </a:t>
            </a:r>
          </a:p>
          <a:p>
            <a:pPr lvl="0" rtl="0">
              <a:lnSpc>
                <a:spcPct val="100000"/>
              </a:lnSpc>
              <a:spcBef>
                <a:spcPts val="0"/>
              </a:spcBef>
              <a:buNone/>
            </a:pPr>
            <a:endParaRPr/>
          </a:p>
          <a:p>
            <a:pPr marL="457200" lvl="0" indent="-298450" rtl="0">
              <a:lnSpc>
                <a:spcPct val="100000"/>
              </a:lnSpc>
              <a:spcBef>
                <a:spcPts val="0"/>
              </a:spcBef>
              <a:buSzPct val="100000"/>
            </a:pPr>
            <a:r>
              <a:rPr lang="en"/>
              <a:t>Laws and incentives could encourage the development and use of electric drive vehicles in the goods </a:t>
            </a:r>
          </a:p>
          <a:p>
            <a:pPr lvl="0" rtl="0">
              <a:lnSpc>
                <a:spcPct val="100000"/>
              </a:lnSpc>
              <a:spcBef>
                <a:spcPts val="0"/>
              </a:spcBef>
              <a:buNone/>
            </a:pPr>
            <a:endParaRPr/>
          </a:p>
          <a:p>
            <a:pPr marL="457200" lvl="0" indent="-298450" rtl="0">
              <a:lnSpc>
                <a:spcPct val="100000"/>
              </a:lnSpc>
              <a:spcBef>
                <a:spcPts val="0"/>
              </a:spcBef>
              <a:buSzPct val="100000"/>
            </a:pPr>
            <a:r>
              <a:rPr lang="en"/>
              <a:t>Fleet owners could incorporate into decision-making both the economic and non-monetary value of enhanced vehicle operator</a:t>
            </a:r>
          </a:p>
          <a:p>
            <a:pPr lvl="0" rtl="0">
              <a:lnSpc>
                <a:spcPct val="100000"/>
              </a:lnSpc>
              <a:spcBef>
                <a:spcPts val="0"/>
              </a:spcBef>
              <a:buNone/>
            </a:pPr>
            <a:endParaRPr/>
          </a:p>
          <a:p>
            <a:pPr lvl="0" rtl="0">
              <a:spcBef>
                <a:spcPts val="0"/>
              </a:spcBef>
              <a:buClr>
                <a:schemeClr val="dk1"/>
              </a:buClr>
              <a:buSzPct val="91666"/>
              <a:buFont typeface="Arial"/>
              <a:buNone/>
            </a:pPr>
            <a:r>
              <a:rPr lang="en" sz="1200" u="sng">
                <a:solidFill>
                  <a:schemeClr val="accent5"/>
                </a:solidFill>
                <a:hlinkClick r:id="rId16"/>
              </a:rPr>
              <a:t>http://www.gotransit.com/electrification/en/project_history/docs/ElectricificationStudy_FinalReport.pdf</a:t>
            </a:r>
          </a:p>
          <a:p>
            <a:pPr lvl="0" rtl="0">
              <a:spcBef>
                <a:spcPts val="0"/>
              </a:spcBef>
              <a:buClr>
                <a:schemeClr val="dk1"/>
              </a:buClr>
              <a:buSzPct val="91666"/>
              <a:buFont typeface="Arial"/>
              <a:buNone/>
            </a:pPr>
            <a:r>
              <a:rPr lang="en" sz="1200">
                <a:solidFill>
                  <a:srgbClr val="212326"/>
                </a:solidFill>
              </a:rPr>
              <a:t>This is an extensive research report containing lists, benefits, findings,etc. On electrifying public transportation by Metrolinx.</a:t>
            </a:r>
          </a:p>
          <a:p>
            <a:pPr lvl="0" rtl="0">
              <a:spcBef>
                <a:spcPts val="0"/>
              </a:spcBef>
              <a:buClr>
                <a:schemeClr val="dk1"/>
              </a:buClr>
              <a:buSzPct val="91666"/>
              <a:buFont typeface="Arial"/>
              <a:buNone/>
            </a:pPr>
            <a:endParaRPr sz="1200">
              <a:solidFill>
                <a:srgbClr val="212326"/>
              </a:solidFill>
            </a:endParaRPr>
          </a:p>
          <a:p>
            <a:pPr lvl="0" rtl="0">
              <a:spcBef>
                <a:spcPts val="0"/>
              </a:spcBef>
              <a:buClr>
                <a:schemeClr val="dk1"/>
              </a:buClr>
              <a:buSzPct val="91666"/>
              <a:buFont typeface="Arial"/>
              <a:buNone/>
            </a:pPr>
            <a:r>
              <a:rPr lang="en" sz="1200">
                <a:solidFill>
                  <a:srgbClr val="212326"/>
                </a:solidFill>
              </a:rPr>
              <a:t>Categories and related considerations included:  </a:t>
            </a:r>
          </a:p>
          <a:p>
            <a:pPr lvl="0" rtl="0">
              <a:spcBef>
                <a:spcPts val="0"/>
              </a:spcBef>
              <a:spcAft>
                <a:spcPts val="0"/>
              </a:spcAft>
              <a:buClr>
                <a:schemeClr val="dk1"/>
              </a:buClr>
              <a:buSzPct val="91666"/>
              <a:buFont typeface="Arial"/>
              <a:buNone/>
            </a:pPr>
            <a:endParaRPr sz="1200">
              <a:solidFill>
                <a:srgbClr val="212326"/>
              </a:solidFill>
            </a:endParaRPr>
          </a:p>
          <a:p>
            <a:pPr marL="457200" lvl="0" indent="-304800" rtl="0">
              <a:spcBef>
                <a:spcPts val="0"/>
              </a:spcBef>
              <a:spcAft>
                <a:spcPts val="0"/>
              </a:spcAft>
              <a:buClr>
                <a:srgbClr val="212326"/>
              </a:buClr>
              <a:buSzPct val="100000"/>
            </a:pPr>
            <a:r>
              <a:rPr lang="en" sz="1200">
                <a:solidFill>
                  <a:srgbClr val="212326"/>
                </a:solidFill>
              </a:rPr>
              <a:t>Environment and Health:  Considerations – greenhouse gas emissions; regional and local air quality; electromagnetic fields; noise and vibration.  </a:t>
            </a:r>
          </a:p>
          <a:p>
            <a:pPr marL="457200" lvl="0" indent="-304800" rtl="0">
              <a:spcBef>
                <a:spcPts val="0"/>
              </a:spcBef>
              <a:spcAft>
                <a:spcPts val="0"/>
              </a:spcAft>
              <a:buClr>
                <a:srgbClr val="212326"/>
              </a:buClr>
              <a:buSzPct val="100000"/>
            </a:pPr>
            <a:r>
              <a:rPr lang="en" sz="1200">
                <a:solidFill>
                  <a:srgbClr val="212326"/>
                </a:solidFill>
              </a:rPr>
              <a:t>User Benefits/Quality of Life:  Considerations – journey time savings; reliability  Social and Community:  Considerations – impacts on residents and users of community, institutional and recreation facilities.  </a:t>
            </a:r>
          </a:p>
          <a:p>
            <a:pPr marL="457200" lvl="0" indent="-304800" rtl="0">
              <a:spcBef>
                <a:spcPts val="0"/>
              </a:spcBef>
              <a:spcAft>
                <a:spcPts val="0"/>
              </a:spcAft>
              <a:buClr>
                <a:srgbClr val="212326"/>
              </a:buClr>
              <a:buSzPct val="100000"/>
            </a:pPr>
            <a:r>
              <a:rPr lang="en" sz="1200">
                <a:solidFill>
                  <a:srgbClr val="212326"/>
                </a:solidFill>
              </a:rPr>
              <a:t>Economic: Considerations ‐ cost‐effectiveness; employment effects; land use and property values.  </a:t>
            </a:r>
          </a:p>
          <a:p>
            <a:pPr marL="457200" lvl="0" indent="-304800" rtl="0">
              <a:spcBef>
                <a:spcPts val="0"/>
              </a:spcBef>
              <a:spcAft>
                <a:spcPts val="0"/>
              </a:spcAft>
              <a:buClr>
                <a:srgbClr val="212326"/>
              </a:buClr>
              <a:buSzPct val="100000"/>
            </a:pPr>
            <a:r>
              <a:rPr lang="en" sz="1200">
                <a:solidFill>
                  <a:srgbClr val="212326"/>
                </a:solidFill>
              </a:rPr>
              <a:t>Financial:  Considerations – capital and operating cost; revenues.    </a:t>
            </a:r>
          </a:p>
          <a:p>
            <a:pPr marL="457200" lvl="0" indent="-304800" rtl="0">
              <a:spcBef>
                <a:spcPts val="0"/>
              </a:spcBef>
              <a:spcAft>
                <a:spcPts val="0"/>
              </a:spcAft>
              <a:buClr>
                <a:srgbClr val="212326"/>
              </a:buClr>
              <a:buSzPct val="100000"/>
            </a:pPr>
            <a:r>
              <a:rPr lang="en" sz="1200">
                <a:solidFill>
                  <a:srgbClr val="212326"/>
                </a:solidFill>
              </a:rPr>
              <a:t>Deliverability:  Considerations – constructability, acceptability.</a:t>
            </a:r>
          </a:p>
          <a:p>
            <a:pPr lvl="0" rtl="0">
              <a:lnSpc>
                <a:spcPct val="100000"/>
              </a:lnSpc>
              <a:spcBef>
                <a:spcPts val="0"/>
              </a:spcBef>
              <a:buNone/>
            </a:pPr>
            <a:endParaRPr/>
          </a:p>
          <a:p>
            <a:pPr lvl="0">
              <a:lnSpc>
                <a:spcPct val="100000"/>
              </a:lnSpc>
              <a:spcBef>
                <a:spcPts val="0"/>
              </a:spcBef>
              <a:buNone/>
            </a:pPr>
            <a:endParaRPr/>
          </a:p>
          <a:p>
            <a:pPr lvl="0">
              <a:lnSpc>
                <a:spcPct val="100000"/>
              </a:lnSpc>
              <a:spcBef>
                <a:spcPts val="0"/>
              </a:spcBef>
              <a:buNone/>
            </a:pPr>
            <a:r>
              <a:rPr lang="en"/>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lnSpc>
                <a:spcPct val="100000"/>
              </a:lnSpc>
              <a:spcBef>
                <a:spcPts val="0"/>
              </a:spcBef>
              <a:buNone/>
            </a:pPr>
            <a:r>
              <a:rPr lang="en" sz="1200"/>
              <a:t>Address safety concerns, NHTSA data</a:t>
            </a:r>
          </a:p>
          <a:p>
            <a:pPr lvl="0">
              <a:spcBef>
                <a:spcPts val="0"/>
              </a:spcBef>
              <a:buNone/>
            </a:pPr>
            <a:endParaRPr sz="1200"/>
          </a:p>
          <a:p>
            <a:pPr lvl="0">
              <a:spcBef>
                <a:spcPts val="0"/>
              </a:spcBef>
              <a:buNone/>
            </a:pPr>
            <a:r>
              <a:rPr lang="en" u="sng">
                <a:solidFill>
                  <a:schemeClr val="accent5"/>
                </a:solidFill>
                <a:hlinkClick r:id="rId3"/>
              </a:rPr>
              <a:t>http://secureenergy.org/wp-content/uploads/2016/03/EC_Roadmap.pdf</a:t>
            </a:r>
          </a:p>
          <a:p>
            <a:pPr lvl="0">
              <a:spcBef>
                <a:spcPts val="0"/>
              </a:spcBef>
              <a:buNone/>
            </a:pPr>
            <a:r>
              <a:rPr lang="en" sz="1200"/>
              <a:t>Challenges that come with electrification are broken down and looked at in this pdf as:</a:t>
            </a:r>
          </a:p>
          <a:p>
            <a:pPr lvl="0">
              <a:spcBef>
                <a:spcPts val="0"/>
              </a:spcBef>
              <a:buNone/>
            </a:pPr>
            <a:r>
              <a:rPr lang="en" sz="1200"/>
              <a:t>Batteries &amp; Vehicles</a:t>
            </a:r>
          </a:p>
          <a:p>
            <a:pPr lvl="0">
              <a:spcBef>
                <a:spcPts val="0"/>
              </a:spcBef>
              <a:buNone/>
            </a:pPr>
            <a:r>
              <a:rPr lang="en" sz="1200"/>
              <a:t>Charging Infrastructure</a:t>
            </a:r>
          </a:p>
          <a:p>
            <a:pPr lvl="0">
              <a:spcBef>
                <a:spcPts val="0"/>
              </a:spcBef>
              <a:buNone/>
            </a:pPr>
            <a:r>
              <a:rPr lang="en" sz="1200"/>
              <a:t>Electric Power Sector</a:t>
            </a:r>
          </a:p>
          <a:p>
            <a:pPr lvl="0">
              <a:spcBef>
                <a:spcPts val="0"/>
              </a:spcBef>
              <a:buNone/>
            </a:pPr>
            <a:r>
              <a:rPr lang="en" sz="1200"/>
              <a:t>Consumer Acceptance </a:t>
            </a:r>
          </a:p>
          <a:p>
            <a:pPr lvl="0">
              <a:spcBef>
                <a:spcPts val="0"/>
              </a:spcBef>
              <a:buNone/>
            </a:pPr>
            <a:endParaRPr sz="1200"/>
          </a:p>
          <a:p>
            <a:pPr lvl="0">
              <a:spcBef>
                <a:spcPts val="0"/>
              </a:spcBef>
              <a:buNone/>
            </a:pPr>
            <a:r>
              <a:rPr lang="en" sz="1200" u="sng">
                <a:solidFill>
                  <a:schemeClr val="hlink"/>
                </a:solidFill>
                <a:hlinkClick r:id="rId4"/>
              </a:rPr>
              <a:t>https://info.ornl.gov/sites/publications/Files/Dev296070.pdf</a:t>
            </a:r>
          </a:p>
          <a:p>
            <a:pPr lvl="0">
              <a:spcBef>
                <a:spcPts val="0"/>
              </a:spcBef>
              <a:buNone/>
            </a:pPr>
            <a:endParaRPr sz="1200"/>
          </a:p>
          <a:p>
            <a:pPr lvl="0" rtl="0">
              <a:spcBef>
                <a:spcPts val="0"/>
              </a:spcBef>
              <a:buNone/>
            </a:pPr>
            <a:r>
              <a:rPr lang="en" sz="1200"/>
              <a:t>Electrified work trucks and vocational trucks can be particularly challenging to produce and certify. These vehicles are often produced by upfitting a powertrain and work body to a mass produced chassis. The upfitter then serves as the manufacturer of record and must take responsibility for certification of the vehicle to federal regulations. This process is time consuming and costly and these companies must recoup the cost over their relatively small production volumes.</a:t>
            </a:r>
          </a:p>
          <a:p>
            <a:pPr lvl="0">
              <a:lnSpc>
                <a:spcPct val="100000"/>
              </a:lnSpc>
              <a:spcBef>
                <a:spcPts val="0"/>
              </a:spcBef>
              <a:buNone/>
            </a:pPr>
            <a:endParaRPr sz="1200"/>
          </a:p>
          <a:p>
            <a:pPr lvl="0" rtl="0">
              <a:lnSpc>
                <a:spcPct val="100000"/>
              </a:lnSpc>
              <a:spcBef>
                <a:spcPts val="0"/>
              </a:spcBef>
              <a:buNone/>
            </a:pPr>
            <a:r>
              <a:rPr lang="en" sz="1200" u="sng">
                <a:solidFill>
                  <a:schemeClr val="accent5"/>
                </a:solidFill>
                <a:hlinkClick r:id="rId5"/>
              </a:rPr>
              <a:t>https://energy.gov/sites/prod/files/2017/06/f34/Challenges_and_Opportunities_of_Grid_Modernization_and_Electric_Transportation.pdf</a:t>
            </a:r>
          </a:p>
          <a:p>
            <a:pPr lvl="0" rtl="0">
              <a:lnSpc>
                <a:spcPct val="100000"/>
              </a:lnSpc>
              <a:spcBef>
                <a:spcPts val="0"/>
              </a:spcBef>
              <a:buNone/>
            </a:pPr>
            <a:r>
              <a:rPr lang="en" sz="1200">
                <a:solidFill>
                  <a:srgbClr val="222222"/>
                </a:solidFill>
                <a:highlight>
                  <a:srgbClr val="FFFFFF"/>
                </a:highlight>
              </a:rPr>
              <a:t>Other challenges include privacy, and data management as well. There are questions being raised to the reliability of these grids and and management systems. Cyber Security has been identified as a huge challenge for grid development as well, and the FBI has released a Public Service Announcement on vehicle vulnerabilities in March 2016.</a:t>
            </a:r>
          </a:p>
          <a:p>
            <a:pPr lvl="0" rtl="0">
              <a:lnSpc>
                <a:spcPct val="100000"/>
              </a:lnSpc>
              <a:spcBef>
                <a:spcPts val="0"/>
              </a:spcBef>
              <a:buNone/>
            </a:pPr>
            <a:endParaRPr sz="1200">
              <a:solidFill>
                <a:srgbClr val="222222"/>
              </a:solidFill>
              <a:highlight>
                <a:srgbClr val="FFFFFF"/>
              </a:highlight>
            </a:endParaRPr>
          </a:p>
          <a:p>
            <a:pPr lvl="0" rtl="0">
              <a:lnSpc>
                <a:spcPct val="100000"/>
              </a:lnSpc>
              <a:spcBef>
                <a:spcPts val="0"/>
              </a:spcBef>
              <a:buNone/>
            </a:pPr>
            <a:r>
              <a:rPr lang="en" sz="1200" u="sng">
                <a:solidFill>
                  <a:schemeClr val="hlink"/>
                </a:solidFill>
                <a:highlight>
                  <a:srgbClr val="FFFFFF"/>
                </a:highlight>
                <a:hlinkClick r:id="rId6"/>
              </a:rPr>
              <a:t>https://energy.gov/sites/prod/files/2015/09/f26/Quadrennial-Technology-Review-2015_0.pdf</a:t>
            </a:r>
          </a:p>
          <a:p>
            <a:pPr lvl="0" rtl="0">
              <a:lnSpc>
                <a:spcPct val="100000"/>
              </a:lnSpc>
              <a:spcBef>
                <a:spcPts val="0"/>
              </a:spcBef>
              <a:buNone/>
            </a:pPr>
            <a:r>
              <a:rPr lang="en" sz="1200">
                <a:solidFill>
                  <a:srgbClr val="222222"/>
                </a:solidFill>
                <a:highlight>
                  <a:srgbClr val="FFFFFF"/>
                </a:highlight>
              </a:rPr>
              <a:t>Again, this talks about cyber security issues with the new technology and the grid system.</a:t>
            </a:r>
          </a:p>
          <a:p>
            <a:pPr lvl="0" rtl="0">
              <a:lnSpc>
                <a:spcPct val="100000"/>
              </a:lnSpc>
              <a:spcBef>
                <a:spcPts val="0"/>
              </a:spcBef>
              <a:buNone/>
            </a:pPr>
            <a:endParaRPr sz="1200">
              <a:solidFill>
                <a:srgbClr val="222222"/>
              </a:solidFill>
              <a:highlight>
                <a:srgbClr val="FFFFFF"/>
              </a:highlight>
            </a:endParaRPr>
          </a:p>
          <a:p>
            <a:pPr lvl="0" rtl="0">
              <a:lnSpc>
                <a:spcPct val="100000"/>
              </a:lnSpc>
              <a:spcBef>
                <a:spcPts val="0"/>
              </a:spcBef>
              <a:buNone/>
            </a:pPr>
            <a:r>
              <a:rPr lang="en" sz="1200">
                <a:solidFill>
                  <a:srgbClr val="222222"/>
                </a:solidFill>
                <a:highlight>
                  <a:srgbClr val="FFFFFF"/>
                </a:highlight>
              </a:rPr>
              <a:t>“Cybersecurity vulnerabilities are related to the compromise of ICT-based controls that operate and coordinate energy supply, delivery, and end-use systems. Supply security risks are related to price shocks and international supply disruptions of energy commodities, critical materials, and/or equipment. Conflict–related security risks are associated with unrest in foreign countries linked to, or impacting, energy. Climate change increases physical security risks with sea level rise and intensification of extreme weather.”</a:t>
            </a:r>
          </a:p>
          <a:p>
            <a:pPr lvl="0" rtl="0">
              <a:lnSpc>
                <a:spcPct val="100000"/>
              </a:lnSpc>
              <a:spcBef>
                <a:spcPts val="0"/>
              </a:spcBef>
              <a:buNone/>
            </a:pPr>
            <a:endParaRPr sz="1200">
              <a:solidFill>
                <a:srgbClr val="222222"/>
              </a:solidFill>
              <a:highlight>
                <a:srgbClr val="FFFFFF"/>
              </a:highlight>
            </a:endParaRPr>
          </a:p>
          <a:p>
            <a:pPr lvl="0" rtl="0">
              <a:lnSpc>
                <a:spcPct val="100000"/>
              </a:lnSpc>
              <a:spcBef>
                <a:spcPts val="0"/>
              </a:spcBef>
              <a:buNone/>
            </a:pPr>
            <a:r>
              <a:rPr lang="en" sz="1200" u="sng">
                <a:solidFill>
                  <a:schemeClr val="hlink"/>
                </a:solidFill>
                <a:highlight>
                  <a:srgbClr val="FFFFFF"/>
                </a:highlight>
                <a:hlinkClick r:id="rId7" invalidUrl="http://www.cpuc.ca.gov/uploadedFiles/CPUC_Public_Website/Content/About_Us/Organization/Divisions/Policy_and_Planning/PPD_Work/PPD_Work_Products_(2014_forward)/PPD Transportation Electrification Whitepaper .pdf"/>
              </a:rPr>
              <a:t>http://www.cpuc.ca.gov/uploadedFiles/CPUC_Public_Website/Content/About_Us/Organization/Divisions/Policy_and_Planning/PPD_Work/PPD_Work_Products_(2014_forward)/PPD%20Transportation%20Electrification%20Whitepaper%20.pdf</a:t>
            </a:r>
          </a:p>
          <a:p>
            <a:pPr lvl="0" rtl="0">
              <a:lnSpc>
                <a:spcPct val="100000"/>
              </a:lnSpc>
              <a:spcBef>
                <a:spcPts val="0"/>
              </a:spcBef>
              <a:buNone/>
            </a:pPr>
            <a:r>
              <a:rPr lang="en" sz="1200">
                <a:solidFill>
                  <a:srgbClr val="222222"/>
                </a:solidFill>
                <a:highlight>
                  <a:srgbClr val="FFFFFF"/>
                </a:highlight>
              </a:rPr>
              <a:t>“This paper seeks to bridge the gaps between electricity and transportation infrastructure planning processes.The goal is to explore charging infrastructure deployment strategies and best practices that are compatible and synergistic with local, regional, and statewide land-use planning goals to reduce greenhouse gas emissions in the transportation sectors.”</a:t>
            </a:r>
          </a:p>
          <a:p>
            <a:pPr lvl="0" rtl="0">
              <a:lnSpc>
                <a:spcPct val="100000"/>
              </a:lnSpc>
              <a:spcBef>
                <a:spcPts val="0"/>
              </a:spcBef>
              <a:buNone/>
            </a:pPr>
            <a:endParaRPr sz="1200">
              <a:solidFill>
                <a:srgbClr val="222222"/>
              </a:solidFill>
              <a:highlight>
                <a:srgbClr val="FFFFFF"/>
              </a:highlight>
            </a:endParaRPr>
          </a:p>
          <a:p>
            <a:pPr lvl="0" rtl="0">
              <a:lnSpc>
                <a:spcPct val="100000"/>
              </a:lnSpc>
              <a:spcBef>
                <a:spcPts val="0"/>
              </a:spcBef>
              <a:buNone/>
            </a:pPr>
            <a:r>
              <a:rPr lang="en" sz="1200" u="sng">
                <a:solidFill>
                  <a:schemeClr val="hlink"/>
                </a:solidFill>
                <a:highlight>
                  <a:srgbClr val="FFFFFF"/>
                </a:highlight>
                <a:hlinkClick r:id="rId8" invalidUrl="http://content.sierraclub.org/creative-archive/sites/content.sierraclub.org.creative-archive/files/pdfs/1371 Rev Up EVs Report_09_web.pdf"/>
              </a:rPr>
              <a:t>http://content.sierraclub.org/creative-archive/sites/content.sierraclub.org.creative-archive/files/pdfs/1371%20Rev%20Up%20EVs%20Report_09_web.pdf</a:t>
            </a:r>
          </a:p>
          <a:p>
            <a:pPr lvl="0" rtl="0">
              <a:lnSpc>
                <a:spcPct val="100000"/>
              </a:lnSpc>
              <a:spcBef>
                <a:spcPts val="0"/>
              </a:spcBef>
              <a:buNone/>
            </a:pPr>
            <a:r>
              <a:rPr lang="en" sz="1200">
                <a:solidFill>
                  <a:srgbClr val="222222"/>
                </a:solidFill>
                <a:highlight>
                  <a:srgbClr val="FFFFFF"/>
                </a:highlight>
              </a:rPr>
              <a:t>This paper focuses on salespeople knowledge on EV cars, charging times, and incentives. It also explores that EV car salesmen are not even at dealerships at all times of the day. This is a great source to find first hand quotes from customers. Page 7.</a:t>
            </a:r>
          </a:p>
          <a:p>
            <a:pPr lvl="0" rtl="0">
              <a:lnSpc>
                <a:spcPct val="100000"/>
              </a:lnSpc>
              <a:spcBef>
                <a:spcPts val="0"/>
              </a:spcBef>
              <a:buNone/>
            </a:pPr>
            <a:endParaRPr sz="1200">
              <a:solidFill>
                <a:srgbClr val="222222"/>
              </a:solidFill>
              <a:highlight>
                <a:srgbClr val="FFFFFF"/>
              </a:highlight>
            </a:endParaRPr>
          </a:p>
          <a:p>
            <a:pPr lvl="0" rtl="0">
              <a:lnSpc>
                <a:spcPct val="100000"/>
              </a:lnSpc>
              <a:spcBef>
                <a:spcPts val="0"/>
              </a:spcBef>
              <a:buNone/>
            </a:pPr>
            <a:r>
              <a:rPr lang="en" sz="1200" u="sng">
                <a:solidFill>
                  <a:schemeClr val="hlink"/>
                </a:solidFill>
                <a:highlight>
                  <a:srgbClr val="FFFFFF"/>
                </a:highlight>
                <a:hlinkClick r:id="rId9"/>
              </a:rPr>
              <a:t>http://www.theicct.org/sites/default/files/publications/Consumer-EV-Awareness_ICCT_Working-Paper_23032017_vF.pdf</a:t>
            </a:r>
          </a:p>
          <a:p>
            <a:pPr lvl="0" rtl="0">
              <a:lnSpc>
                <a:spcPct val="100000"/>
              </a:lnSpc>
              <a:spcBef>
                <a:spcPts val="0"/>
              </a:spcBef>
              <a:buNone/>
            </a:pPr>
            <a:r>
              <a:rPr lang="en" sz="1200">
                <a:solidFill>
                  <a:srgbClr val="222222"/>
                </a:solidFill>
                <a:highlight>
                  <a:srgbClr val="FFFFFF"/>
                </a:highlight>
              </a:rPr>
              <a:t>Lack of Awareness:</a:t>
            </a:r>
          </a:p>
          <a:p>
            <a:pPr lvl="0" rtl="0">
              <a:lnSpc>
                <a:spcPct val="100000"/>
              </a:lnSpc>
              <a:spcBef>
                <a:spcPts val="0"/>
              </a:spcBef>
              <a:buNone/>
            </a:pPr>
            <a:r>
              <a:rPr lang="en" sz="1200">
                <a:solidFill>
                  <a:srgbClr val="222222"/>
                </a:solidFill>
                <a:highlight>
                  <a:srgbClr val="FFFFFF"/>
                </a:highlight>
              </a:rPr>
              <a:t>This paper shares their research on how much the public knows about electric vehicle infrastructure and incentives that the government provides to EV owners. It goes in depth, provides numbers and statistics on the matter as well.  On page 3 they have an extremely detailed chart presenting studies evaluating the importance of consumer awareness.</a:t>
            </a:r>
          </a:p>
          <a:p>
            <a:pPr lvl="0" rtl="0">
              <a:lnSpc>
                <a:spcPct val="100000"/>
              </a:lnSpc>
              <a:spcBef>
                <a:spcPts val="0"/>
              </a:spcBef>
              <a:buNone/>
            </a:pPr>
            <a:endParaRPr sz="1200">
              <a:solidFill>
                <a:srgbClr val="222222"/>
              </a:solidFill>
              <a:highlight>
                <a:srgbClr val="FFFFFF"/>
              </a:highlight>
            </a:endParaRPr>
          </a:p>
          <a:p>
            <a:pPr lvl="0" rtl="0">
              <a:lnSpc>
                <a:spcPct val="100000"/>
              </a:lnSpc>
              <a:spcBef>
                <a:spcPts val="0"/>
              </a:spcBef>
              <a:buNone/>
            </a:pPr>
            <a:r>
              <a:rPr lang="en" sz="1200" u="sng">
                <a:solidFill>
                  <a:schemeClr val="hlink"/>
                </a:solidFill>
                <a:highlight>
                  <a:srgbClr val="FFFFFF"/>
                </a:highlight>
                <a:hlinkClick r:id="rId10"/>
              </a:rPr>
              <a:t>http://www.adlittle.com/fileadmin/editorial_us/downloads/ADL_BEVs_vs_ICEVs_January_24_2017_USA.pdf</a:t>
            </a:r>
          </a:p>
          <a:p>
            <a:pPr lvl="0" rtl="0">
              <a:lnSpc>
                <a:spcPct val="100000"/>
              </a:lnSpc>
              <a:spcBef>
                <a:spcPts val="0"/>
              </a:spcBef>
              <a:buNone/>
            </a:pPr>
            <a:r>
              <a:rPr lang="en" sz="1200">
                <a:solidFill>
                  <a:srgbClr val="222222"/>
                </a:solidFill>
                <a:highlight>
                  <a:srgbClr val="FFFFFF"/>
                </a:highlight>
              </a:rPr>
              <a:t>Purchase Price/ Technology Cost:</a:t>
            </a:r>
          </a:p>
          <a:p>
            <a:pPr lvl="0" rtl="0">
              <a:lnSpc>
                <a:spcPct val="100000"/>
              </a:lnSpc>
              <a:spcBef>
                <a:spcPts val="0"/>
              </a:spcBef>
              <a:buNone/>
            </a:pPr>
            <a:r>
              <a:rPr lang="en" sz="1200">
                <a:solidFill>
                  <a:schemeClr val="dk1"/>
                </a:solidFill>
                <a:highlight>
                  <a:srgbClr val="FFFFFF"/>
                </a:highlight>
              </a:rPr>
              <a:t>This research argues that due to costs of battery change, initial payment of the car, and need for alternative transportation would be the cause of consumers spending more money on the overall BEV experience. </a:t>
            </a:r>
          </a:p>
          <a:p>
            <a:pPr lvl="0" rtl="0">
              <a:lnSpc>
                <a:spcPct val="100000"/>
              </a:lnSpc>
              <a:spcBef>
                <a:spcPts val="0"/>
              </a:spcBef>
              <a:buNone/>
            </a:pPr>
            <a:r>
              <a:rPr lang="en" sz="1200">
                <a:solidFill>
                  <a:srgbClr val="222222"/>
                </a:solidFill>
                <a:highlight>
                  <a:srgbClr val="FFFFFF"/>
                </a:highlight>
              </a:rPr>
              <a:t>Their research conducted that “BEVs Total Vehicle Cost (TVC) was 70% higher for the 2015 Compact Passenger and 98% higher for the 2015 Mid-Size Passenger.” Total Vehicle Cost is the largest portion of the Total Vehicle ownership cost. Although, electricity saves money when we look at long-term costs, initial price of a electric vehicle is much higher than a combustion engine.</a:t>
            </a:r>
          </a:p>
          <a:p>
            <a:pPr lvl="0" rtl="0">
              <a:lnSpc>
                <a:spcPct val="100000"/>
              </a:lnSpc>
              <a:spcBef>
                <a:spcPts val="0"/>
              </a:spcBef>
              <a:buNone/>
            </a:pPr>
            <a:endParaRPr sz="1200">
              <a:solidFill>
                <a:srgbClr val="222222"/>
              </a:solidFill>
              <a:highlight>
                <a:srgbClr val="FFFFFF"/>
              </a:highlight>
            </a:endParaRPr>
          </a:p>
          <a:p>
            <a:pPr lvl="0" rtl="0">
              <a:lnSpc>
                <a:spcPct val="100000"/>
              </a:lnSpc>
              <a:spcBef>
                <a:spcPts val="0"/>
              </a:spcBef>
              <a:buNone/>
            </a:pPr>
            <a:r>
              <a:rPr lang="en" sz="1200" u="sng">
                <a:solidFill>
                  <a:schemeClr val="hlink"/>
                </a:solidFill>
                <a:highlight>
                  <a:srgbClr val="FFFFFF"/>
                </a:highlight>
                <a:hlinkClick r:id="rId11"/>
              </a:rPr>
              <a:t>https://www.afdc.energy.gov/fuels/electricity_infrastructure.html</a:t>
            </a:r>
          </a:p>
          <a:p>
            <a:pPr lvl="0" rtl="0">
              <a:lnSpc>
                <a:spcPct val="100000"/>
              </a:lnSpc>
              <a:spcBef>
                <a:spcPts val="0"/>
              </a:spcBef>
              <a:buNone/>
            </a:pPr>
            <a:r>
              <a:rPr lang="en" sz="1200">
                <a:solidFill>
                  <a:srgbClr val="222222"/>
                </a:solidFill>
                <a:highlight>
                  <a:srgbClr val="FFFFFF"/>
                </a:highlight>
              </a:rPr>
              <a:t>U.S. Dept of Energy outlines how long each level of charging takes. </a:t>
            </a:r>
          </a:p>
          <a:p>
            <a:pPr lvl="0" rtl="0">
              <a:lnSpc>
                <a:spcPct val="100000"/>
              </a:lnSpc>
              <a:spcBef>
                <a:spcPts val="0"/>
              </a:spcBef>
              <a:buNone/>
            </a:pPr>
            <a:endParaRPr sz="1200">
              <a:solidFill>
                <a:srgbClr val="222222"/>
              </a:solidFill>
              <a:highlight>
                <a:srgbClr val="FFFFFF"/>
              </a:highlight>
            </a:endParaRPr>
          </a:p>
          <a:p>
            <a:pPr lvl="0" rtl="0">
              <a:lnSpc>
                <a:spcPct val="100000"/>
              </a:lnSpc>
              <a:spcBef>
                <a:spcPts val="0"/>
              </a:spcBef>
              <a:buNone/>
            </a:pPr>
            <a:r>
              <a:rPr lang="en" sz="1200" u="sng">
                <a:solidFill>
                  <a:schemeClr val="hlink"/>
                </a:solidFill>
                <a:highlight>
                  <a:srgbClr val="FFFFFF"/>
                </a:highlight>
                <a:hlinkClick r:id="rId12"/>
              </a:rPr>
              <a:t>http://leg.wa.gov/JTC/Documents/Studies/EV/FinalChargingInfrastructureGaps.pdf</a:t>
            </a:r>
          </a:p>
          <a:p>
            <a:pPr lvl="0" rtl="0">
              <a:lnSpc>
                <a:spcPct val="100000"/>
              </a:lnSpc>
              <a:spcBef>
                <a:spcPts val="0"/>
              </a:spcBef>
              <a:buNone/>
            </a:pPr>
            <a:r>
              <a:rPr lang="en" sz="1200">
                <a:solidFill>
                  <a:srgbClr val="222222"/>
                </a:solidFill>
                <a:highlight>
                  <a:srgbClr val="FFFFFF"/>
                </a:highlight>
              </a:rPr>
              <a:t>Infrastructure Gaps:</a:t>
            </a:r>
          </a:p>
          <a:p>
            <a:pPr lvl="0" rtl="0">
              <a:lnSpc>
                <a:spcPct val="100000"/>
              </a:lnSpc>
              <a:spcBef>
                <a:spcPts val="0"/>
              </a:spcBef>
              <a:buNone/>
            </a:pPr>
            <a:r>
              <a:rPr lang="en" sz="1200">
                <a:solidFill>
                  <a:srgbClr val="222222"/>
                </a:solidFill>
                <a:highlight>
                  <a:srgbClr val="FFFFFF"/>
                </a:highlight>
              </a:rPr>
              <a:t>“The business case for providing EV charging along corridors is challenging because stations may not be used enough to cover the cost of installing and operating them. High-powered, DC fast charging is the preferred charging method in this case because it is unlikely that drivers will want to spend extended periods at charging locations between their trip origin and destination. A single DC fast charging station, for instance, may cost over $170,000 to own and operate over its lifetime and is unlikely to be profitable through a pay-per-use business model alone. Project developers will likely have to secure additional sources of revenue or funding to achieve a sustainable business model.”</a:t>
            </a:r>
          </a:p>
          <a:p>
            <a:pPr lvl="0" rtl="0">
              <a:lnSpc>
                <a:spcPct val="100000"/>
              </a:lnSpc>
              <a:spcBef>
                <a:spcPts val="0"/>
              </a:spcBef>
              <a:buNone/>
            </a:pPr>
            <a:endParaRPr sz="1200">
              <a:solidFill>
                <a:srgbClr val="222222"/>
              </a:solidFill>
              <a:highlight>
                <a:srgbClr val="FFFFFF"/>
              </a:highlight>
            </a:endParaRPr>
          </a:p>
          <a:p>
            <a:pPr lvl="0" rtl="0">
              <a:lnSpc>
                <a:spcPct val="100000"/>
              </a:lnSpc>
              <a:spcBef>
                <a:spcPts val="0"/>
              </a:spcBef>
              <a:buNone/>
            </a:pPr>
            <a:r>
              <a:rPr lang="en" sz="1200" u="sng">
                <a:solidFill>
                  <a:schemeClr val="hlink"/>
                </a:solidFill>
                <a:highlight>
                  <a:srgbClr val="FFFFFF"/>
                </a:highlight>
                <a:hlinkClick r:id="rId13"/>
              </a:rPr>
              <a:t>http://energy.mit.edu/news/3-questions-future-electric-utility/</a:t>
            </a:r>
          </a:p>
          <a:p>
            <a:pPr lvl="0" rtl="0">
              <a:lnSpc>
                <a:spcPct val="100000"/>
              </a:lnSpc>
              <a:spcBef>
                <a:spcPts val="0"/>
              </a:spcBef>
              <a:buNone/>
            </a:pPr>
            <a:r>
              <a:rPr lang="en">
                <a:solidFill>
                  <a:srgbClr val="222222"/>
                </a:solidFill>
                <a:highlight>
                  <a:srgbClr val="FFFFFF"/>
                </a:highlight>
              </a:rPr>
              <a:t>An interview with the </a:t>
            </a:r>
            <a:r>
              <a:rPr lang="en">
                <a:solidFill>
                  <a:srgbClr val="1A1919"/>
                </a:solidFill>
              </a:rPr>
              <a:t>MIT Energy Initiative Director of Research, Francis O’Sullivan, about current trends in the utility industry, as well as potential solutions to current challenges.</a:t>
            </a:r>
          </a:p>
          <a:p>
            <a:pPr lvl="0" rtl="0">
              <a:lnSpc>
                <a:spcPct val="100000"/>
              </a:lnSpc>
              <a:spcBef>
                <a:spcPts val="0"/>
              </a:spcBef>
              <a:buNone/>
            </a:pPr>
            <a:r>
              <a:rPr lang="en">
                <a:solidFill>
                  <a:srgbClr val="1A1919"/>
                </a:solidFill>
              </a:rPr>
              <a:t>INFRASTRUCTURE GAPS:</a:t>
            </a:r>
          </a:p>
          <a:p>
            <a:pPr lvl="0" rtl="0">
              <a:lnSpc>
                <a:spcPct val="100000"/>
              </a:lnSpc>
              <a:spcBef>
                <a:spcPts val="0"/>
              </a:spcBef>
              <a:buNone/>
            </a:pPr>
            <a:r>
              <a:rPr lang="en">
                <a:solidFill>
                  <a:srgbClr val="1A1919"/>
                </a:solidFill>
              </a:rPr>
              <a:t>He states that the most salient problem right now is “the need to put in place the digital infrastructure that will support the effective integration of today’s new generation and storage technologies onto the grid.”</a:t>
            </a:r>
          </a:p>
          <a:p>
            <a:pPr lvl="0" rtl="0">
              <a:lnSpc>
                <a:spcPct val="100000"/>
              </a:lnSpc>
              <a:spcBef>
                <a:spcPts val="0"/>
              </a:spcBef>
              <a:buNone/>
            </a:pPr>
            <a:endParaRPr sz="1350">
              <a:solidFill>
                <a:srgbClr val="1A1919"/>
              </a:solidFill>
            </a:endParaRPr>
          </a:p>
          <a:p>
            <a:pPr lvl="0" rtl="0">
              <a:lnSpc>
                <a:spcPct val="100000"/>
              </a:lnSpc>
              <a:spcBef>
                <a:spcPts val="0"/>
              </a:spcBef>
              <a:buNone/>
            </a:pPr>
            <a:endParaRPr sz="1200">
              <a:solidFill>
                <a:srgbClr val="222222"/>
              </a:solidFill>
              <a:highlight>
                <a:srgbClr val="FFFFFF"/>
              </a:highlight>
            </a:endParaRPr>
          </a:p>
          <a:p>
            <a:pPr lvl="0" rtl="0">
              <a:lnSpc>
                <a:spcPct val="100000"/>
              </a:lnSpc>
              <a:spcBef>
                <a:spcPts val="0"/>
              </a:spcBef>
              <a:buClr>
                <a:schemeClr val="dk1"/>
              </a:buClr>
              <a:buSzPct val="91666"/>
              <a:buFont typeface="Arial"/>
              <a:buNone/>
            </a:pPr>
            <a:endParaRPr sz="1200">
              <a:solidFill>
                <a:srgbClr val="222222"/>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Making sure alternatives are known to consumers and available, useful to do 3 or 4 pager for the goals and what the basis is for the work in this area (proposal for one CR format), but what we’re doing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Top 3 are infrastructure, price and range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rgbClr val="00AE4D"/>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wrap="square"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3"/>
            <a:ext cx="8123100" cy="6300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pic>
        <p:nvPicPr>
          <p:cNvPr id="13" name="Shape 13"/>
          <p:cNvPicPr preferRelativeResize="0"/>
          <p:nvPr/>
        </p:nvPicPr>
        <p:blipFill>
          <a:blip r:embed="rId2">
            <a:alphaModFix/>
          </a:blip>
          <a:stretch>
            <a:fillRect/>
          </a:stretch>
        </p:blipFill>
        <p:spPr>
          <a:xfrm>
            <a:off x="7687375" y="4711550"/>
            <a:ext cx="1184525" cy="3017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0"/>
        <p:cNvGrpSpPr/>
        <p:nvPr/>
      </p:nvGrpSpPr>
      <p:grpSpPr>
        <a:xfrm>
          <a:off x="0" y="0"/>
          <a:ext cx="0" cy="0"/>
          <a:chOff x="0" y="0"/>
          <a:chExt cx="0" cy="0"/>
        </a:xfrm>
      </p:grpSpPr>
      <p:sp>
        <p:nvSpPr>
          <p:cNvPr id="51" name="Shape 51"/>
          <p:cNvSpPr/>
          <p:nvPr/>
        </p:nvSpPr>
        <p:spPr>
          <a:xfrm>
            <a:off x="0" y="5045700"/>
            <a:ext cx="9144000" cy="97800"/>
          </a:xfrm>
          <a:prstGeom prst="rect">
            <a:avLst/>
          </a:prstGeom>
          <a:solidFill>
            <a:srgbClr val="009639"/>
          </a:solidFill>
          <a:ln>
            <a:noFill/>
          </a:ln>
        </p:spPr>
        <p:txBody>
          <a:bodyPr wrap="square" lIns="91425" tIns="91425" rIns="91425" bIns="91425" anchor="ctr" anchorCtr="0">
            <a:noAutofit/>
          </a:bodyPr>
          <a:lstStyle/>
          <a:p>
            <a:pPr lvl="0">
              <a:spcBef>
                <a:spcPts val="0"/>
              </a:spcBef>
              <a:buNone/>
            </a:pPr>
            <a:endParaRPr/>
          </a:p>
        </p:txBody>
      </p:sp>
      <p:sp>
        <p:nvSpPr>
          <p:cNvPr id="52" name="Shape 52"/>
          <p:cNvSpPr txBox="1">
            <a:spLocks noGrp="1"/>
          </p:cNvSpPr>
          <p:nvPr>
            <p:ph type="title"/>
          </p:nvPr>
        </p:nvSpPr>
        <p:spPr>
          <a:xfrm>
            <a:off x="311700" y="991475"/>
            <a:ext cx="8520600" cy="1917900"/>
          </a:xfrm>
          <a:prstGeom prst="rect">
            <a:avLst/>
          </a:prstGeom>
        </p:spPr>
        <p:txBody>
          <a:bodyPr wrap="square"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3" name="Shape 53"/>
          <p:cNvSpPr txBox="1">
            <a:spLocks noGrp="1"/>
          </p:cNvSpPr>
          <p:nvPr>
            <p:ph type="body" idx="1"/>
          </p:nvPr>
        </p:nvSpPr>
        <p:spPr>
          <a:xfrm>
            <a:off x="311700" y="3071300"/>
            <a:ext cx="8520600" cy="901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rgbClr val="00AE4D"/>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wrap="square"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pic>
        <p:nvPicPr>
          <p:cNvPr id="17" name="Shape 17"/>
          <p:cNvPicPr preferRelativeResize="0"/>
          <p:nvPr/>
        </p:nvPicPr>
        <p:blipFill>
          <a:blip r:embed="rId2">
            <a:alphaModFix/>
          </a:blip>
          <a:stretch>
            <a:fillRect/>
          </a:stretch>
        </p:blipFill>
        <p:spPr>
          <a:xfrm>
            <a:off x="7449025" y="4609550"/>
            <a:ext cx="1184525" cy="3017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rgbClr val="00AE4D"/>
          </a:solidFill>
          <a:ln>
            <a:noFill/>
          </a:ln>
        </p:spPr>
        <p:txBody>
          <a:bodyPr wrap="square"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4297650" y="4663217"/>
            <a:ext cx="548700" cy="393600"/>
          </a:xfrm>
          <a:prstGeom prst="rect">
            <a:avLst/>
          </a:prstGeom>
        </p:spPr>
        <p:txBody>
          <a:bodyPr wrap="square" lIns="91425" tIns="91425" rIns="91425" bIns="91425" anchor="ctr" anchorCtr="0">
            <a:noAutofit/>
          </a:bodyPr>
          <a:lstStyle/>
          <a:p>
            <a:pPr lvl="0" algn="ctr">
              <a:spcBef>
                <a:spcPts val="0"/>
              </a:spcBef>
              <a:buNone/>
            </a:pPr>
            <a:fld id="{00000000-1234-1234-1234-123412341234}" type="slidenum">
              <a:rPr lang="en"/>
              <a:t>‹#›</a:t>
            </a:fld>
            <a:endParaRPr lang="en"/>
          </a:p>
        </p:txBody>
      </p:sp>
      <p:pic>
        <p:nvPicPr>
          <p:cNvPr id="23" name="Shape 23"/>
          <p:cNvPicPr preferRelativeResize="0"/>
          <p:nvPr/>
        </p:nvPicPr>
        <p:blipFill>
          <a:blip r:embed="rId2">
            <a:alphaModFix/>
          </a:blip>
          <a:stretch>
            <a:fillRect/>
          </a:stretch>
        </p:blipFill>
        <p:spPr>
          <a:xfrm>
            <a:off x="7306375" y="4568875"/>
            <a:ext cx="1525916" cy="4095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4297650" y="4663217"/>
            <a:ext cx="548700" cy="393600"/>
          </a:xfrm>
          <a:prstGeom prst="rect">
            <a:avLst/>
          </a:prstGeom>
        </p:spPr>
        <p:txBody>
          <a:bodyPr wrap="square" lIns="91425" tIns="91425" rIns="91425" bIns="91425" anchor="ctr" anchorCtr="0">
            <a:noAutofit/>
          </a:bodyPr>
          <a:lstStyle/>
          <a:p>
            <a:pPr lvl="0" algn="ctr">
              <a:spcBef>
                <a:spcPts val="0"/>
              </a:spcBef>
              <a:buNone/>
            </a:pPr>
            <a:fld id="{00000000-1234-1234-1234-123412341234}" type="slidenum">
              <a:rPr lang="en"/>
              <a:t>‹#›</a:t>
            </a:fld>
            <a:endParaRPr lang="en"/>
          </a:p>
        </p:txBody>
      </p:sp>
      <p:pic>
        <p:nvPicPr>
          <p:cNvPr id="32" name="Shape 32"/>
          <p:cNvPicPr preferRelativeResize="0"/>
          <p:nvPr/>
        </p:nvPicPr>
        <p:blipFill>
          <a:blip r:embed="rId2">
            <a:alphaModFix/>
          </a:blip>
          <a:stretch>
            <a:fillRect/>
          </a:stretch>
        </p:blipFill>
        <p:spPr>
          <a:xfrm>
            <a:off x="7306375" y="4663213"/>
            <a:ext cx="1525916" cy="4095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5" name="Shape 35"/>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6" name="Shape 3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rgbClr val="00AE4D"/>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90250" y="526350"/>
            <a:ext cx="57975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9" name="Shape 3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0"/>
        <p:cNvGrpSpPr/>
        <p:nvPr/>
      </p:nvGrpSpPr>
      <p:grpSpPr>
        <a:xfrm>
          <a:off x="0" y="0"/>
          <a:ext cx="0" cy="0"/>
          <a:chOff x="0" y="0"/>
          <a:chExt cx="0" cy="0"/>
        </a:xfrm>
      </p:grpSpPr>
      <p:sp>
        <p:nvSpPr>
          <p:cNvPr id="41" name="Shape 41"/>
          <p:cNvSpPr/>
          <p:nvPr/>
        </p:nvSpPr>
        <p:spPr>
          <a:xfrm>
            <a:off x="4572000" y="75"/>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42" name="Shape 42"/>
          <p:cNvCxnSpPr/>
          <p:nvPr/>
        </p:nvCxnSpPr>
        <p:spPr>
          <a:xfrm>
            <a:off x="5029675" y="4495500"/>
            <a:ext cx="468300" cy="0"/>
          </a:xfrm>
          <a:prstGeom prst="straightConnector1">
            <a:avLst/>
          </a:prstGeom>
          <a:noFill/>
          <a:ln w="19050" cap="flat" cmpd="sng">
            <a:solidFill>
              <a:srgbClr val="009639"/>
            </a:solidFill>
            <a:prstDash val="solid"/>
            <a:round/>
            <a:headEnd type="none" w="med" len="med"/>
            <a:tailEnd type="none" w="med" len="med"/>
          </a:ln>
        </p:spPr>
      </p:cxnSp>
      <p:sp>
        <p:nvSpPr>
          <p:cNvPr id="43" name="Shape 43"/>
          <p:cNvSpPr txBox="1">
            <a:spLocks noGrp="1"/>
          </p:cNvSpPr>
          <p:nvPr>
            <p:ph type="title"/>
          </p:nvPr>
        </p:nvSpPr>
        <p:spPr>
          <a:xfrm>
            <a:off x="265500" y="1205825"/>
            <a:ext cx="4045200" cy="15096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4" name="Shape 44"/>
          <p:cNvSpPr txBox="1">
            <a:spLocks noGrp="1"/>
          </p:cNvSpPr>
          <p:nvPr>
            <p:ph type="subTitle" idx="1"/>
          </p:nvPr>
        </p:nvSpPr>
        <p:spPr>
          <a:xfrm>
            <a:off x="265500" y="27690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5" name="Shape 45"/>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6" name="Shape 4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311700" y="42368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accent3"/>
              </a:buClr>
              <a:buSzPct val="100000"/>
              <a:buFont typeface="Proxima Nova"/>
              <a:buChar char="●"/>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consumersunion.org/research/ev-quiz/" TargetMode="External"/><Relationship Id="rId4" Type="http://schemas.openxmlformats.org/officeDocument/2006/relationships/hyperlink" Target="https://www.consumerreports.org/hybrids-evs/electric-cars-101-the-answers-to-all-your-ev-questions/" TargetMode="External"/><Relationship Id="rId5" Type="http://schemas.openxmlformats.org/officeDocument/2006/relationships/hyperlink" Target="https://www.consumerreports.org/cars/types/new/hybrids-evs/ratings" TargetMode="External"/><Relationship Id="rId6" Type="http://schemas.openxmlformats.org/officeDocument/2006/relationships/hyperlink" Target="http://consumersunion.org/wp-content/uploads/2017/03/EV-Checklist-v4.pdf" TargetMode="External"/><Relationship Id="rId7"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510450" y="1257300"/>
            <a:ext cx="8123100" cy="1588500"/>
          </a:xfrm>
          <a:prstGeom prst="rect">
            <a:avLst/>
          </a:prstGeom>
        </p:spPr>
        <p:txBody>
          <a:bodyPr wrap="square" lIns="91425" tIns="91425" rIns="91425" bIns="91425" anchor="b" anchorCtr="0">
            <a:noAutofit/>
          </a:bodyPr>
          <a:lstStyle/>
          <a:p>
            <a:pPr lvl="0">
              <a:spcBef>
                <a:spcPts val="0"/>
              </a:spcBef>
              <a:buNone/>
            </a:pPr>
            <a:r>
              <a:rPr lang="en" sz="4400"/>
              <a:t>Electrification of Transportation: </a:t>
            </a:r>
          </a:p>
          <a:p>
            <a:pPr lvl="0">
              <a:spcBef>
                <a:spcPts val="0"/>
              </a:spcBef>
              <a:buNone/>
            </a:pPr>
            <a:r>
              <a:rPr lang="en" sz="3600"/>
              <a:t>A Consumer Perspective </a:t>
            </a:r>
          </a:p>
        </p:txBody>
      </p:sp>
      <p:sp>
        <p:nvSpPr>
          <p:cNvPr id="62" name="Shape 62"/>
          <p:cNvSpPr txBox="1">
            <a:spLocks noGrp="1"/>
          </p:cNvSpPr>
          <p:nvPr>
            <p:ph type="subTitle" idx="1"/>
          </p:nvPr>
        </p:nvSpPr>
        <p:spPr>
          <a:xfrm>
            <a:off x="510450" y="3182313"/>
            <a:ext cx="8123100" cy="630000"/>
          </a:xfrm>
          <a:prstGeom prst="rect">
            <a:avLst/>
          </a:prstGeom>
        </p:spPr>
        <p:txBody>
          <a:bodyPr wrap="square" lIns="91425" tIns="91425" rIns="91425" bIns="91425" anchor="t" anchorCtr="0">
            <a:noAutofit/>
          </a:bodyPr>
          <a:lstStyle/>
          <a:p>
            <a:pPr lvl="0">
              <a:spcBef>
                <a:spcPts val="0"/>
              </a:spcBef>
              <a:buNone/>
            </a:pPr>
            <a:r>
              <a:rPr lang="en"/>
              <a:t>Shannon Baker-Branstetter</a:t>
            </a:r>
          </a:p>
          <a:p>
            <a:pPr lvl="0">
              <a:spcBef>
                <a:spcPts val="0"/>
              </a:spcBef>
              <a:buNone/>
            </a:pPr>
            <a:r>
              <a:rPr lang="en" sz="2200"/>
              <a:t>Senior Policy Counsel</a:t>
            </a:r>
          </a:p>
          <a:p>
            <a:pPr lvl="0">
              <a:spcBef>
                <a:spcPts val="0"/>
              </a:spcBef>
              <a:buNone/>
            </a:pPr>
            <a:r>
              <a:rPr lang="en" sz="2200"/>
              <a:t>Consumers Union, </a:t>
            </a:r>
          </a:p>
          <a:p>
            <a:pPr lvl="0">
              <a:spcBef>
                <a:spcPts val="0"/>
              </a:spcBef>
              <a:buNone/>
            </a:pPr>
            <a:r>
              <a:rPr lang="en" sz="2200"/>
              <a:t>Policy and Action from Consumer Reports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ctr">
              <a:spcBef>
                <a:spcPts val="0"/>
              </a:spcBef>
              <a:buNone/>
            </a:pPr>
            <a:r>
              <a:rPr lang="en" sz="2600"/>
              <a:t>What People Say Would Make an EV More Attractive</a:t>
            </a:r>
          </a:p>
        </p:txBody>
      </p:sp>
      <p:sp>
        <p:nvSpPr>
          <p:cNvPr id="123" name="Shape 12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124" name="Shape 124"/>
          <p:cNvPicPr preferRelativeResize="0"/>
          <p:nvPr/>
        </p:nvPicPr>
        <p:blipFill>
          <a:blip r:embed="rId3">
            <a:alphaModFix/>
          </a:blip>
          <a:stretch>
            <a:fillRect/>
          </a:stretch>
        </p:blipFill>
        <p:spPr>
          <a:xfrm>
            <a:off x="0" y="1152486"/>
            <a:ext cx="9144001" cy="38375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178575"/>
            <a:ext cx="8520600" cy="572700"/>
          </a:xfrm>
          <a:prstGeom prst="rect">
            <a:avLst/>
          </a:prstGeom>
        </p:spPr>
        <p:txBody>
          <a:bodyPr wrap="square" lIns="91425" tIns="91425" rIns="91425" bIns="91425" anchor="t" anchorCtr="0">
            <a:noAutofit/>
          </a:bodyPr>
          <a:lstStyle/>
          <a:p>
            <a:pPr lvl="0" algn="ctr" rtl="0">
              <a:spcBef>
                <a:spcPts val="0"/>
              </a:spcBef>
              <a:buNone/>
            </a:pPr>
            <a:r>
              <a:rPr lang="en" sz="2200"/>
              <a:t>Consumer dimensions of utility investments in EV infrastructure</a:t>
            </a:r>
          </a:p>
        </p:txBody>
      </p:sp>
      <p:graphicFrame>
        <p:nvGraphicFramePr>
          <p:cNvPr id="130" name="Shape 130"/>
          <p:cNvGraphicFramePr/>
          <p:nvPr/>
        </p:nvGraphicFramePr>
        <p:xfrm>
          <a:off x="347900" y="621788"/>
          <a:ext cx="3000000" cy="3000000"/>
        </p:xfrm>
        <a:graphic>
          <a:graphicData uri="http://schemas.openxmlformats.org/drawingml/2006/table">
            <a:tbl>
              <a:tblPr>
                <a:noFill/>
                <a:tableStyleId>{CE986C3D-B4DF-475A-98C7-E2832B3F0949}</a:tableStyleId>
              </a:tblPr>
              <a:tblGrid>
                <a:gridCol w="4224100"/>
                <a:gridCol w="4224100"/>
              </a:tblGrid>
              <a:tr h="455850">
                <a:tc>
                  <a:txBody>
                    <a:bodyPr/>
                    <a:lstStyle/>
                    <a:p>
                      <a:pPr lvl="0" rtl="0">
                        <a:lnSpc>
                          <a:spcPct val="115000"/>
                        </a:lnSpc>
                        <a:spcBef>
                          <a:spcPts val="0"/>
                        </a:spcBef>
                        <a:spcAft>
                          <a:spcPts val="0"/>
                        </a:spcAft>
                        <a:buClr>
                          <a:schemeClr val="dk1"/>
                        </a:buClr>
                        <a:buSzPct val="61111"/>
                        <a:buFont typeface="Arial"/>
                        <a:buNone/>
                      </a:pPr>
                      <a:r>
                        <a:rPr lang="en" sz="1800" b="1">
                          <a:solidFill>
                            <a:schemeClr val="dk2"/>
                          </a:solidFill>
                        </a:rPr>
                        <a:t>Doing it Wrong </a:t>
                      </a:r>
                    </a:p>
                  </a:txBody>
                  <a:tcPr marL="91425" marR="91425" marT="91425" marB="91425"/>
                </a:tc>
                <a:tc>
                  <a:txBody>
                    <a:bodyPr/>
                    <a:lstStyle/>
                    <a:p>
                      <a:pPr lvl="0" rtl="0">
                        <a:lnSpc>
                          <a:spcPct val="100000"/>
                        </a:lnSpc>
                        <a:spcBef>
                          <a:spcPts val="0"/>
                        </a:spcBef>
                        <a:spcAft>
                          <a:spcPts val="0"/>
                        </a:spcAft>
                        <a:buClr>
                          <a:schemeClr val="dk1"/>
                        </a:buClr>
                        <a:buSzPct val="61111"/>
                        <a:buFont typeface="Arial"/>
                        <a:buNone/>
                      </a:pPr>
                      <a:r>
                        <a:rPr lang="en" sz="1800" b="1">
                          <a:solidFill>
                            <a:schemeClr val="dk2"/>
                          </a:solidFill>
                        </a:rPr>
                        <a:t>Doing it Right</a:t>
                      </a:r>
                    </a:p>
                  </a:txBody>
                  <a:tcPr marL="91425" marR="91425" marT="91425" marB="91425"/>
                </a:tc>
              </a:tr>
              <a:tr h="543750">
                <a:tc>
                  <a:txBody>
                    <a:bodyPr/>
                    <a:lstStyle/>
                    <a:p>
                      <a:pPr lvl="0">
                        <a:spcBef>
                          <a:spcPts val="0"/>
                        </a:spcBef>
                        <a:buNone/>
                      </a:pPr>
                      <a:r>
                        <a:rPr lang="en"/>
                        <a:t>Increasing peak so have to build new power plants or running dirty peaker plants longer</a:t>
                      </a:r>
                    </a:p>
                  </a:txBody>
                  <a:tcPr marL="91425" marR="91425" marT="91425" marB="91425"/>
                </a:tc>
                <a:tc>
                  <a:txBody>
                    <a:bodyPr/>
                    <a:lstStyle/>
                    <a:p>
                      <a:pPr lvl="0">
                        <a:spcBef>
                          <a:spcPts val="0"/>
                        </a:spcBef>
                        <a:buNone/>
                      </a:pPr>
                      <a:r>
                        <a:rPr lang="en"/>
                        <a:t>Using EVs to optimize grid utilization and facilitate load management</a:t>
                      </a:r>
                    </a:p>
                  </a:txBody>
                  <a:tcPr marL="91425" marR="91425" marT="91425" marB="91425"/>
                </a:tc>
              </a:tr>
              <a:tr h="744050">
                <a:tc>
                  <a:txBody>
                    <a:bodyPr/>
                    <a:lstStyle/>
                    <a:p>
                      <a:pPr lvl="0">
                        <a:spcBef>
                          <a:spcPts val="0"/>
                        </a:spcBef>
                        <a:buNone/>
                      </a:pPr>
                      <a:r>
                        <a:rPr lang="en"/>
                        <a:t>Building stranded assets (chargers that won’t be used or become obsolete)</a:t>
                      </a:r>
                    </a:p>
                  </a:txBody>
                  <a:tcPr marL="91425" marR="91425" marT="91425" marB="91425"/>
                </a:tc>
                <a:tc>
                  <a:txBody>
                    <a:bodyPr/>
                    <a:lstStyle/>
                    <a:p>
                      <a:pPr lvl="0">
                        <a:spcBef>
                          <a:spcPts val="0"/>
                        </a:spcBef>
                        <a:buNone/>
                      </a:pPr>
                      <a:r>
                        <a:rPr lang="en"/>
                        <a:t>Siting chargers where they will be used and useful and aligning incentives so utility will be accountable for underused assets</a:t>
                      </a:r>
                    </a:p>
                  </a:txBody>
                  <a:tcPr marL="91425" marR="91425" marT="91425" marB="91425"/>
                </a:tc>
              </a:tr>
              <a:tr h="744050">
                <a:tc>
                  <a:txBody>
                    <a:bodyPr/>
                    <a:lstStyle/>
                    <a:p>
                      <a:pPr lvl="0">
                        <a:spcBef>
                          <a:spcPts val="0"/>
                        </a:spcBef>
                        <a:buNone/>
                      </a:pPr>
                      <a:r>
                        <a:rPr lang="en"/>
                        <a:t>Overcharging for power so EV adoption remains low</a:t>
                      </a:r>
                    </a:p>
                  </a:txBody>
                  <a:tcPr marL="91425" marR="91425" marT="91425" marB="91425"/>
                </a:tc>
                <a:tc>
                  <a:txBody>
                    <a:bodyPr/>
                    <a:lstStyle/>
                    <a:p>
                      <a:pPr lvl="0">
                        <a:spcBef>
                          <a:spcPts val="0"/>
                        </a:spcBef>
                        <a:buNone/>
                      </a:pPr>
                      <a:r>
                        <a:rPr lang="en"/>
                        <a:t>Smoothing out load curves so EV charging happens when there’s excess power and can be offered at a low price</a:t>
                      </a:r>
                    </a:p>
                  </a:txBody>
                  <a:tcPr marL="91425" marR="91425" marT="91425" marB="91425"/>
                </a:tc>
              </a:tr>
              <a:tr h="634050">
                <a:tc>
                  <a:txBody>
                    <a:bodyPr/>
                    <a:lstStyle/>
                    <a:p>
                      <a:pPr lvl="0">
                        <a:spcBef>
                          <a:spcPts val="0"/>
                        </a:spcBef>
                        <a:buNone/>
                      </a:pPr>
                      <a:r>
                        <a:rPr lang="en"/>
                        <a:t>Crowding out competition or duplicating efforts for building chargers</a:t>
                      </a:r>
                    </a:p>
                  </a:txBody>
                  <a:tcPr marL="91425" marR="91425" marT="91425" marB="91425"/>
                </a:tc>
                <a:tc>
                  <a:txBody>
                    <a:bodyPr/>
                    <a:lstStyle/>
                    <a:p>
                      <a:pPr lvl="0">
                        <a:spcBef>
                          <a:spcPts val="0"/>
                        </a:spcBef>
                        <a:buNone/>
                      </a:pPr>
                      <a:r>
                        <a:rPr lang="en"/>
                        <a:t>Building chargers where residents have a need that is not fulfilled by the charger private market </a:t>
                      </a:r>
                    </a:p>
                  </a:txBody>
                  <a:tcPr marL="91425" marR="91425" marT="91425" marB="91425"/>
                </a:tc>
              </a:tr>
              <a:tr h="551925">
                <a:tc>
                  <a:txBody>
                    <a:bodyPr/>
                    <a:lstStyle/>
                    <a:p>
                      <a:pPr lvl="0">
                        <a:spcBef>
                          <a:spcPts val="0"/>
                        </a:spcBef>
                        <a:buNone/>
                      </a:pPr>
                      <a:r>
                        <a:rPr lang="en"/>
                        <a:t>Blaming rate or bill increases on EV infrastructure or adoption</a:t>
                      </a:r>
                    </a:p>
                  </a:txBody>
                  <a:tcPr marL="91425" marR="91425" marT="91425" marB="91425"/>
                </a:tc>
                <a:tc>
                  <a:txBody>
                    <a:bodyPr/>
                    <a:lstStyle/>
                    <a:p>
                      <a:pPr lvl="0">
                        <a:spcBef>
                          <a:spcPts val="0"/>
                        </a:spcBef>
                        <a:buNone/>
                      </a:pPr>
                      <a:r>
                        <a:rPr lang="en"/>
                        <a:t>Communicating clearly and delivering benefits to EV owners and non-EV owners</a:t>
                      </a:r>
                    </a:p>
                  </a:txBody>
                  <a:tcPr marL="91425" marR="91425" marT="91425" marB="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161200"/>
            <a:ext cx="8520600" cy="572700"/>
          </a:xfrm>
          <a:prstGeom prst="rect">
            <a:avLst/>
          </a:prstGeom>
        </p:spPr>
        <p:txBody>
          <a:bodyPr wrap="square" lIns="91425" tIns="91425" rIns="91425" bIns="91425" anchor="t" anchorCtr="0">
            <a:noAutofit/>
          </a:bodyPr>
          <a:lstStyle/>
          <a:p>
            <a:pPr lvl="0">
              <a:spcBef>
                <a:spcPts val="0"/>
              </a:spcBef>
              <a:buNone/>
            </a:pPr>
            <a:r>
              <a:rPr lang="en"/>
              <a:t>Conclusions</a:t>
            </a:r>
          </a:p>
        </p:txBody>
      </p:sp>
      <p:sp>
        <p:nvSpPr>
          <p:cNvPr id="136" name="Shape 136"/>
          <p:cNvSpPr txBox="1">
            <a:spLocks noGrp="1"/>
          </p:cNvSpPr>
          <p:nvPr>
            <p:ph type="body" idx="1"/>
          </p:nvPr>
        </p:nvSpPr>
        <p:spPr>
          <a:xfrm>
            <a:off x="311700" y="733900"/>
            <a:ext cx="7896000" cy="3416400"/>
          </a:xfrm>
          <a:prstGeom prst="rect">
            <a:avLst/>
          </a:prstGeom>
        </p:spPr>
        <p:txBody>
          <a:bodyPr wrap="square" lIns="91425" tIns="91425" rIns="91425" bIns="91425" anchor="t" anchorCtr="0">
            <a:noAutofit/>
          </a:bodyPr>
          <a:lstStyle/>
          <a:p>
            <a:pPr marL="457200" lvl="0" indent="-330200">
              <a:spcBef>
                <a:spcPts val="0"/>
              </a:spcBef>
              <a:spcAft>
                <a:spcPts val="0"/>
              </a:spcAft>
              <a:buClr>
                <a:srgbClr val="000000"/>
              </a:buClr>
              <a:buSzPct val="100000"/>
            </a:pPr>
            <a:r>
              <a:rPr lang="en" sz="1600">
                <a:solidFill>
                  <a:srgbClr val="000000"/>
                </a:solidFill>
              </a:rPr>
              <a:t>Many consumers could benefit from an EV right now, but don’t know it</a:t>
            </a:r>
            <a:br>
              <a:rPr lang="en" sz="1600">
                <a:solidFill>
                  <a:srgbClr val="000000"/>
                </a:solidFill>
              </a:rPr>
            </a:br>
            <a:endParaRPr lang="en" sz="1600">
              <a:solidFill>
                <a:srgbClr val="000000"/>
              </a:solidFill>
            </a:endParaRPr>
          </a:p>
          <a:p>
            <a:pPr marL="457200" lvl="0" indent="-330200">
              <a:spcBef>
                <a:spcPts val="0"/>
              </a:spcBef>
              <a:spcAft>
                <a:spcPts val="0"/>
              </a:spcAft>
              <a:buClr>
                <a:srgbClr val="000000"/>
              </a:buClr>
              <a:buSzPct val="100000"/>
            </a:pPr>
            <a:r>
              <a:rPr lang="en" sz="1600">
                <a:solidFill>
                  <a:srgbClr val="000000"/>
                </a:solidFill>
              </a:rPr>
              <a:t>Purchase price, charging infrastructure, and range are most urgent concerns to address (both through better education or actual improvements)</a:t>
            </a:r>
            <a:br>
              <a:rPr lang="en" sz="1600">
                <a:solidFill>
                  <a:srgbClr val="000000"/>
                </a:solidFill>
              </a:rPr>
            </a:br>
            <a:endParaRPr lang="en" sz="1600">
              <a:solidFill>
                <a:srgbClr val="000000"/>
              </a:solidFill>
            </a:endParaRPr>
          </a:p>
          <a:p>
            <a:pPr marL="457200" lvl="0" indent="-330200">
              <a:spcBef>
                <a:spcPts val="0"/>
              </a:spcBef>
              <a:spcAft>
                <a:spcPts val="0"/>
              </a:spcAft>
              <a:buClr>
                <a:srgbClr val="000000"/>
              </a:buClr>
              <a:buSzPct val="100000"/>
            </a:pPr>
            <a:r>
              <a:rPr lang="en" sz="1600">
                <a:solidFill>
                  <a:srgbClr val="000000"/>
                </a:solidFill>
              </a:rPr>
              <a:t>Utility investments must include education </a:t>
            </a:r>
            <a:br>
              <a:rPr lang="en" sz="1600">
                <a:solidFill>
                  <a:srgbClr val="000000"/>
                </a:solidFill>
              </a:rPr>
            </a:br>
            <a:r>
              <a:rPr lang="en" sz="1600">
                <a:solidFill>
                  <a:srgbClr val="000000"/>
                </a:solidFill>
              </a:rPr>
              <a:t>components and must be able to answer </a:t>
            </a:r>
            <a:br>
              <a:rPr lang="en" sz="1600">
                <a:solidFill>
                  <a:srgbClr val="000000"/>
                </a:solidFill>
              </a:rPr>
            </a:br>
            <a:r>
              <a:rPr lang="en" sz="1600">
                <a:solidFill>
                  <a:srgbClr val="000000"/>
                </a:solidFill>
              </a:rPr>
              <a:t>the questions: </a:t>
            </a:r>
          </a:p>
          <a:p>
            <a:pPr marL="914400" lvl="0" indent="-330200">
              <a:spcBef>
                <a:spcPts val="0"/>
              </a:spcBef>
              <a:spcAft>
                <a:spcPts val="0"/>
              </a:spcAft>
              <a:buClr>
                <a:srgbClr val="000000"/>
              </a:buClr>
              <a:buSzPct val="100000"/>
            </a:pPr>
            <a:r>
              <a:rPr lang="en" sz="1600">
                <a:solidFill>
                  <a:srgbClr val="000000"/>
                </a:solidFill>
              </a:rPr>
              <a:t>How does this improve the value proposition </a:t>
            </a:r>
            <a:br>
              <a:rPr lang="en" sz="1600">
                <a:solidFill>
                  <a:srgbClr val="000000"/>
                </a:solidFill>
              </a:rPr>
            </a:br>
            <a:r>
              <a:rPr lang="en" sz="1600">
                <a:solidFill>
                  <a:srgbClr val="000000"/>
                </a:solidFill>
              </a:rPr>
              <a:t>for potential EV buyers?</a:t>
            </a:r>
          </a:p>
          <a:p>
            <a:pPr marL="914400" lvl="0" indent="-330200" rtl="0">
              <a:spcBef>
                <a:spcPts val="0"/>
              </a:spcBef>
              <a:buClr>
                <a:srgbClr val="000000"/>
              </a:buClr>
              <a:buSzPct val="100000"/>
            </a:pPr>
            <a:r>
              <a:rPr lang="en" sz="1600">
                <a:solidFill>
                  <a:srgbClr val="000000"/>
                </a:solidFill>
              </a:rPr>
              <a:t>What are the benefits of these investments </a:t>
            </a:r>
            <a:br>
              <a:rPr lang="en" sz="1600">
                <a:solidFill>
                  <a:srgbClr val="000000"/>
                </a:solidFill>
              </a:rPr>
            </a:br>
            <a:r>
              <a:rPr lang="en" sz="1600">
                <a:solidFill>
                  <a:srgbClr val="000000"/>
                </a:solidFill>
              </a:rPr>
              <a:t>for non-EV buyers (other ratepayers)?</a:t>
            </a:r>
          </a:p>
          <a:p>
            <a:pPr lvl="0" algn="ctr" rtl="0">
              <a:lnSpc>
                <a:spcPct val="100000"/>
              </a:lnSpc>
              <a:spcBef>
                <a:spcPts val="0"/>
              </a:spcBef>
              <a:spcAft>
                <a:spcPts val="0"/>
              </a:spcAft>
              <a:buNone/>
            </a:pPr>
            <a:r>
              <a:rPr lang="en" sz="1600">
                <a:solidFill>
                  <a:srgbClr val="000000"/>
                </a:solidFill>
              </a:rPr>
              <a:t>Questions?  </a:t>
            </a:r>
          </a:p>
          <a:p>
            <a:pPr lvl="0" algn="ctr">
              <a:lnSpc>
                <a:spcPct val="100000"/>
              </a:lnSpc>
              <a:spcBef>
                <a:spcPts val="0"/>
              </a:spcBef>
              <a:spcAft>
                <a:spcPts val="0"/>
              </a:spcAft>
              <a:buNone/>
            </a:pPr>
            <a:r>
              <a:rPr lang="en" sz="1600">
                <a:solidFill>
                  <a:srgbClr val="000000"/>
                </a:solidFill>
              </a:rPr>
              <a:t>Shannon Baker-Branstetter, bakesh@consumer.org</a:t>
            </a:r>
          </a:p>
        </p:txBody>
      </p:sp>
      <p:pic>
        <p:nvPicPr>
          <p:cNvPr id="137" name="Shape 137"/>
          <p:cNvPicPr preferRelativeResize="0"/>
          <p:nvPr/>
        </p:nvPicPr>
        <p:blipFill>
          <a:blip r:embed="rId3">
            <a:alphaModFix/>
          </a:blip>
          <a:stretch>
            <a:fillRect/>
          </a:stretch>
        </p:blipFill>
        <p:spPr>
          <a:xfrm>
            <a:off x="5600550" y="2064500"/>
            <a:ext cx="3064776" cy="2235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ctr">
              <a:spcBef>
                <a:spcPts val="0"/>
              </a:spcBef>
              <a:buNone/>
            </a:pPr>
            <a:r>
              <a:rPr lang="en"/>
              <a:t>Overview		</a:t>
            </a:r>
          </a:p>
        </p:txBody>
      </p:sp>
      <p:sp>
        <p:nvSpPr>
          <p:cNvPr id="68" name="Shape 6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a:spcBef>
                <a:spcPts val="0"/>
              </a:spcBef>
              <a:spcAft>
                <a:spcPts val="0"/>
              </a:spcAft>
              <a:buClr>
                <a:srgbClr val="000000"/>
              </a:buClr>
              <a:buSzPct val="100000"/>
              <a:buAutoNum type="arabicPeriod"/>
            </a:pPr>
            <a:r>
              <a:rPr lang="en">
                <a:solidFill>
                  <a:srgbClr val="000000"/>
                </a:solidFill>
              </a:rPr>
              <a:t>Consumer Reports’ Resources on EVs</a:t>
            </a:r>
          </a:p>
          <a:p>
            <a:pPr marL="457200" lvl="0" indent="-342900">
              <a:spcBef>
                <a:spcPts val="0"/>
              </a:spcBef>
              <a:spcAft>
                <a:spcPts val="0"/>
              </a:spcAft>
              <a:buClr>
                <a:srgbClr val="000000"/>
              </a:buClr>
              <a:buSzPct val="100000"/>
              <a:buAutoNum type="arabicPeriod"/>
            </a:pPr>
            <a:r>
              <a:rPr lang="en">
                <a:solidFill>
                  <a:srgbClr val="000000"/>
                </a:solidFill>
              </a:rPr>
              <a:t>Benefits of Electrification</a:t>
            </a:r>
          </a:p>
          <a:p>
            <a:pPr marL="457200" lvl="0" indent="-342900">
              <a:spcBef>
                <a:spcPts val="0"/>
              </a:spcBef>
              <a:spcAft>
                <a:spcPts val="0"/>
              </a:spcAft>
              <a:buClr>
                <a:srgbClr val="000000"/>
              </a:buClr>
              <a:buSzPct val="100000"/>
              <a:buAutoNum type="arabicPeriod"/>
            </a:pPr>
            <a:r>
              <a:rPr lang="en">
                <a:solidFill>
                  <a:srgbClr val="000000"/>
                </a:solidFill>
              </a:rPr>
              <a:t>Challenges of Electrification</a:t>
            </a:r>
          </a:p>
          <a:p>
            <a:pPr marL="457200" lvl="0" indent="-342900" rtl="0">
              <a:spcBef>
                <a:spcPts val="0"/>
              </a:spcBef>
              <a:spcAft>
                <a:spcPts val="0"/>
              </a:spcAft>
              <a:buClr>
                <a:srgbClr val="000000"/>
              </a:buClr>
              <a:buSzPct val="100000"/>
              <a:buAutoNum type="arabicPeriod"/>
            </a:pPr>
            <a:r>
              <a:rPr lang="en">
                <a:solidFill>
                  <a:srgbClr val="000000"/>
                </a:solidFill>
              </a:rPr>
              <a:t>Consumer Survey Data</a:t>
            </a:r>
          </a:p>
          <a:p>
            <a:pPr marL="457200" lvl="0" indent="-342900" rtl="0">
              <a:spcBef>
                <a:spcPts val="0"/>
              </a:spcBef>
              <a:spcAft>
                <a:spcPts val="0"/>
              </a:spcAft>
              <a:buClr>
                <a:srgbClr val="000000"/>
              </a:buClr>
              <a:buSzPct val="100000"/>
              <a:buAutoNum type="arabicPeriod"/>
            </a:pPr>
            <a:r>
              <a:rPr lang="en">
                <a:solidFill>
                  <a:srgbClr val="000000"/>
                </a:solidFill>
              </a:rPr>
              <a:t>Consumer dimensions of utility investments in EV infrastructure</a:t>
            </a:r>
          </a:p>
          <a:p>
            <a:pPr marL="457200" lvl="0" indent="-342900">
              <a:spcBef>
                <a:spcPts val="0"/>
              </a:spcBef>
              <a:buClr>
                <a:srgbClr val="000000"/>
              </a:buClr>
              <a:buSzPct val="100000"/>
              <a:buAutoNum type="arabicPeriod"/>
            </a:pPr>
            <a:r>
              <a:rPr lang="en">
                <a:solidFill>
                  <a:srgbClr val="000000"/>
                </a:solidFill>
              </a:rPr>
              <a:t>Conclusion/Questions</a:t>
            </a: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sz="2400">
                <a:solidFill>
                  <a:srgbClr val="000000"/>
                </a:solidFill>
              </a:rPr>
              <a:t>Consumer Reports Activities Around EVs</a:t>
            </a:r>
          </a:p>
        </p:txBody>
      </p:sp>
      <p:sp>
        <p:nvSpPr>
          <p:cNvPr id="74" name="Shape 74"/>
          <p:cNvSpPr txBox="1">
            <a:spLocks noGrp="1"/>
          </p:cNvSpPr>
          <p:nvPr>
            <p:ph type="body" idx="1"/>
          </p:nvPr>
        </p:nvSpPr>
        <p:spPr>
          <a:xfrm>
            <a:off x="311700" y="1152475"/>
            <a:ext cx="6247500" cy="37878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000000"/>
              </a:buClr>
              <a:buSzPct val="100000"/>
              <a:buChar char="●"/>
            </a:pPr>
            <a:r>
              <a:rPr lang="en" u="sng">
                <a:solidFill>
                  <a:schemeClr val="hlink"/>
                </a:solidFill>
                <a:hlinkClick r:id="rId3"/>
              </a:rPr>
              <a:t>EV quiz</a:t>
            </a:r>
            <a:r>
              <a:rPr lang="en">
                <a:solidFill>
                  <a:srgbClr val="000000"/>
                </a:solidFill>
              </a:rPr>
              <a:t> to see if an EV is right for you </a:t>
            </a:r>
          </a:p>
          <a:p>
            <a:pPr marL="457200" lvl="0" indent="-342900" rtl="0">
              <a:spcBef>
                <a:spcPts val="0"/>
              </a:spcBef>
              <a:spcAft>
                <a:spcPts val="0"/>
              </a:spcAft>
              <a:buClr>
                <a:srgbClr val="000000"/>
              </a:buClr>
              <a:buSzPct val="100000"/>
              <a:buChar char="●"/>
            </a:pPr>
            <a:r>
              <a:rPr lang="en" u="sng">
                <a:solidFill>
                  <a:schemeClr val="hlink"/>
                </a:solidFill>
                <a:hlinkClick r:id="rId4"/>
              </a:rPr>
              <a:t>EV 101</a:t>
            </a:r>
            <a:r>
              <a:rPr lang="en">
                <a:solidFill>
                  <a:srgbClr val="000000"/>
                </a:solidFill>
              </a:rPr>
              <a:t>: basic info and FAQs for potential EV buyers</a:t>
            </a:r>
            <a:r>
              <a:rPr lang="en"/>
              <a:t> </a:t>
            </a:r>
          </a:p>
          <a:p>
            <a:pPr marL="457200" lvl="0" indent="-342900" rtl="0">
              <a:spcBef>
                <a:spcPts val="0"/>
              </a:spcBef>
              <a:spcAft>
                <a:spcPts val="0"/>
              </a:spcAft>
              <a:buClr>
                <a:srgbClr val="000000"/>
              </a:buClr>
              <a:buSzPct val="100000"/>
              <a:buChar char="●"/>
            </a:pPr>
            <a:r>
              <a:rPr lang="en" u="sng">
                <a:solidFill>
                  <a:schemeClr val="hlink"/>
                </a:solidFill>
                <a:hlinkClick r:id="rId5"/>
              </a:rPr>
              <a:t>EV testing</a:t>
            </a:r>
            <a:r>
              <a:rPr lang="en"/>
              <a:t> </a:t>
            </a:r>
            <a:r>
              <a:rPr lang="en">
                <a:solidFill>
                  <a:srgbClr val="000000"/>
                </a:solidFill>
              </a:rPr>
              <a:t>(ongoing at ATC)</a:t>
            </a:r>
          </a:p>
          <a:p>
            <a:pPr marL="457200" lvl="0" indent="-342900" rtl="0">
              <a:spcBef>
                <a:spcPts val="0"/>
              </a:spcBef>
              <a:spcAft>
                <a:spcPts val="0"/>
              </a:spcAft>
              <a:buClr>
                <a:srgbClr val="000000"/>
              </a:buClr>
              <a:buSzPct val="100000"/>
              <a:buChar char="●"/>
            </a:pPr>
            <a:r>
              <a:rPr lang="en" u="sng">
                <a:solidFill>
                  <a:schemeClr val="hlink"/>
                </a:solidFill>
                <a:hlinkClick r:id="rId6"/>
              </a:rPr>
              <a:t>EV buying checklist</a:t>
            </a:r>
            <a:r>
              <a:rPr lang="en"/>
              <a:t> </a:t>
            </a:r>
          </a:p>
          <a:p>
            <a:pPr marL="457200" lvl="0" indent="-342900" rtl="0">
              <a:spcBef>
                <a:spcPts val="0"/>
              </a:spcBef>
              <a:spcAft>
                <a:spcPts val="0"/>
              </a:spcAft>
              <a:buClr>
                <a:srgbClr val="000000"/>
              </a:buClr>
              <a:buSzPct val="100000"/>
              <a:buChar char="●"/>
            </a:pPr>
            <a:r>
              <a:rPr lang="en">
                <a:solidFill>
                  <a:srgbClr val="000000"/>
                </a:solidFill>
              </a:rPr>
              <a:t>Charger testing (in the past)</a:t>
            </a:r>
          </a:p>
          <a:p>
            <a:pPr marL="457200" lvl="0" indent="-342900" rtl="0">
              <a:spcBef>
                <a:spcPts val="0"/>
              </a:spcBef>
              <a:spcAft>
                <a:spcPts val="0"/>
              </a:spcAft>
              <a:buClr>
                <a:srgbClr val="000000"/>
              </a:buClr>
              <a:buSzPct val="100000"/>
              <a:buChar char="●"/>
            </a:pPr>
            <a:r>
              <a:rPr lang="en">
                <a:solidFill>
                  <a:srgbClr val="000000"/>
                </a:solidFill>
              </a:rPr>
              <a:t>Editorial coverage of EV vehicle and technology developments</a:t>
            </a:r>
          </a:p>
          <a:p>
            <a:pPr marL="457200" lvl="0" indent="-342900" rtl="0">
              <a:spcBef>
                <a:spcPts val="0"/>
              </a:spcBef>
              <a:buClr>
                <a:srgbClr val="000000"/>
              </a:buClr>
              <a:buSzPct val="100000"/>
              <a:buChar char="●"/>
            </a:pPr>
            <a:r>
              <a:rPr lang="en">
                <a:solidFill>
                  <a:srgbClr val="000000"/>
                </a:solidFill>
              </a:rPr>
              <a:t>Advocacy supporting Zero Emission Vehicle program </a:t>
            </a:r>
          </a:p>
          <a:p>
            <a:pPr marR="0" lvl="0" algn="l" rtl="0">
              <a:lnSpc>
                <a:spcPct val="115000"/>
              </a:lnSpc>
              <a:spcBef>
                <a:spcPts val="0"/>
              </a:spcBef>
              <a:spcAft>
                <a:spcPts val="1600"/>
              </a:spcAft>
              <a:buNone/>
            </a:pPr>
            <a:endParaRPr/>
          </a:p>
          <a:p>
            <a:pPr lvl="0">
              <a:spcBef>
                <a:spcPts val="0"/>
              </a:spcBef>
              <a:buNone/>
            </a:pPr>
            <a:endParaRPr/>
          </a:p>
          <a:p>
            <a:pPr lvl="0">
              <a:spcBef>
                <a:spcPts val="0"/>
              </a:spcBef>
              <a:buNone/>
            </a:pPr>
            <a:endParaRPr/>
          </a:p>
        </p:txBody>
      </p:sp>
      <p:pic>
        <p:nvPicPr>
          <p:cNvPr id="75" name="Shape 75" descr="EV checklist.png"/>
          <p:cNvPicPr preferRelativeResize="0"/>
          <p:nvPr/>
        </p:nvPicPr>
        <p:blipFill rotWithShape="1">
          <a:blip r:embed="rId7">
            <a:alphaModFix/>
          </a:blip>
          <a:srcRect l="2315" b="1960"/>
          <a:stretch/>
        </p:blipFill>
        <p:spPr>
          <a:xfrm>
            <a:off x="6423600" y="392175"/>
            <a:ext cx="2589151" cy="3529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solidFill>
                  <a:srgbClr val="000000"/>
                </a:solidFill>
              </a:rPr>
              <a:t>What are the benefits of increasing electrification?	</a:t>
            </a:r>
          </a:p>
        </p:txBody>
      </p:sp>
      <p:sp>
        <p:nvSpPr>
          <p:cNvPr id="81" name="Shape 81"/>
          <p:cNvSpPr txBox="1">
            <a:spLocks noGrp="1"/>
          </p:cNvSpPr>
          <p:nvPr>
            <p:ph type="body" idx="1"/>
          </p:nvPr>
        </p:nvSpPr>
        <p:spPr>
          <a:xfrm>
            <a:off x="311700" y="1152475"/>
            <a:ext cx="4785600" cy="34164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000000"/>
              </a:buClr>
              <a:buSzPct val="100000"/>
            </a:pPr>
            <a:r>
              <a:rPr lang="en">
                <a:solidFill>
                  <a:srgbClr val="000000"/>
                </a:solidFill>
              </a:rPr>
              <a:t>Health</a:t>
            </a:r>
          </a:p>
          <a:p>
            <a:pPr marL="914400" lvl="1" indent="-317500" rtl="0">
              <a:lnSpc>
                <a:spcPct val="125000"/>
              </a:lnSpc>
              <a:spcBef>
                <a:spcPts val="0"/>
              </a:spcBef>
              <a:spcAft>
                <a:spcPts val="0"/>
              </a:spcAft>
              <a:buClr>
                <a:srgbClr val="000000"/>
              </a:buClr>
              <a:buSzPct val="100000"/>
            </a:pPr>
            <a:r>
              <a:rPr lang="en">
                <a:solidFill>
                  <a:srgbClr val="000000"/>
                </a:solidFill>
              </a:rPr>
              <a:t>Lower air pollution</a:t>
            </a:r>
          </a:p>
          <a:p>
            <a:pPr marL="457200" lvl="0" indent="-342900" rtl="0">
              <a:lnSpc>
                <a:spcPct val="125000"/>
              </a:lnSpc>
              <a:spcBef>
                <a:spcPts val="0"/>
              </a:spcBef>
              <a:spcAft>
                <a:spcPts val="0"/>
              </a:spcAft>
              <a:buClr>
                <a:srgbClr val="000000"/>
              </a:buClr>
              <a:buSzPct val="100000"/>
            </a:pPr>
            <a:r>
              <a:rPr lang="en">
                <a:solidFill>
                  <a:srgbClr val="000000"/>
                </a:solidFill>
              </a:rPr>
              <a:t>Value</a:t>
            </a:r>
          </a:p>
          <a:p>
            <a:pPr marL="914400" lvl="1" indent="-317500" rtl="0">
              <a:lnSpc>
                <a:spcPct val="125000"/>
              </a:lnSpc>
              <a:spcBef>
                <a:spcPts val="0"/>
              </a:spcBef>
              <a:spcAft>
                <a:spcPts val="0"/>
              </a:spcAft>
              <a:buClr>
                <a:srgbClr val="000000"/>
              </a:buClr>
              <a:buSzPct val="100000"/>
            </a:pPr>
            <a:r>
              <a:rPr lang="en">
                <a:solidFill>
                  <a:srgbClr val="000000"/>
                </a:solidFill>
              </a:rPr>
              <a:t>Lower fuel costs and maintenance</a:t>
            </a:r>
          </a:p>
          <a:p>
            <a:pPr marL="457200" lvl="0" indent="-342900" rtl="0">
              <a:lnSpc>
                <a:spcPct val="125000"/>
              </a:lnSpc>
              <a:spcBef>
                <a:spcPts val="0"/>
              </a:spcBef>
              <a:spcAft>
                <a:spcPts val="0"/>
              </a:spcAft>
              <a:buClr>
                <a:srgbClr val="000000"/>
              </a:buClr>
              <a:buSzPct val="100000"/>
            </a:pPr>
            <a:r>
              <a:rPr lang="en">
                <a:solidFill>
                  <a:srgbClr val="000000"/>
                </a:solidFill>
              </a:rPr>
              <a:t>Innovation</a:t>
            </a:r>
          </a:p>
          <a:p>
            <a:pPr marL="914400" lvl="1" indent="-317500" rtl="0">
              <a:lnSpc>
                <a:spcPct val="125000"/>
              </a:lnSpc>
              <a:spcBef>
                <a:spcPts val="0"/>
              </a:spcBef>
              <a:spcAft>
                <a:spcPts val="0"/>
              </a:spcAft>
              <a:buClr>
                <a:srgbClr val="000000"/>
              </a:buClr>
              <a:buSzPct val="100000"/>
            </a:pPr>
            <a:r>
              <a:rPr lang="en">
                <a:solidFill>
                  <a:srgbClr val="000000"/>
                </a:solidFill>
              </a:rPr>
              <a:t>Growth and competition, complement to shared and autonomous developments</a:t>
            </a:r>
          </a:p>
          <a:p>
            <a:pPr marL="457200" lvl="0" indent="-342900" rtl="0">
              <a:lnSpc>
                <a:spcPct val="125000"/>
              </a:lnSpc>
              <a:spcBef>
                <a:spcPts val="0"/>
              </a:spcBef>
              <a:spcAft>
                <a:spcPts val="0"/>
              </a:spcAft>
              <a:buClr>
                <a:srgbClr val="000000"/>
              </a:buClr>
              <a:buSzPct val="100000"/>
            </a:pPr>
            <a:r>
              <a:rPr lang="en">
                <a:solidFill>
                  <a:srgbClr val="000000"/>
                </a:solidFill>
              </a:rPr>
              <a:t>Grid</a:t>
            </a:r>
          </a:p>
          <a:p>
            <a:pPr marL="914400" lvl="1" indent="-317500" rtl="0">
              <a:lnSpc>
                <a:spcPct val="125000"/>
              </a:lnSpc>
              <a:spcBef>
                <a:spcPts val="0"/>
              </a:spcBef>
              <a:spcAft>
                <a:spcPts val="0"/>
              </a:spcAft>
              <a:buClr>
                <a:srgbClr val="000000"/>
              </a:buClr>
              <a:buSzPct val="100000"/>
            </a:pPr>
            <a:r>
              <a:rPr lang="en" sz="1400">
                <a:solidFill>
                  <a:srgbClr val="000000"/>
                </a:solidFill>
              </a:rPr>
              <a:t>Resiliency, </a:t>
            </a:r>
            <a:r>
              <a:rPr lang="en">
                <a:solidFill>
                  <a:srgbClr val="000000"/>
                </a:solidFill>
              </a:rPr>
              <a:t>energy storage, </a:t>
            </a:r>
            <a:r>
              <a:rPr lang="en" sz="1400">
                <a:solidFill>
                  <a:srgbClr val="000000"/>
                </a:solidFill>
              </a:rPr>
              <a:t>and load management/demand response services</a:t>
            </a:r>
          </a:p>
          <a:p>
            <a:pPr marL="457200" lvl="0" indent="-342900" rtl="0">
              <a:lnSpc>
                <a:spcPct val="125000"/>
              </a:lnSpc>
              <a:spcBef>
                <a:spcPts val="0"/>
              </a:spcBef>
              <a:spcAft>
                <a:spcPts val="0"/>
              </a:spcAft>
              <a:buClr>
                <a:srgbClr val="000000"/>
              </a:buClr>
              <a:buSzPct val="100000"/>
            </a:pPr>
            <a:r>
              <a:rPr lang="en">
                <a:solidFill>
                  <a:srgbClr val="000000"/>
                </a:solidFill>
              </a:rPr>
              <a:t>Diversification of Fuel Supply</a:t>
            </a:r>
          </a:p>
          <a:p>
            <a:pPr marL="914400" lvl="1" indent="-317500">
              <a:spcBef>
                <a:spcPts val="0"/>
              </a:spcBef>
              <a:buClr>
                <a:srgbClr val="000000"/>
              </a:buClr>
              <a:buSzPct val="100000"/>
            </a:pPr>
            <a:r>
              <a:rPr lang="en">
                <a:solidFill>
                  <a:srgbClr val="000000"/>
                </a:solidFill>
              </a:rPr>
              <a:t>Competition, national security</a:t>
            </a:r>
          </a:p>
        </p:txBody>
      </p:sp>
      <p:pic>
        <p:nvPicPr>
          <p:cNvPr id="82" name="Shape 82"/>
          <p:cNvPicPr preferRelativeResize="0"/>
          <p:nvPr/>
        </p:nvPicPr>
        <p:blipFill>
          <a:blip r:embed="rId3">
            <a:alphaModFix/>
          </a:blip>
          <a:stretch>
            <a:fillRect/>
          </a:stretch>
        </p:blipFill>
        <p:spPr>
          <a:xfrm>
            <a:off x="4849870" y="1262500"/>
            <a:ext cx="3462624" cy="2525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solidFill>
                  <a:srgbClr val="000000"/>
                </a:solidFill>
              </a:rPr>
              <a:t>What are the challenges for electrification?</a:t>
            </a:r>
          </a:p>
        </p:txBody>
      </p:sp>
      <p:sp>
        <p:nvSpPr>
          <p:cNvPr id="88" name="Shape 8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000000"/>
              </a:buClr>
              <a:buSzPct val="100000"/>
            </a:pPr>
            <a:r>
              <a:rPr lang="en">
                <a:solidFill>
                  <a:srgbClr val="000000"/>
                </a:solidFill>
              </a:rPr>
              <a:t>Cost</a:t>
            </a:r>
          </a:p>
          <a:p>
            <a:pPr marL="914400" lvl="1" indent="-317500">
              <a:spcBef>
                <a:spcPts val="0"/>
              </a:spcBef>
              <a:spcAft>
                <a:spcPts val="0"/>
              </a:spcAft>
              <a:buClr>
                <a:srgbClr val="000000"/>
              </a:buClr>
              <a:buSzPct val="100000"/>
            </a:pPr>
            <a:r>
              <a:rPr lang="en">
                <a:solidFill>
                  <a:srgbClr val="000000"/>
                </a:solidFill>
              </a:rPr>
              <a:t>Purchase price/technology costs</a:t>
            </a:r>
          </a:p>
          <a:p>
            <a:pPr marL="914400" lvl="1" indent="-317500" rtl="0">
              <a:spcBef>
                <a:spcPts val="0"/>
              </a:spcBef>
              <a:spcAft>
                <a:spcPts val="0"/>
              </a:spcAft>
              <a:buClr>
                <a:srgbClr val="000000"/>
              </a:buClr>
              <a:buSzPct val="100000"/>
            </a:pPr>
            <a:r>
              <a:rPr lang="en">
                <a:solidFill>
                  <a:srgbClr val="000000"/>
                </a:solidFill>
              </a:rPr>
              <a:t>Obsolescence/depreciation</a:t>
            </a:r>
          </a:p>
          <a:p>
            <a:pPr marL="457200" lvl="0" indent="-342900" rtl="0">
              <a:spcBef>
                <a:spcPts val="0"/>
              </a:spcBef>
              <a:spcAft>
                <a:spcPts val="0"/>
              </a:spcAft>
              <a:buClr>
                <a:srgbClr val="000000"/>
              </a:buClr>
              <a:buSzPct val="100000"/>
            </a:pPr>
            <a:r>
              <a:rPr lang="en">
                <a:solidFill>
                  <a:srgbClr val="000000"/>
                </a:solidFill>
              </a:rPr>
              <a:t>Education</a:t>
            </a:r>
          </a:p>
          <a:p>
            <a:pPr marL="914400" lvl="1" indent="-317500">
              <a:spcBef>
                <a:spcPts val="0"/>
              </a:spcBef>
              <a:spcAft>
                <a:spcPts val="0"/>
              </a:spcAft>
              <a:buClr>
                <a:srgbClr val="000000"/>
              </a:buClr>
              <a:buSzPct val="100000"/>
            </a:pPr>
            <a:r>
              <a:rPr lang="en">
                <a:solidFill>
                  <a:srgbClr val="000000"/>
                </a:solidFill>
              </a:rPr>
              <a:t>Lack of awareness/information on </a:t>
            </a:r>
            <a:br>
              <a:rPr lang="en">
                <a:solidFill>
                  <a:srgbClr val="000000"/>
                </a:solidFill>
              </a:rPr>
            </a:br>
            <a:r>
              <a:rPr lang="en">
                <a:solidFill>
                  <a:srgbClr val="000000"/>
                </a:solidFill>
              </a:rPr>
              <a:t>the part of consumers and dealers</a:t>
            </a:r>
          </a:p>
          <a:p>
            <a:pPr marL="457200" lvl="0" indent="-342900" rtl="0">
              <a:spcBef>
                <a:spcPts val="0"/>
              </a:spcBef>
              <a:spcAft>
                <a:spcPts val="0"/>
              </a:spcAft>
              <a:buClr>
                <a:srgbClr val="000000"/>
              </a:buClr>
              <a:buSzPct val="100000"/>
            </a:pPr>
            <a:r>
              <a:rPr lang="en">
                <a:solidFill>
                  <a:srgbClr val="000000"/>
                </a:solidFill>
              </a:rPr>
              <a:t>Infrastructure gaps</a:t>
            </a:r>
          </a:p>
          <a:p>
            <a:pPr marL="457200" lvl="0" indent="-342900">
              <a:spcBef>
                <a:spcPts val="0"/>
              </a:spcBef>
              <a:spcAft>
                <a:spcPts val="0"/>
              </a:spcAft>
              <a:buClr>
                <a:srgbClr val="000000"/>
              </a:buClr>
              <a:buSzPct val="100000"/>
            </a:pPr>
            <a:r>
              <a:rPr lang="en">
                <a:solidFill>
                  <a:srgbClr val="000000"/>
                </a:solidFill>
              </a:rPr>
              <a:t>Charging time</a:t>
            </a:r>
          </a:p>
          <a:p>
            <a:pPr marL="457200" lvl="0" indent="-342900" rtl="0">
              <a:spcBef>
                <a:spcPts val="0"/>
              </a:spcBef>
              <a:spcAft>
                <a:spcPts val="0"/>
              </a:spcAft>
              <a:buClr>
                <a:srgbClr val="000000"/>
              </a:buClr>
              <a:buSzPct val="100000"/>
            </a:pPr>
            <a:r>
              <a:rPr lang="en">
                <a:solidFill>
                  <a:srgbClr val="000000"/>
                </a:solidFill>
              </a:rPr>
              <a:t>Environmental and social externalities </a:t>
            </a:r>
          </a:p>
          <a:p>
            <a:pPr marL="914400" lvl="1" indent="-317500">
              <a:spcBef>
                <a:spcPts val="0"/>
              </a:spcBef>
              <a:spcAft>
                <a:spcPts val="0"/>
              </a:spcAft>
              <a:buClr>
                <a:srgbClr val="000000"/>
              </a:buClr>
              <a:buSzPct val="100000"/>
            </a:pPr>
            <a:r>
              <a:rPr lang="en">
                <a:solidFill>
                  <a:srgbClr val="000000"/>
                </a:solidFill>
              </a:rPr>
              <a:t>Power plant emissions, mineral extraction</a:t>
            </a:r>
          </a:p>
          <a:p>
            <a:pPr marL="457200" lvl="0" indent="-342900">
              <a:spcBef>
                <a:spcPts val="0"/>
              </a:spcBef>
              <a:buClr>
                <a:srgbClr val="000000"/>
              </a:buClr>
              <a:buSzPct val="100000"/>
            </a:pPr>
            <a:r>
              <a:rPr lang="en">
                <a:solidFill>
                  <a:srgbClr val="000000"/>
                </a:solidFill>
              </a:rPr>
              <a:t>Advantages/influence of incumbent oil industry </a:t>
            </a:r>
          </a:p>
        </p:txBody>
      </p:sp>
      <p:pic>
        <p:nvPicPr>
          <p:cNvPr id="89" name="Shape 89"/>
          <p:cNvPicPr preferRelativeResize="0"/>
          <p:nvPr/>
        </p:nvPicPr>
        <p:blipFill>
          <a:blip r:embed="rId3">
            <a:alphaModFix/>
          </a:blip>
          <a:stretch>
            <a:fillRect/>
          </a:stretch>
        </p:blipFill>
        <p:spPr>
          <a:xfrm>
            <a:off x="4512150" y="1332025"/>
            <a:ext cx="4292050" cy="1475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ctr">
              <a:spcBef>
                <a:spcPts val="0"/>
              </a:spcBef>
              <a:buNone/>
            </a:pPr>
            <a:r>
              <a:rPr lang="en" sz="2400"/>
              <a:t>Findings of Consumer Reports’ Surveys on EVs</a:t>
            </a:r>
          </a:p>
          <a:p>
            <a:pPr lvl="0">
              <a:spcBef>
                <a:spcPts val="0"/>
              </a:spcBef>
              <a:buNone/>
            </a:pPr>
            <a:endParaRPr/>
          </a:p>
        </p:txBody>
      </p:sp>
      <p:sp>
        <p:nvSpPr>
          <p:cNvPr id="95" name="Shape 95"/>
          <p:cNvSpPr txBox="1">
            <a:spLocks noGrp="1"/>
          </p:cNvSpPr>
          <p:nvPr>
            <p:ph type="body" idx="1"/>
          </p:nvPr>
        </p:nvSpPr>
        <p:spPr>
          <a:xfrm>
            <a:off x="311700" y="1059800"/>
            <a:ext cx="8520600" cy="1627800"/>
          </a:xfrm>
          <a:prstGeom prst="rect">
            <a:avLst/>
          </a:prstGeom>
        </p:spPr>
        <p:txBody>
          <a:bodyPr wrap="square" lIns="91425" tIns="91425" rIns="91425" bIns="91425" anchor="t" anchorCtr="0">
            <a:noAutofit/>
          </a:bodyPr>
          <a:lstStyle/>
          <a:p>
            <a:pPr marL="457200" lvl="0" indent="-342900" rtl="0">
              <a:spcBef>
                <a:spcPts val="0"/>
              </a:spcBef>
              <a:buClr>
                <a:srgbClr val="000000"/>
              </a:buClr>
              <a:buSzPct val="100000"/>
            </a:pPr>
            <a:r>
              <a:rPr lang="en">
                <a:solidFill>
                  <a:srgbClr val="000000"/>
                </a:solidFill>
              </a:rPr>
              <a:t>National: 10% considering a hybrid </a:t>
            </a:r>
            <a:br>
              <a:rPr lang="en">
                <a:solidFill>
                  <a:srgbClr val="000000"/>
                </a:solidFill>
              </a:rPr>
            </a:br>
            <a:r>
              <a:rPr lang="en">
                <a:solidFill>
                  <a:srgbClr val="000000"/>
                </a:solidFill>
              </a:rPr>
              <a:t>vehicle for their next purchase and </a:t>
            </a:r>
            <a:br>
              <a:rPr lang="en">
                <a:solidFill>
                  <a:srgbClr val="000000"/>
                </a:solidFill>
              </a:rPr>
            </a:br>
            <a:r>
              <a:rPr lang="en">
                <a:solidFill>
                  <a:srgbClr val="000000"/>
                </a:solidFill>
              </a:rPr>
              <a:t>3% are considering an electric </a:t>
            </a:r>
            <a:br>
              <a:rPr lang="en">
                <a:solidFill>
                  <a:srgbClr val="000000"/>
                </a:solidFill>
              </a:rPr>
            </a:br>
            <a:r>
              <a:rPr lang="en">
                <a:solidFill>
                  <a:srgbClr val="000000"/>
                </a:solidFill>
              </a:rPr>
              <a:t>vehicle (CU 2017)</a:t>
            </a:r>
            <a:br>
              <a:rPr lang="en">
                <a:solidFill>
                  <a:srgbClr val="000000"/>
                </a:solidFill>
              </a:rPr>
            </a:br>
            <a:r>
              <a:rPr lang="en">
                <a:solidFill>
                  <a:srgbClr val="000000"/>
                </a:solidFill>
              </a:rPr>
              <a:t> </a:t>
            </a:r>
          </a:p>
          <a:p>
            <a:pPr lvl="0">
              <a:spcBef>
                <a:spcPts val="0"/>
              </a:spcBef>
              <a:buNone/>
            </a:pPr>
            <a:endParaRPr/>
          </a:p>
        </p:txBody>
      </p:sp>
      <p:pic>
        <p:nvPicPr>
          <p:cNvPr id="96" name="Shape 96" descr="EV survey.png"/>
          <p:cNvPicPr preferRelativeResize="0"/>
          <p:nvPr/>
        </p:nvPicPr>
        <p:blipFill>
          <a:blip r:embed="rId3">
            <a:alphaModFix/>
          </a:blip>
          <a:stretch>
            <a:fillRect/>
          </a:stretch>
        </p:blipFill>
        <p:spPr>
          <a:xfrm>
            <a:off x="4888625" y="1102224"/>
            <a:ext cx="3647551" cy="1352025"/>
          </a:xfrm>
          <a:prstGeom prst="rect">
            <a:avLst/>
          </a:prstGeom>
          <a:noFill/>
          <a:ln>
            <a:noFill/>
          </a:ln>
        </p:spPr>
      </p:pic>
      <p:pic>
        <p:nvPicPr>
          <p:cNvPr id="97" name="Shape 97"/>
          <p:cNvPicPr preferRelativeResize="0"/>
          <p:nvPr/>
        </p:nvPicPr>
        <p:blipFill>
          <a:blip r:embed="rId4">
            <a:alphaModFix/>
          </a:blip>
          <a:stretch>
            <a:fillRect/>
          </a:stretch>
        </p:blipFill>
        <p:spPr>
          <a:xfrm>
            <a:off x="247975" y="2687601"/>
            <a:ext cx="3721500" cy="1952800"/>
          </a:xfrm>
          <a:prstGeom prst="rect">
            <a:avLst/>
          </a:prstGeom>
          <a:noFill/>
          <a:ln>
            <a:noFill/>
          </a:ln>
        </p:spPr>
      </p:pic>
      <p:sp>
        <p:nvSpPr>
          <p:cNvPr id="98" name="Shape 98"/>
          <p:cNvSpPr txBox="1"/>
          <p:nvPr/>
        </p:nvSpPr>
        <p:spPr>
          <a:xfrm>
            <a:off x="3554650" y="2515575"/>
            <a:ext cx="5091600" cy="389100"/>
          </a:xfrm>
          <a:prstGeom prst="rect">
            <a:avLst/>
          </a:prstGeom>
          <a:noFill/>
          <a:ln>
            <a:noFill/>
          </a:ln>
        </p:spPr>
        <p:txBody>
          <a:bodyPr wrap="square" lIns="91425" tIns="91425" rIns="91425" bIns="91425" anchor="t" anchorCtr="0">
            <a:noAutofit/>
          </a:bodyPr>
          <a:lstStyle/>
          <a:p>
            <a:pPr marL="457200" lvl="0" indent="-342900" rtl="0">
              <a:lnSpc>
                <a:spcPct val="115000"/>
              </a:lnSpc>
              <a:spcBef>
                <a:spcPts val="0"/>
              </a:spcBef>
              <a:spcAft>
                <a:spcPts val="1600"/>
              </a:spcAft>
              <a:buSzPct val="100000"/>
              <a:buFont typeface="Proxima Nova"/>
            </a:pPr>
            <a:r>
              <a:rPr lang="en" sz="1800">
                <a:latin typeface="Proxima Nova"/>
                <a:ea typeface="Proxima Nova"/>
                <a:cs typeface="Proxima Nova"/>
                <a:sym typeface="Proxima Nova"/>
              </a:rPr>
              <a:t>2016 Survey of CA and NE Residents</a:t>
            </a:r>
          </a:p>
          <a:p>
            <a:pPr marL="914400" lvl="1" indent="-304800" rtl="0">
              <a:lnSpc>
                <a:spcPct val="115000"/>
              </a:lnSpc>
              <a:spcBef>
                <a:spcPts val="0"/>
              </a:spcBef>
              <a:spcAft>
                <a:spcPts val="1600"/>
              </a:spcAft>
              <a:buClr>
                <a:srgbClr val="000000"/>
              </a:buClr>
              <a:buSzPct val="100000"/>
              <a:buFont typeface="Proxima Nova"/>
            </a:pPr>
            <a:r>
              <a:rPr lang="en" sz="1200">
                <a:latin typeface="Proxima Nova"/>
                <a:ea typeface="Proxima Nova"/>
                <a:cs typeface="Proxima Nova"/>
                <a:sym typeface="Proxima Nova"/>
              </a:rPr>
              <a:t>NE: 35% of drivers are likely to consider an EV for their next vehicle and 55% have some interest in EV technology (UCS-CU 2016)</a:t>
            </a:r>
          </a:p>
          <a:p>
            <a:pPr marL="914400" lvl="1" indent="-304800" rtl="0">
              <a:lnSpc>
                <a:spcPct val="115000"/>
              </a:lnSpc>
              <a:spcBef>
                <a:spcPts val="0"/>
              </a:spcBef>
              <a:spcAft>
                <a:spcPts val="1600"/>
              </a:spcAft>
              <a:buClr>
                <a:srgbClr val="000000"/>
              </a:buClr>
              <a:buSzPct val="100000"/>
              <a:buFont typeface="Proxima Nova"/>
            </a:pPr>
            <a:r>
              <a:rPr lang="en" sz="1200">
                <a:latin typeface="Proxima Nova"/>
                <a:ea typeface="Proxima Nova"/>
                <a:cs typeface="Proxima Nova"/>
                <a:sym typeface="Proxima Nova"/>
              </a:rPr>
              <a:t>CA: 54% drivers are likely to consider an EV in their next vehicle purchase or lease, and 65 percent are interested in electric vehicles generally</a:t>
            </a:r>
          </a:p>
          <a:p>
            <a:pPr marL="914400" lvl="1" indent="-304800" rtl="0">
              <a:lnSpc>
                <a:spcPct val="115000"/>
              </a:lnSpc>
              <a:spcBef>
                <a:spcPts val="0"/>
              </a:spcBef>
              <a:spcAft>
                <a:spcPts val="1600"/>
              </a:spcAft>
              <a:buClr>
                <a:srgbClr val="000000"/>
              </a:buClr>
              <a:buSzPct val="100000"/>
              <a:buFont typeface="Proxima Nova"/>
            </a:pPr>
            <a:r>
              <a:rPr lang="en" sz="1200">
                <a:latin typeface="Proxima Nova"/>
                <a:ea typeface="Proxima Nova"/>
                <a:cs typeface="Proxima Nova"/>
                <a:sym typeface="Proxima Nova"/>
              </a:rPr>
              <a:t>EV-ready households: 44% of households in California and 43% in the Northeast states could potentially use a PHEV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342650"/>
            <a:ext cx="8520600" cy="572700"/>
          </a:xfrm>
          <a:prstGeom prst="rect">
            <a:avLst/>
          </a:prstGeom>
        </p:spPr>
        <p:txBody>
          <a:bodyPr wrap="square" lIns="91425" tIns="91425" rIns="91425" bIns="91425" anchor="t" anchorCtr="0">
            <a:noAutofit/>
          </a:bodyPr>
          <a:lstStyle/>
          <a:p>
            <a:pPr lvl="0" algn="ctr">
              <a:spcBef>
                <a:spcPts val="0"/>
              </a:spcBef>
              <a:buNone/>
            </a:pPr>
            <a:r>
              <a:rPr lang="en"/>
              <a:t>Very low awareness of existing incentives</a:t>
            </a:r>
          </a:p>
        </p:txBody>
      </p:sp>
      <p:sp>
        <p:nvSpPr>
          <p:cNvPr id="104" name="Shape 10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105" name="Shape 105"/>
          <p:cNvPicPr preferRelativeResize="0"/>
          <p:nvPr/>
        </p:nvPicPr>
        <p:blipFill>
          <a:blip r:embed="rId3">
            <a:alphaModFix/>
          </a:blip>
          <a:stretch>
            <a:fillRect/>
          </a:stretch>
        </p:blipFill>
        <p:spPr>
          <a:xfrm>
            <a:off x="155875" y="915351"/>
            <a:ext cx="9143998" cy="33127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ctr">
              <a:spcBef>
                <a:spcPts val="0"/>
              </a:spcBef>
              <a:buNone/>
            </a:pPr>
            <a:r>
              <a:rPr lang="en"/>
              <a:t>Very Low Awareness about EVs Generally</a:t>
            </a:r>
          </a:p>
        </p:txBody>
      </p:sp>
      <p:pic>
        <p:nvPicPr>
          <p:cNvPr id="111" name="Shape 111"/>
          <p:cNvPicPr preferRelativeResize="0"/>
          <p:nvPr/>
        </p:nvPicPr>
        <p:blipFill>
          <a:blip r:embed="rId3">
            <a:alphaModFix/>
          </a:blip>
          <a:stretch>
            <a:fillRect/>
          </a:stretch>
        </p:blipFill>
        <p:spPr>
          <a:xfrm>
            <a:off x="449250" y="1152475"/>
            <a:ext cx="7967375" cy="3752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ctr">
              <a:spcBef>
                <a:spcPts val="0"/>
              </a:spcBef>
              <a:buNone/>
            </a:pPr>
            <a:r>
              <a:rPr lang="en"/>
              <a:t>Biggest Concerns About Owning an EV</a:t>
            </a:r>
          </a:p>
        </p:txBody>
      </p:sp>
      <p:pic>
        <p:nvPicPr>
          <p:cNvPr id="117" name="Shape 117"/>
          <p:cNvPicPr preferRelativeResize="0"/>
          <p:nvPr/>
        </p:nvPicPr>
        <p:blipFill>
          <a:blip r:embed="rId3">
            <a:alphaModFix/>
          </a:blip>
          <a:stretch>
            <a:fillRect/>
          </a:stretch>
        </p:blipFill>
        <p:spPr>
          <a:xfrm>
            <a:off x="440100" y="1017724"/>
            <a:ext cx="8520600" cy="3961417"/>
          </a:xfrm>
          <a:prstGeom prst="rect">
            <a:avLst/>
          </a:prstGeom>
          <a:noFill/>
          <a:ln>
            <a:noFill/>
          </a:ln>
        </p:spPr>
      </p:pic>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2012</Words>
  <Application>Microsoft Macintosh PowerPoint</Application>
  <PresentationFormat>On-screen Show (16:9)</PresentationFormat>
  <Paragraphs>197</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Proxima Nova</vt:lpstr>
      <vt:lpstr>Spearmint</vt:lpstr>
      <vt:lpstr>Electrification of Transportation:  A Consumer Perspective </vt:lpstr>
      <vt:lpstr>Overview  </vt:lpstr>
      <vt:lpstr>Consumer Reports Activities Around EVs</vt:lpstr>
      <vt:lpstr>What are the benefits of increasing electrification? </vt:lpstr>
      <vt:lpstr>What are the challenges for electrification?</vt:lpstr>
      <vt:lpstr>Findings of Consumer Reports’ Surveys on EVs </vt:lpstr>
      <vt:lpstr>Very low awareness of existing incentives</vt:lpstr>
      <vt:lpstr>Very Low Awareness about EVs Generally</vt:lpstr>
      <vt:lpstr>Biggest Concerns About Owning an EV</vt:lpstr>
      <vt:lpstr>What People Say Would Make an EV More Attractive</vt:lpstr>
      <vt:lpstr>Consumer dimensions of utility investments in EV infrastructure</vt:lpstr>
      <vt:lpstr>Conclusions</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Electrification of Transportation:  A Consumer Perspective </dc:title>
  <cp:lastModifiedBy>dory.larsen@gmail.com</cp:lastModifiedBy>
  <cp:revision>1</cp:revision>
  <dcterms:modified xsi:type="dcterms:W3CDTF">2017-11-14T18:59:49Z</dcterms:modified>
</cp:coreProperties>
</file>