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5" r:id="rId3"/>
    <p:sldId id="261" r:id="rId4"/>
    <p:sldId id="272" r:id="rId5"/>
    <p:sldId id="271" r:id="rId6"/>
    <p:sldId id="276" r:id="rId7"/>
    <p:sldId id="285" r:id="rId8"/>
    <p:sldId id="284" r:id="rId9"/>
    <p:sldId id="278" r:id="rId10"/>
    <p:sldId id="277" r:id="rId11"/>
    <p:sldId id="279" r:id="rId12"/>
    <p:sldId id="280" r:id="rId13"/>
    <p:sldId id="281" r:id="rId14"/>
    <p:sldId id="289" r:id="rId15"/>
    <p:sldId id="286" r:id="rId16"/>
    <p:sldId id="290" r:id="rId17"/>
    <p:sldId id="287" r:id="rId18"/>
    <p:sldId id="274" r:id="rId19"/>
    <p:sldId id="275" r:id="rId20"/>
    <p:sldId id="259" r:id="rId21"/>
    <p:sldId id="273" r:id="rId22"/>
    <p:sldId id="282" r:id="rId23"/>
    <p:sldId id="288" r:id="rId24"/>
    <p:sldId id="266" r:id="rId2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82BF"/>
    <a:srgbClr val="14375D"/>
    <a:srgbClr val="658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24" autoAdjust="0"/>
  </p:normalViewPr>
  <p:slideViewPr>
    <p:cSldViewPr snapToGrid="0" snapToObjects="1">
      <p:cViewPr>
        <p:scale>
          <a:sx n="90" d="100"/>
          <a:sy n="90" d="100"/>
        </p:scale>
        <p:origin x="-15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MPG(E)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CNG</c:v>
                </c:pt>
                <c:pt idx="1">
                  <c:v>Diesel</c:v>
                </c:pt>
                <c:pt idx="2">
                  <c:v>Parallel Hybrid</c:v>
                </c:pt>
                <c:pt idx="3">
                  <c:v>Hydrogen Fuel Cell</c:v>
                </c:pt>
                <c:pt idx="4">
                  <c:v>All-Electric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3.0</c:v>
                </c:pt>
                <c:pt idx="1">
                  <c:v>3.2</c:v>
                </c:pt>
                <c:pt idx="2">
                  <c:v>5.0</c:v>
                </c:pt>
                <c:pt idx="3">
                  <c:v>6.5</c:v>
                </c:pt>
                <c:pt idx="4">
                  <c:v>12.0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6582A2"/>
            </a:solidFill>
            <a:ln>
              <a:solidFill>
                <a:srgbClr val="14375D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CNG</c:v>
                </c:pt>
                <c:pt idx="1">
                  <c:v>Diesel</c:v>
                </c:pt>
                <c:pt idx="2">
                  <c:v>Parallel Hybrid</c:v>
                </c:pt>
                <c:pt idx="3">
                  <c:v>Hydrogen Fuel Cell</c:v>
                </c:pt>
                <c:pt idx="4">
                  <c:v>All-Electric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1.0</c:v>
                </c:pt>
                <c:pt idx="1">
                  <c:v>1.5</c:v>
                </c:pt>
                <c:pt idx="2">
                  <c:v>1.5</c:v>
                </c:pt>
                <c:pt idx="3">
                  <c:v>2.0</c:v>
                </c:pt>
                <c:pt idx="4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94609800"/>
        <c:axId val="-2057880408"/>
      </c:barChart>
      <c:catAx>
        <c:axId val="-1994609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7880408"/>
        <c:crosses val="autoZero"/>
        <c:auto val="1"/>
        <c:lblAlgn val="ctr"/>
        <c:lblOffset val="100"/>
        <c:noMultiLvlLbl val="0"/>
      </c:catAx>
      <c:valAx>
        <c:axId val="-2057880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Miles per Diesel Gallon Equivalent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109109810002878"/>
              <c:y val="0.09283488469704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994609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99EA7-BB41-EB40-9600-7A248745E95B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2A-542A-BB45-BFDC-F7913E5E4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4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focus on commercially available technology</a:t>
            </a:r>
            <a:r>
              <a:rPr lang="is-IS" baseline="0" dirty="0" smtClean="0"/>
              <a:t>… deployment project, not development or demonstration... increasing volume of vehicle deployed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s-IS" sz="1200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three primary tasks: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Deployment of AFV Fleets and Infrastructure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Facilitate Development of Alternative Fuel Corridors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Development of Strategic AFV Fleet Partnerships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focus on commercially available technology</a:t>
            </a:r>
            <a:r>
              <a:rPr lang="is-IS" baseline="0" dirty="0" smtClean="0"/>
              <a:t>… deployment project, not development or demonstration... increasing volume of vehicle deployed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s-IS" sz="1200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three primary tasks: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Deployment of AFV Fleets and Infrastructure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Facilitate Development of Alternative Fuel Corridors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Development of Strategic AFV Fleet Partnerships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focus on commercially available technology</a:t>
            </a:r>
            <a:r>
              <a:rPr lang="is-IS" baseline="0" dirty="0" smtClean="0"/>
              <a:t>… deployment project, not development or demonstration... increasing volume of vehicle deployed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s-IS" sz="1200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three primary tasks: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Deployment of AFV Fleets and Infrastructure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Facilitate Development of Alternative Fuel Corridors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Development of Strategic AFV Fleet Partnerships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Project sponsorship</a:t>
            </a:r>
          </a:p>
          <a:p>
            <a:pPr lvl="1"/>
            <a:r>
              <a:rPr lang="en-US" dirty="0" smtClean="0"/>
              <a:t>Federal Transit Administration</a:t>
            </a:r>
          </a:p>
          <a:p>
            <a:pPr lvl="1"/>
            <a:r>
              <a:rPr lang="en-US" dirty="0" smtClean="0"/>
              <a:t>Departments of Energy, Defense, Interior, NASA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CDD78-449E-A24E-B974-E06192FB7C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4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focus on commercially available technology</a:t>
            </a:r>
            <a:r>
              <a:rPr lang="is-IS" baseline="0" dirty="0" smtClean="0"/>
              <a:t>… deployment project, not development or demonstration... increasing volume of vehicle deployed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s-IS" sz="1200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three primary tasks: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Deployment of AFV Fleets and Infrastructure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Facilitate Development of Alternative Fuel Corridors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Development of Strategic AFV Fleet Partnerships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3232A-542A-BB45-BFDC-F7913E5E47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56867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128" y="2519790"/>
            <a:ext cx="4808580" cy="177226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434" y="4348005"/>
            <a:ext cx="4693274" cy="175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7220E30E-77A3-A741-B569-F3EE438E5D62}" type="datetimeFigureOut">
              <a:rPr lang="en-US"/>
              <a:pPr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A9B6297F-5123-EB43-A7FC-22ABAFAD568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8" name="Picture 7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/>
          <a:stretch/>
        </p:blipFill>
        <p:spPr>
          <a:xfrm>
            <a:off x="-1" y="-134842"/>
            <a:ext cx="4624275" cy="69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7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639"/>
            <a:ext cx="7340600" cy="804756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00200"/>
            <a:ext cx="8000999" cy="4525963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2" y="6356352"/>
            <a:ext cx="2133600" cy="365125"/>
          </a:xfrm>
        </p:spPr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9601" y="635635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85802" y="1079395"/>
            <a:ext cx="8178799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12" name="Picture 11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396"/>
          <a:stretch/>
        </p:blipFill>
        <p:spPr>
          <a:xfrm>
            <a:off x="-1" y="-134842"/>
            <a:ext cx="457201" cy="69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639"/>
            <a:ext cx="7340600" cy="804756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64267"/>
            <a:ext cx="8000999" cy="4161895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2" y="6356352"/>
            <a:ext cx="2133600" cy="365125"/>
          </a:xfrm>
        </p:spPr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9601" y="635635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76539" y="1180480"/>
            <a:ext cx="8010261" cy="6544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13" name="Picture 12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396"/>
          <a:stretch/>
        </p:blipFill>
        <p:spPr>
          <a:xfrm>
            <a:off x="-1" y="-134842"/>
            <a:ext cx="457201" cy="6992841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685802" y="1079395"/>
            <a:ext cx="8178799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48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639"/>
            <a:ext cx="7340600" cy="114300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00200"/>
            <a:ext cx="8000999" cy="4525963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2" y="6356352"/>
            <a:ext cx="2133600" cy="365125"/>
          </a:xfrm>
        </p:spPr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9601" y="635635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pic>
        <p:nvPicPr>
          <p:cNvPr id="10" name="Picture 9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11" name="Picture 10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396"/>
          <a:stretch/>
        </p:blipFill>
        <p:spPr>
          <a:xfrm>
            <a:off x="-1" y="-134842"/>
            <a:ext cx="457201" cy="69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8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80444"/>
            <a:ext cx="9144000" cy="405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6" y="3008318"/>
            <a:ext cx="7772400" cy="1362076"/>
          </a:xfrm>
        </p:spPr>
        <p:txBody>
          <a:bodyPr anchor="t">
            <a:noAutofit/>
          </a:bodyPr>
          <a:lstStyle>
            <a:lvl1pPr algn="l"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207" y="654760"/>
            <a:ext cx="7772400" cy="83537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12" name="Picture 11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/>
          <a:stretch/>
        </p:blipFill>
        <p:spPr>
          <a:xfrm>
            <a:off x="0" y="1580444"/>
            <a:ext cx="2680005" cy="40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67055"/>
            <a:ext cx="7305430" cy="81234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8002" y="6356352"/>
            <a:ext cx="2133600" cy="365125"/>
          </a:xfrm>
        </p:spPr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9601" y="635635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12" name="Picture 11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396"/>
          <a:stretch/>
        </p:blipFill>
        <p:spPr>
          <a:xfrm>
            <a:off x="-1" y="-134842"/>
            <a:ext cx="457201" cy="699284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85802" y="1079395"/>
            <a:ext cx="8178799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79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67055"/>
            <a:ext cx="7256584" cy="81234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8002" y="6356352"/>
            <a:ext cx="2133600" cy="365125"/>
          </a:xfrm>
        </p:spPr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9601" y="635635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T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45" y="274639"/>
            <a:ext cx="683242" cy="668443"/>
          </a:xfrm>
          <a:prstGeom prst="rect">
            <a:avLst/>
          </a:prstGeom>
        </p:spPr>
      </p:pic>
      <p:pic>
        <p:nvPicPr>
          <p:cNvPr id="12" name="Picture 11" descr="logo swoo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396"/>
          <a:stretch/>
        </p:blipFill>
        <p:spPr>
          <a:xfrm>
            <a:off x="-1" y="-134842"/>
            <a:ext cx="457201" cy="69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8002" y="6356352"/>
            <a:ext cx="2133600" cy="365125"/>
          </a:xfrm>
        </p:spPr>
        <p:txBody>
          <a:bodyPr/>
          <a:lstStyle/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49601" y="635635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6297F-5123-EB43-A7FC-22ABAFAD568B}" type="slidenum"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1437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 swoo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396"/>
          <a:stretch/>
        </p:blipFill>
        <p:spPr>
          <a:xfrm>
            <a:off x="-1" y="-134842"/>
            <a:ext cx="457201" cy="69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0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0E30E-77A3-A741-B569-F3EE438E5D62}" type="datetimeFigureOut"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6297F-5123-EB43-A7FC-22ABAFAD56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8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1" r:id="rId5"/>
    <p:sldLayoutId id="2147483654" r:id="rId6"/>
    <p:sldLayoutId id="2147483658" r:id="rId7"/>
    <p:sldLayoutId id="2147483655" r:id="rId8"/>
    <p:sldLayoutId id="214748365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538" y="2519790"/>
            <a:ext cx="5220170" cy="1772261"/>
          </a:xfrm>
        </p:spPr>
        <p:txBody>
          <a:bodyPr>
            <a:normAutofit/>
          </a:bodyPr>
          <a:lstStyle/>
          <a:p>
            <a:r>
              <a:rPr lang="en-US" sz="5400" dirty="0" smtClean="0"/>
              <a:t>Electric Buses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434" y="4348005"/>
            <a:ext cx="4897638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Technology Overview and Deployment Considerations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0534" y="5624541"/>
            <a:ext cx="2709340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Blake Whitson</a:t>
            </a:r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November 16, 2017</a:t>
            </a:r>
            <a:endParaRPr lang="en-US" sz="1600" dirty="0">
              <a:solidFill>
                <a:schemeClr val="accent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77471" y="5486399"/>
            <a:ext cx="321733" cy="907459"/>
            <a:chOff x="5977470" y="4114799"/>
            <a:chExt cx="321733" cy="680594"/>
          </a:xfrm>
        </p:grpSpPr>
        <p:sp>
          <p:nvSpPr>
            <p:cNvPr id="8" name="Isosceles Triangle 7"/>
            <p:cNvSpPr/>
            <p:nvPr/>
          </p:nvSpPr>
          <p:spPr>
            <a:xfrm rot="16200000">
              <a:off x="5798040" y="4294229"/>
              <a:ext cx="680594" cy="32173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</a:t>
              </a:r>
            </a:p>
          </p:txBody>
        </p:sp>
        <p:sp>
          <p:nvSpPr>
            <p:cNvPr id="6" name="Isosceles Triangle 5"/>
            <p:cNvSpPr/>
            <p:nvPr/>
          </p:nvSpPr>
          <p:spPr>
            <a:xfrm rot="16200000">
              <a:off x="5956303" y="4339167"/>
              <a:ext cx="465667" cy="220132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75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Depot Charger (example)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10</a:t>
            </a:fld>
            <a:endParaRPr lang="uk-U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12582" y="5158629"/>
            <a:ext cx="7394815" cy="120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870" indent="-34287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B243D"/>
                </a:solidFill>
                <a:latin typeface="+mn-lt"/>
                <a:ea typeface="+mn-ea"/>
                <a:cs typeface="+mn-cs"/>
              </a:defRPr>
            </a:lvl1pPr>
            <a:lvl2pPr marL="742883" indent="-28572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B243D"/>
                </a:solidFill>
                <a:latin typeface="+mn-lt"/>
                <a:ea typeface="+mn-ea"/>
              </a:defRPr>
            </a:lvl2pPr>
            <a:lvl3pPr marL="1142898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B243D"/>
                </a:solidFill>
                <a:latin typeface="+mn-lt"/>
                <a:ea typeface="+mn-ea"/>
              </a:defRPr>
            </a:lvl3pPr>
            <a:lvl4pPr marL="1600057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243D"/>
                </a:solidFill>
                <a:latin typeface="+mn-lt"/>
                <a:ea typeface="+mn-ea"/>
              </a:defRPr>
            </a:lvl4pPr>
            <a:lvl5pPr marL="2057217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5pPr>
            <a:lvl6pPr marL="2514376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6pPr>
            <a:lvl7pPr marL="2971535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7pPr>
            <a:lvl8pPr marL="3428695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8pPr>
            <a:lvl9pPr marL="3885854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>
                <a:latin typeface="Calibri"/>
                <a:ea typeface="Osaka" charset="0"/>
                <a:cs typeface="Calibri"/>
              </a:rPr>
              <a:t>Input: 480 VAC, 95 A, 60 Hz, 3-Phase</a:t>
            </a:r>
          </a:p>
          <a:p>
            <a:r>
              <a:rPr lang="en-US" sz="2400" dirty="0" smtClean="0">
                <a:latin typeface="Calibri"/>
                <a:ea typeface="Osaka" charset="0"/>
                <a:cs typeface="Calibri"/>
              </a:rPr>
              <a:t>Output: 40 kW AC, per connector</a:t>
            </a:r>
          </a:p>
          <a:p>
            <a:r>
              <a:rPr lang="en-US" sz="2400" dirty="0" smtClean="0">
                <a:latin typeface="Calibri"/>
                <a:ea typeface="Osaka" charset="0"/>
                <a:cs typeface="Calibri"/>
              </a:rPr>
              <a:t>IEC 62196, standard 7PIN connector</a:t>
            </a:r>
          </a:p>
        </p:txBody>
      </p:sp>
      <p:pic>
        <p:nvPicPr>
          <p:cNvPr id="8" name="Picture 7" descr="KIMG0018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/>
          <a:stretch/>
        </p:blipFill>
        <p:spPr>
          <a:xfrm flipH="1">
            <a:off x="3545249" y="1298221"/>
            <a:ext cx="2456409" cy="3592687"/>
          </a:xfrm>
          <a:prstGeom prst="rect">
            <a:avLst/>
          </a:prstGeom>
          <a:ln>
            <a:solidFill>
              <a:srgbClr val="0B1A2D"/>
            </a:solidFill>
          </a:ln>
        </p:spPr>
      </p:pic>
      <p:pic>
        <p:nvPicPr>
          <p:cNvPr id="9" name="Picture 8" descr="IMG_29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0997" y="1747311"/>
            <a:ext cx="3592685" cy="2694514"/>
          </a:xfrm>
          <a:prstGeom prst="rect">
            <a:avLst/>
          </a:prstGeom>
          <a:ln>
            <a:solidFill>
              <a:srgbClr val="0B1A2D"/>
            </a:solidFill>
          </a:ln>
        </p:spPr>
      </p:pic>
      <p:pic>
        <p:nvPicPr>
          <p:cNvPr id="10" name="Picture 9" descr="KIMG001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298221"/>
            <a:ext cx="2694515" cy="3592687"/>
          </a:xfrm>
          <a:prstGeom prst="rect">
            <a:avLst/>
          </a:prstGeom>
          <a:ln>
            <a:solidFill>
              <a:srgbClr val="0B1A2D"/>
            </a:solidFill>
          </a:ln>
        </p:spPr>
      </p:pic>
    </p:spTree>
    <p:extLst>
      <p:ext uri="{BB962C8B-B14F-4D97-AF65-F5344CB8AC3E}">
        <p14:creationId xmlns:p14="http://schemas.microsoft.com/office/powerpoint/2010/main" val="406320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On-Route Charging Equipment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11</a:t>
            </a:fld>
            <a:endParaRPr lang="uk-UA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745067" y="1199234"/>
            <a:ext cx="8153400" cy="54355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Calibri"/>
                <a:ea typeface="Osaka" charset="0"/>
                <a:cs typeface="Calibri"/>
              </a:rPr>
              <a:t>Inductive “wireless” charger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mounted in roadway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50 kW 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output</a:t>
            </a:r>
          </a:p>
          <a:p>
            <a:pPr marL="460375" indent="-341313"/>
            <a:r>
              <a:rPr lang="en-US" sz="2400" dirty="0">
                <a:latin typeface="Calibri"/>
                <a:ea typeface="Osaka" charset="0"/>
                <a:cs typeface="Calibri"/>
              </a:rPr>
              <a:t>6 installations to date </a:t>
            </a:r>
            <a:endParaRPr lang="en-US" sz="2400" dirty="0" smtClean="0">
              <a:latin typeface="Calibri"/>
              <a:ea typeface="Osaka" charset="0"/>
              <a:cs typeface="Calibri"/>
            </a:endParaRPr>
          </a:p>
          <a:p>
            <a:pPr marL="460375" indent="-341313"/>
            <a:r>
              <a:rPr lang="en-US" sz="2400" dirty="0">
                <a:latin typeface="Calibri"/>
                <a:ea typeface="Osaka" charset="0"/>
                <a:cs typeface="Calibri"/>
              </a:rPr>
              <a:t>high power systems under development (200+ kW) </a:t>
            </a:r>
            <a:endParaRPr lang="en-US" sz="2400" dirty="0" smtClean="0">
              <a:latin typeface="Calibri"/>
              <a:ea typeface="Osaka" charset="0"/>
              <a:cs typeface="Calibri"/>
            </a:endParaRP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Suppliers: WAVE, Momentum Dynamics</a:t>
            </a:r>
          </a:p>
          <a:p>
            <a:pPr marL="0" indent="0">
              <a:buNone/>
            </a:pPr>
            <a:endParaRPr lang="en-US" sz="1800" dirty="0" smtClean="0">
              <a:latin typeface="Calibri"/>
              <a:ea typeface="Osaka" charset="0"/>
              <a:cs typeface="Calibri"/>
            </a:endParaRPr>
          </a:p>
          <a:p>
            <a:pPr marL="0" indent="0">
              <a:buNone/>
            </a:pPr>
            <a:r>
              <a:rPr lang="en-US" sz="2400" b="1" dirty="0" smtClean="0">
                <a:latin typeface="Calibri"/>
                <a:ea typeface="Osaka" charset="0"/>
                <a:cs typeface="Calibri"/>
              </a:rPr>
              <a:t>Conductive charger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mounted over roadway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~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200-400 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kW 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output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20+ installations to date 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Suppliers: Proterra, Siemens, ABB</a:t>
            </a:r>
          </a:p>
        </p:txBody>
      </p:sp>
    </p:spTree>
    <p:extLst>
      <p:ext uri="{BB962C8B-B14F-4D97-AF65-F5344CB8AC3E}">
        <p14:creationId xmlns:p14="http://schemas.microsoft.com/office/powerpoint/2010/main" val="321173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Inductive Charger (example) 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12</a:t>
            </a:fld>
            <a:endParaRPr lang="uk-U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74390" y="5528727"/>
            <a:ext cx="7772400" cy="101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870" indent="-34287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B243D"/>
                </a:solidFill>
                <a:latin typeface="+mn-lt"/>
                <a:ea typeface="+mn-ea"/>
                <a:cs typeface="+mn-cs"/>
              </a:defRPr>
            </a:lvl1pPr>
            <a:lvl2pPr marL="742883" indent="-28572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B243D"/>
                </a:solidFill>
                <a:latin typeface="+mn-lt"/>
                <a:ea typeface="+mn-ea"/>
              </a:defRPr>
            </a:lvl2pPr>
            <a:lvl3pPr marL="1142898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B243D"/>
                </a:solidFill>
                <a:latin typeface="+mn-lt"/>
                <a:ea typeface="+mn-ea"/>
              </a:defRPr>
            </a:lvl3pPr>
            <a:lvl4pPr marL="1600057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243D"/>
                </a:solidFill>
                <a:latin typeface="+mn-lt"/>
                <a:ea typeface="+mn-ea"/>
              </a:defRPr>
            </a:lvl4pPr>
            <a:lvl5pPr marL="2057217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5pPr>
            <a:lvl6pPr marL="2514376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6pPr>
            <a:lvl7pPr marL="2971535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7pPr>
            <a:lvl8pPr marL="3428695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8pPr>
            <a:lvl9pPr marL="3885854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>
                <a:latin typeface="Calibri"/>
                <a:ea typeface="Osaka" charset="0"/>
                <a:cs typeface="Calibri"/>
              </a:rPr>
              <a:t>Utility Requirements: 480 VAC, 3-phase</a:t>
            </a:r>
          </a:p>
          <a:p>
            <a:r>
              <a:rPr lang="en-US" sz="2400" dirty="0" smtClean="0">
                <a:latin typeface="Calibri"/>
                <a:ea typeface="Osaka" charset="0"/>
                <a:cs typeface="Calibri"/>
              </a:rPr>
              <a:t>transformer, chiller, electrical cabinet</a:t>
            </a:r>
          </a:p>
        </p:txBody>
      </p:sp>
      <p:pic>
        <p:nvPicPr>
          <p:cNvPr id="6" name="Picture 5" descr="Screen Shot 2017-06-20 at 7.20.1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4005" r="2109" b="1728"/>
          <a:stretch/>
        </p:blipFill>
        <p:spPr>
          <a:xfrm>
            <a:off x="737322" y="1263224"/>
            <a:ext cx="5148450" cy="4055533"/>
          </a:xfrm>
          <a:prstGeom prst="rect">
            <a:avLst/>
          </a:prstGeom>
          <a:ln>
            <a:solidFill>
              <a:srgbClr val="0B1A2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6" y="1263224"/>
            <a:ext cx="2834896" cy="2666487"/>
          </a:xfrm>
          <a:prstGeom prst="rect">
            <a:avLst/>
          </a:prstGeom>
          <a:ln>
            <a:solidFill>
              <a:srgbClr val="0B1A2D"/>
            </a:solidFill>
          </a:ln>
        </p:spPr>
      </p:pic>
    </p:spTree>
    <p:extLst>
      <p:ext uri="{BB962C8B-B14F-4D97-AF65-F5344CB8AC3E}">
        <p14:creationId xmlns:p14="http://schemas.microsoft.com/office/powerpoint/2010/main" val="354860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Conductive Charger (example) 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13</a:t>
            </a:fld>
            <a:endParaRPr lang="uk-UA" dirty="0"/>
          </a:p>
        </p:txBody>
      </p:sp>
      <p:pic>
        <p:nvPicPr>
          <p:cNvPr id="7" name="Picture 6" descr="Screen Shot 2017-06-19 at 10.56.54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1" t="7723" r="3440" b="12011"/>
          <a:stretch/>
        </p:blipFill>
        <p:spPr>
          <a:xfrm>
            <a:off x="685801" y="1278463"/>
            <a:ext cx="8077200" cy="4165600"/>
          </a:xfrm>
          <a:prstGeom prst="rect">
            <a:avLst/>
          </a:prstGeom>
          <a:ln>
            <a:solidFill>
              <a:srgbClr val="0B1A2D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922869" y="5596459"/>
            <a:ext cx="7772400" cy="101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870" indent="-34287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B243D"/>
                </a:solidFill>
                <a:latin typeface="+mn-lt"/>
                <a:ea typeface="+mn-ea"/>
                <a:cs typeface="+mn-cs"/>
              </a:defRPr>
            </a:lvl1pPr>
            <a:lvl2pPr marL="742883" indent="-28572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B243D"/>
                </a:solidFill>
                <a:latin typeface="+mn-lt"/>
                <a:ea typeface="+mn-ea"/>
              </a:defRPr>
            </a:lvl2pPr>
            <a:lvl3pPr marL="1142898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B243D"/>
                </a:solidFill>
                <a:latin typeface="+mn-lt"/>
                <a:ea typeface="+mn-ea"/>
              </a:defRPr>
            </a:lvl3pPr>
            <a:lvl4pPr marL="1600057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B243D"/>
                </a:solidFill>
                <a:latin typeface="+mn-lt"/>
                <a:ea typeface="+mn-ea"/>
              </a:defRPr>
            </a:lvl4pPr>
            <a:lvl5pPr marL="2057217" indent="-22858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5pPr>
            <a:lvl6pPr marL="2514376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6pPr>
            <a:lvl7pPr marL="2971535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7pPr>
            <a:lvl8pPr marL="3428695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8pPr>
            <a:lvl9pPr marL="3885854" indent="-22858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243D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>
                <a:latin typeface="Arial" charset="0"/>
                <a:ea typeface="Osaka" charset="0"/>
              </a:rPr>
              <a:t>Utility Requirements: 480 VAC, 3-phase</a:t>
            </a:r>
          </a:p>
          <a:p>
            <a:r>
              <a:rPr lang="en-US" sz="2400" dirty="0" smtClean="0">
                <a:latin typeface="Arial" charset="0"/>
                <a:ea typeface="Osaka" charset="0"/>
              </a:rPr>
              <a:t>transformer, chiller, electrical cabinet</a:t>
            </a:r>
          </a:p>
        </p:txBody>
      </p:sp>
    </p:spTree>
    <p:extLst>
      <p:ext uri="{BB962C8B-B14F-4D97-AF65-F5344CB8AC3E}">
        <p14:creationId xmlns:p14="http://schemas.microsoft.com/office/powerpoint/2010/main" val="355090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Why buses?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08806"/>
            <a:ext cx="8283221" cy="4991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Why does transit deploy the coolest technology first?</a:t>
            </a:r>
            <a:endParaRPr lang="en-US" sz="2800" b="1" dirty="0"/>
          </a:p>
          <a:p>
            <a:pPr marL="450850"/>
            <a:r>
              <a:rPr lang="en-US" sz="2800" dirty="0" smtClean="0"/>
              <a:t>professionally maintained at regular intervals</a:t>
            </a:r>
          </a:p>
          <a:p>
            <a:pPr marL="450850"/>
            <a:r>
              <a:rPr lang="en-US" sz="2800" dirty="0" smtClean="0"/>
              <a:t>centralized parking and fueling</a:t>
            </a:r>
          </a:p>
          <a:p>
            <a:pPr marL="450850"/>
            <a:r>
              <a:rPr lang="en-US" sz="2800" dirty="0" smtClean="0"/>
              <a:t>professional drivers on regular duty cycles</a:t>
            </a:r>
          </a:p>
          <a:p>
            <a:pPr marL="450850"/>
            <a:r>
              <a:rPr lang="en-US" sz="2800" dirty="0" smtClean="0"/>
              <a:t>high-mileage, long-hours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14</a:t>
            </a:fld>
            <a:endParaRPr lang="uk-UA" dirty="0"/>
          </a:p>
        </p:txBody>
      </p:sp>
      <p:pic>
        <p:nvPicPr>
          <p:cNvPr id="6" name="Picture 5" descr="technici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/>
          <a:stretch/>
        </p:blipFill>
        <p:spPr>
          <a:xfrm>
            <a:off x="846667" y="4104807"/>
            <a:ext cx="3414889" cy="2461448"/>
          </a:xfrm>
          <a:prstGeom prst="rect">
            <a:avLst/>
          </a:prstGeom>
        </p:spPr>
      </p:pic>
      <p:pic>
        <p:nvPicPr>
          <p:cNvPr id="7" name="Picture 6" descr="maxresdefaul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/>
          <a:stretch/>
        </p:blipFill>
        <p:spPr>
          <a:xfrm>
            <a:off x="4453466" y="4104807"/>
            <a:ext cx="4154312" cy="24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3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Deployment Challenges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15</a:t>
            </a:fld>
            <a:endParaRPr lang="uk-UA" dirty="0"/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685801" y="1317977"/>
            <a:ext cx="8283221" cy="503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Calibri"/>
                <a:cs typeface="Calibri"/>
              </a:rPr>
              <a:t>Barriers to adoption exist:</a:t>
            </a: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uncertainties about vehicle range</a:t>
            </a: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refueling location and duration</a:t>
            </a:r>
          </a:p>
          <a:p>
            <a:pPr marL="582613"/>
            <a:r>
              <a:rPr lang="en-US" sz="2800" dirty="0">
                <a:cs typeface="Calibri"/>
              </a:rPr>
              <a:t>refueling equipment procurement </a:t>
            </a:r>
            <a:r>
              <a:rPr lang="en-US" sz="2800" dirty="0" smtClean="0">
                <a:cs typeface="Calibri"/>
              </a:rPr>
              <a:t>&amp; installation</a:t>
            </a:r>
            <a:endParaRPr lang="en-US" sz="2800" dirty="0" smtClean="0">
              <a:latin typeface="Calibri"/>
              <a:cs typeface="Calibri"/>
            </a:endParaRP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unknown operating costs</a:t>
            </a: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finding the optimal solution for a specific application</a:t>
            </a:r>
            <a:r>
              <a:rPr lang="is-IS" sz="2800" dirty="0" smtClean="0">
                <a:latin typeface="Calibri"/>
                <a:cs typeface="Calibri"/>
              </a:rPr>
              <a:t>… </a:t>
            </a:r>
            <a:r>
              <a:rPr lang="en-US" sz="2800" dirty="0" smtClean="0">
                <a:latin typeface="Calibri"/>
                <a:cs typeface="Calibri"/>
              </a:rPr>
              <a:t>broad market with no clear winner</a:t>
            </a: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scaling a small deployment into a fleet-wide change</a:t>
            </a: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inoperability between different buses &amp; chargers</a:t>
            </a:r>
          </a:p>
          <a:p>
            <a:pPr marL="582613"/>
            <a:endParaRPr lang="en-US" sz="2800" dirty="0" smtClean="0">
              <a:latin typeface="Calibri"/>
              <a:cs typeface="Calibri"/>
            </a:endParaRPr>
          </a:p>
          <a:p>
            <a:pPr marL="582613"/>
            <a:endParaRPr lang="en-US" sz="2800" dirty="0" smtClean="0">
              <a:latin typeface="Calibri"/>
              <a:cs typeface="Calibri"/>
            </a:endParaRPr>
          </a:p>
          <a:p>
            <a:pPr marL="582613"/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42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Best Practices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16</a:t>
            </a:fld>
            <a:endParaRPr lang="uk-UA" dirty="0"/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685801" y="1317977"/>
            <a:ext cx="80009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Calibri"/>
                <a:cs typeface="Calibri"/>
              </a:rPr>
              <a:t>Smart Deployments are Key to Deployment Success</a:t>
            </a:r>
            <a:endParaRPr lang="en-US" sz="2800" b="1" dirty="0" smtClean="0">
              <a:latin typeface="Calibri"/>
              <a:cs typeface="Calibri"/>
            </a:endParaRP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Project stakeholders </a:t>
            </a:r>
            <a:r>
              <a:rPr lang="en-US" sz="2800" dirty="0" smtClean="0">
                <a:latin typeface="Calibri"/>
                <a:cs typeface="Calibri"/>
              </a:rPr>
              <a:t>must </a:t>
            </a:r>
            <a:r>
              <a:rPr lang="en-US" sz="2800" dirty="0" smtClean="0">
                <a:latin typeface="Calibri"/>
                <a:cs typeface="Calibri"/>
              </a:rPr>
              <a:t>be informed and prepared at every </a:t>
            </a:r>
            <a:r>
              <a:rPr lang="en-US" sz="2800" dirty="0" smtClean="0">
                <a:latin typeface="Calibri"/>
                <a:cs typeface="Calibri"/>
              </a:rPr>
              <a:t>stage of the project:</a:t>
            </a:r>
            <a:endParaRPr lang="en-US" sz="2800" dirty="0" smtClean="0">
              <a:latin typeface="Calibri"/>
              <a:cs typeface="Calibri"/>
            </a:endParaRPr>
          </a:p>
          <a:p>
            <a:pPr marL="1439863" lvl="3" indent="-342900">
              <a:buFont typeface="Wingdings" charset="2"/>
              <a:buChar char="Ø"/>
            </a:pPr>
            <a:r>
              <a:rPr lang="en-US" sz="2800" dirty="0" smtClean="0">
                <a:latin typeface="Calibri"/>
                <a:cs typeface="Calibri"/>
              </a:rPr>
              <a:t>Procurement</a:t>
            </a:r>
          </a:p>
          <a:p>
            <a:pPr marL="1439863" lvl="3" indent="-342900">
              <a:buFont typeface="Wingdings" charset="2"/>
              <a:buChar char="Ø"/>
            </a:pPr>
            <a:r>
              <a:rPr lang="en-US" sz="2800" dirty="0" smtClean="0">
                <a:latin typeface="Calibri"/>
                <a:cs typeface="Calibri"/>
              </a:rPr>
              <a:t>Deployment</a:t>
            </a:r>
          </a:p>
          <a:p>
            <a:pPr marL="1439863" lvl="3" indent="-342900">
              <a:buFont typeface="Wingdings" charset="2"/>
              <a:buChar char="Ø"/>
            </a:pPr>
            <a:r>
              <a:rPr lang="en-US" sz="2800" dirty="0" smtClean="0">
                <a:latin typeface="Calibri"/>
                <a:cs typeface="Calibri"/>
              </a:rPr>
              <a:t>Day to Day Management</a:t>
            </a:r>
          </a:p>
          <a:p>
            <a:pPr marL="582613"/>
            <a:r>
              <a:rPr lang="en-US" sz="2800" dirty="0" smtClean="0">
                <a:latin typeface="Calibri"/>
                <a:cs typeface="Calibri"/>
              </a:rPr>
              <a:t>Industry </a:t>
            </a:r>
            <a:r>
              <a:rPr lang="en-US" sz="2800" dirty="0" smtClean="0">
                <a:latin typeface="Calibri"/>
                <a:cs typeface="Calibri"/>
              </a:rPr>
              <a:t>must work together to continue to understand and eliminate barriers.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92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Best Practices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17</a:t>
            </a:fld>
            <a:endParaRPr lang="uk-UA" dirty="0"/>
          </a:p>
        </p:txBody>
      </p:sp>
      <p:grpSp>
        <p:nvGrpSpPr>
          <p:cNvPr id="52" name="Group 51"/>
          <p:cNvGrpSpPr/>
          <p:nvPr/>
        </p:nvGrpSpPr>
        <p:grpSpPr>
          <a:xfrm>
            <a:off x="4445001" y="1254806"/>
            <a:ext cx="4286017" cy="5164263"/>
            <a:chOff x="5353282" y="1570008"/>
            <a:chExt cx="3660670" cy="4410776"/>
          </a:xfrm>
        </p:grpSpPr>
        <p:cxnSp>
          <p:nvCxnSpPr>
            <p:cNvPr id="53" name="Straight Arrow Connector 52"/>
            <p:cNvCxnSpPr>
              <a:stCxn id="61" idx="1"/>
            </p:cNvCxnSpPr>
            <p:nvPr/>
          </p:nvCxnSpPr>
          <p:spPr bwMode="auto">
            <a:xfrm flipH="1">
              <a:off x="6223235" y="3781373"/>
              <a:ext cx="622340" cy="39845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6223235" y="4376030"/>
              <a:ext cx="622341" cy="468927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6209794" y="5202574"/>
              <a:ext cx="635782" cy="49274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6" name="Straight Arrow Connector 55"/>
            <p:cNvCxnSpPr>
              <a:stCxn id="71" idx="3"/>
            </p:cNvCxnSpPr>
            <p:nvPr/>
          </p:nvCxnSpPr>
          <p:spPr bwMode="auto">
            <a:xfrm flipV="1">
              <a:off x="6197556" y="2723576"/>
              <a:ext cx="655343" cy="492739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H="1">
              <a:off x="7632424" y="2723576"/>
              <a:ext cx="549424" cy="768595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58" name="Rounded Rectangle 57"/>
            <p:cNvSpPr/>
            <p:nvPr/>
          </p:nvSpPr>
          <p:spPr bwMode="auto">
            <a:xfrm>
              <a:off x="6845576" y="4610494"/>
              <a:ext cx="786848" cy="796917"/>
            </a:xfrm>
            <a:prstGeom prst="roundRect">
              <a:avLst/>
            </a:prstGeom>
            <a:solidFill>
              <a:srgbClr val="6582A2"/>
            </a:solidFill>
            <a:ln w="12700" cap="sq" cmpd="sng" algn="ctr">
              <a:solidFill>
                <a:srgbClr val="14375D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  <a:latin typeface="Calibri"/>
                  <a:cs typeface="Calibri"/>
                </a:rPr>
                <a:t>Life Cycle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  <a:latin typeface="Calibri"/>
                  <a:cs typeface="Calibri"/>
                </a:rPr>
                <a:t>Cost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  <a:latin typeface="Calibri"/>
                  <a:cs typeface="Calibri"/>
                </a:rPr>
                <a:t>Analysis</a:t>
              </a: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/>
                <a:cs typeface="Calibri"/>
              </a:endParaRPr>
            </a:p>
          </p:txBody>
        </p:sp>
        <p:cxnSp>
          <p:nvCxnSpPr>
            <p:cNvPr id="59" name="Straight Arrow Connector 58"/>
            <p:cNvCxnSpPr>
              <a:stCxn id="58" idx="3"/>
              <a:endCxn id="70" idx="1"/>
            </p:cNvCxnSpPr>
            <p:nvPr/>
          </p:nvCxnSpPr>
          <p:spPr bwMode="auto">
            <a:xfrm>
              <a:off x="7632424" y="5008953"/>
              <a:ext cx="549424" cy="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60" name="Rounded Rectangle 59"/>
            <p:cNvSpPr/>
            <p:nvPr/>
          </p:nvSpPr>
          <p:spPr bwMode="auto">
            <a:xfrm>
              <a:off x="6845576" y="2127792"/>
              <a:ext cx="786848" cy="796917"/>
            </a:xfrm>
            <a:prstGeom prst="roundRect">
              <a:avLst/>
            </a:prstGeom>
            <a:solidFill>
              <a:schemeClr val="bg2"/>
            </a:solidFill>
            <a:ln w="12700" cap="sq" cmpd="sng" algn="ctr">
              <a:solidFill>
                <a:schemeClr val="tx2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Bus &amp; Route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Modeling</a:t>
              </a: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6845576" y="3382915"/>
              <a:ext cx="786848" cy="796917"/>
            </a:xfrm>
            <a:prstGeom prst="roundRect">
              <a:avLst/>
            </a:prstGeom>
            <a:solidFill>
              <a:srgbClr val="6582A2"/>
            </a:solidFill>
            <a:ln w="12700" cap="sq" cmpd="sng" algn="ctr">
              <a:solidFill>
                <a:srgbClr val="14375D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  <a:latin typeface="Calibri"/>
                  <a:cs typeface="Calibri"/>
                </a:rPr>
                <a:t>Rate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FFFFFF"/>
                  </a:solidFill>
                  <a:latin typeface="Calibri"/>
                  <a:cs typeface="Calibri"/>
                </a:rPr>
                <a:t>Modeling</a:t>
              </a:r>
              <a:endParaRPr lang="en-US" sz="1200" dirty="0" smtClea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cxnSp>
          <p:nvCxnSpPr>
            <p:cNvPr id="62" name="Straight Arrow Connector 61"/>
            <p:cNvCxnSpPr>
              <a:stCxn id="66" idx="3"/>
            </p:cNvCxnSpPr>
            <p:nvPr/>
          </p:nvCxnSpPr>
          <p:spPr bwMode="auto">
            <a:xfrm>
              <a:off x="6203674" y="1848900"/>
              <a:ext cx="641902" cy="468927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63" name="Straight Arrow Connector 62"/>
            <p:cNvCxnSpPr>
              <a:stCxn id="67" idx="3"/>
              <a:endCxn id="60" idx="1"/>
            </p:cNvCxnSpPr>
            <p:nvPr/>
          </p:nvCxnSpPr>
          <p:spPr bwMode="auto">
            <a:xfrm>
              <a:off x="6203675" y="2526251"/>
              <a:ext cx="641901" cy="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64" name="Straight Arrow Connector 63"/>
            <p:cNvCxnSpPr>
              <a:stCxn id="60" idx="3"/>
              <a:endCxn id="69" idx="1"/>
            </p:cNvCxnSpPr>
            <p:nvPr/>
          </p:nvCxnSpPr>
          <p:spPr bwMode="auto">
            <a:xfrm>
              <a:off x="7632424" y="2526251"/>
              <a:ext cx="549424" cy="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65" name="Straight Arrow Connector 64"/>
            <p:cNvCxnSpPr>
              <a:stCxn id="68" idx="1"/>
              <a:endCxn id="61" idx="3"/>
            </p:cNvCxnSpPr>
            <p:nvPr/>
          </p:nvCxnSpPr>
          <p:spPr bwMode="auto">
            <a:xfrm flipH="1">
              <a:off x="7632424" y="3774500"/>
              <a:ext cx="549424" cy="6874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66" name="Flowchart: Document 5"/>
            <p:cNvSpPr/>
            <p:nvPr/>
          </p:nvSpPr>
          <p:spPr bwMode="auto">
            <a:xfrm>
              <a:off x="5353282" y="1570008"/>
              <a:ext cx="850392" cy="557784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+mn-lt"/>
                </a:rPr>
                <a:t>Route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+mn-lt"/>
                </a:rPr>
                <a:t>Requirements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67" name="Flowchart: Document 6"/>
            <p:cNvSpPr/>
            <p:nvPr/>
          </p:nvSpPr>
          <p:spPr bwMode="auto">
            <a:xfrm>
              <a:off x="5359401" y="2250396"/>
              <a:ext cx="844274" cy="551712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Vehicle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Specifications</a:t>
              </a:r>
            </a:p>
          </p:txBody>
        </p:sp>
        <p:sp>
          <p:nvSpPr>
            <p:cNvPr id="68" name="Flowchart: Document 10"/>
            <p:cNvSpPr/>
            <p:nvPr/>
          </p:nvSpPr>
          <p:spPr bwMode="auto">
            <a:xfrm>
              <a:off x="8181848" y="3498644"/>
              <a:ext cx="832104" cy="551712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+mn-lt"/>
                </a:rPr>
                <a:t>Fueling Cost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+mn-lt"/>
                </a:rPr>
                <a:t>Structure</a:t>
              </a:r>
            </a:p>
          </p:txBody>
        </p:sp>
        <p:sp>
          <p:nvSpPr>
            <p:cNvPr id="69" name="Flowchart: Document 25"/>
            <p:cNvSpPr/>
            <p:nvPr/>
          </p:nvSpPr>
          <p:spPr bwMode="auto">
            <a:xfrm>
              <a:off x="8181848" y="2041848"/>
              <a:ext cx="832104" cy="968805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Energy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Consumption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And Charging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Schedule</a:t>
              </a:r>
            </a:p>
          </p:txBody>
        </p:sp>
        <p:sp>
          <p:nvSpPr>
            <p:cNvPr id="70" name="Flowchart: Document 29"/>
            <p:cNvSpPr/>
            <p:nvPr/>
          </p:nvSpPr>
          <p:spPr bwMode="auto">
            <a:xfrm>
              <a:off x="8181848" y="4733097"/>
              <a:ext cx="832104" cy="551712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Life Cycle Cost </a:t>
              </a:r>
              <a:endParaRPr kumimoji="0" lang="en-US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Estimate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71" name="Flowchart: Document 6"/>
            <p:cNvSpPr/>
            <p:nvPr/>
          </p:nvSpPr>
          <p:spPr bwMode="auto">
            <a:xfrm>
              <a:off x="5353282" y="2940459"/>
              <a:ext cx="844274" cy="551712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Charge/Fueling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 smtClean="0">
                  <a:solidFill>
                    <a:schemeClr val="accent2">
                      <a:lumMod val="75000"/>
                    </a:schemeClr>
                  </a:solidFill>
                </a:rPr>
                <a:t>Strategy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72" name="Flowchart: Document 5"/>
            <p:cNvSpPr/>
            <p:nvPr/>
          </p:nvSpPr>
          <p:spPr bwMode="auto">
            <a:xfrm>
              <a:off x="5359401" y="4058621"/>
              <a:ext cx="850392" cy="557784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+mn-lt"/>
                </a:rPr>
                <a:t>Annual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+mn-lt"/>
                </a:rPr>
                <a:t>Fuel Costs</a:t>
              </a:r>
            </a:p>
          </p:txBody>
        </p:sp>
        <p:sp>
          <p:nvSpPr>
            <p:cNvPr id="73" name="Flowchart: Document 6"/>
            <p:cNvSpPr/>
            <p:nvPr/>
          </p:nvSpPr>
          <p:spPr bwMode="auto">
            <a:xfrm>
              <a:off x="5365520" y="4739009"/>
              <a:ext cx="844274" cy="551712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Capital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Costs</a:t>
              </a:r>
            </a:p>
          </p:txBody>
        </p:sp>
        <p:sp>
          <p:nvSpPr>
            <p:cNvPr id="74" name="Flowchart: Document 6"/>
            <p:cNvSpPr/>
            <p:nvPr/>
          </p:nvSpPr>
          <p:spPr bwMode="auto">
            <a:xfrm>
              <a:off x="5359401" y="5429072"/>
              <a:ext cx="844274" cy="551712"/>
            </a:xfrm>
            <a:prstGeom prst="flowChartDocumen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Maintenance</a:t>
              </a: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</a:rPr>
                <a:t>Costs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endParaRPr>
            </a:p>
          </p:txBody>
        </p:sp>
        <p:cxnSp>
          <p:nvCxnSpPr>
            <p:cNvPr id="75" name="Straight Arrow Connector 74"/>
            <p:cNvCxnSpPr>
              <a:stCxn id="73" idx="3"/>
              <a:endCxn id="58" idx="1"/>
            </p:cNvCxnSpPr>
            <p:nvPr/>
          </p:nvCxnSpPr>
          <p:spPr bwMode="auto">
            <a:xfrm flipV="1">
              <a:off x="6209794" y="5008953"/>
              <a:ext cx="635782" cy="5912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14375D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</p:grp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685803" y="1368744"/>
            <a:ext cx="3632198" cy="5235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Understand bus performance and fueling constraints for your application.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503238" lvl="1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Bus </a:t>
            </a:r>
            <a:r>
              <a:rPr lang="en-US" sz="1800" dirty="0" smtClean="0">
                <a:solidFill>
                  <a:srgbClr val="000000"/>
                </a:solidFill>
              </a:rPr>
              <a:t>Modeling &amp; Simulation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Predict </a:t>
            </a:r>
            <a:r>
              <a:rPr lang="en-US" sz="2000" b="1" dirty="0" smtClean="0">
                <a:solidFill>
                  <a:srgbClr val="000000"/>
                </a:solidFill>
              </a:rPr>
              <a:t>Fueling/Charging Costs.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508000" lvl="1" indent="-282575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Rate Modeling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Establish the Business </a:t>
            </a:r>
            <a:r>
              <a:rPr lang="en-US" sz="2000" b="1" dirty="0" smtClean="0">
                <a:solidFill>
                  <a:srgbClr val="000000"/>
                </a:solidFill>
              </a:rPr>
              <a:t>Case.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503238" lvl="1" defTabSz="625475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Life Cycle Cost Analysis</a:t>
            </a:r>
          </a:p>
          <a:p>
            <a:pPr marL="503238" lvl="1" defTabSz="625475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Risk Assessment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Communicate with stakeholders and set realistic expectations.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9" name="Flowchart: Document 29"/>
          <p:cNvSpPr/>
          <p:nvPr/>
        </p:nvSpPr>
        <p:spPr bwMode="auto">
          <a:xfrm>
            <a:off x="7756767" y="5747014"/>
            <a:ext cx="974251" cy="645960"/>
          </a:xfrm>
          <a:prstGeom prst="flowChartDocumen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Risk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Assessment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089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ZEB Awards in the U.S.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18</a:t>
            </a:fld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2" y="1317977"/>
            <a:ext cx="7794977" cy="52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8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Awards for Each OEM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19</a:t>
            </a:fld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434" y="1280941"/>
            <a:ext cx="6945478" cy="53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Outline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65250"/>
            <a:ext cx="8000999" cy="49911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Electric Bus Technology</a:t>
            </a:r>
          </a:p>
          <a:p>
            <a:r>
              <a:rPr lang="en-US" sz="3600" dirty="0" smtClean="0"/>
              <a:t>Charging Equipment</a:t>
            </a:r>
          </a:p>
          <a:p>
            <a:r>
              <a:rPr lang="en-US" sz="3600" dirty="0"/>
              <a:t>Why Buses</a:t>
            </a:r>
            <a:r>
              <a:rPr lang="en-US" sz="3600" dirty="0" smtClean="0"/>
              <a:t>?</a:t>
            </a:r>
          </a:p>
          <a:p>
            <a:r>
              <a:rPr lang="en-US" sz="3600" dirty="0" smtClean="0"/>
              <a:t>Deployment Considerations</a:t>
            </a:r>
          </a:p>
          <a:p>
            <a:r>
              <a:rPr lang="en-US" sz="3600" dirty="0" smtClean="0"/>
              <a:t>State of the Market Today</a:t>
            </a:r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684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ic bus.jpg"/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2" r="22776" b="6798"/>
          <a:stretch/>
        </p:blipFill>
        <p:spPr>
          <a:xfrm>
            <a:off x="-1" y="1580444"/>
            <a:ext cx="9144001" cy="404142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17" y="2754318"/>
            <a:ext cx="7772400" cy="2226904"/>
          </a:xfrm>
        </p:spPr>
        <p:txBody>
          <a:bodyPr/>
          <a:lstStyle/>
          <a:p>
            <a:r>
              <a:rPr lang="en-US" sz="2800" dirty="0" smtClean="0"/>
              <a:t>Blake Whitson</a:t>
            </a:r>
            <a:br>
              <a:rPr lang="en-US" sz="2800" dirty="0" smtClean="0"/>
            </a:br>
            <a:r>
              <a:rPr lang="en-US" sz="2800" dirty="0" smtClean="0"/>
              <a:t>Technical Project Manager</a:t>
            </a:r>
            <a:br>
              <a:rPr lang="en-US" sz="2800" dirty="0" smtClean="0"/>
            </a:br>
            <a:r>
              <a:rPr lang="en-US" sz="2800" dirty="0" smtClean="0"/>
              <a:t>Center for Transportation and the Environment</a:t>
            </a:r>
            <a:br>
              <a:rPr lang="en-US" sz="2800" dirty="0" smtClean="0"/>
            </a:br>
            <a:r>
              <a:rPr lang="en-US" sz="2800" dirty="0" err="1" smtClean="0"/>
              <a:t>blake@cte.tv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87536" y="5779910"/>
            <a:ext cx="2709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Chateau </a:t>
            </a:r>
            <a:r>
              <a:rPr lang="en-US" sz="1600" b="1" dirty="0" err="1" smtClean="0">
                <a:solidFill>
                  <a:schemeClr val="accent1"/>
                </a:solidFill>
              </a:rPr>
              <a:t>Elan</a:t>
            </a:r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dirty="0" smtClean="0">
                <a:solidFill>
                  <a:schemeClr val="accent1"/>
                </a:solidFill>
              </a:rPr>
              <a:t>November 16, 2017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logo swoo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/>
          <a:stretch/>
        </p:blipFill>
        <p:spPr>
          <a:xfrm>
            <a:off x="0" y="1580444"/>
            <a:ext cx="2680005" cy="40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56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Key Terminology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08806"/>
            <a:ext cx="8283221" cy="4991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kW and kWh describe very different things!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21</a:t>
            </a:fld>
            <a:endParaRPr lang="uk-U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362304"/>
              </p:ext>
            </p:extLst>
          </p:nvPr>
        </p:nvGraphicFramePr>
        <p:xfrm>
          <a:off x="810845" y="2119927"/>
          <a:ext cx="7909821" cy="218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266"/>
                <a:gridCol w="1227667"/>
                <a:gridCol w="2159000"/>
                <a:gridCol w="3668888"/>
              </a:tblGrid>
              <a:tr h="843407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Unit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Describes what?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Conventional Equivalent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Examples</a:t>
                      </a:r>
                      <a:endParaRPr lang="en-US" sz="1900" dirty="0"/>
                    </a:p>
                  </a:txBody>
                  <a:tcPr anchor="ctr"/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kW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baseline="0" dirty="0" smtClean="0"/>
                        <a:t>Power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Horse</a:t>
                      </a:r>
                      <a:r>
                        <a:rPr lang="en-US" sz="1900" baseline="0" dirty="0" smtClean="0"/>
                        <a:t>power (hp)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This battery</a:t>
                      </a:r>
                      <a:r>
                        <a:rPr lang="en-US" sz="1900" baseline="0" dirty="0" smtClean="0"/>
                        <a:t> pack</a:t>
                      </a:r>
                      <a:r>
                        <a:rPr lang="en-US" sz="1900" dirty="0" smtClean="0"/>
                        <a:t> can provide 230 kW (308 hp)</a:t>
                      </a:r>
                      <a:endParaRPr lang="en-US" sz="1900" dirty="0"/>
                    </a:p>
                  </a:txBody>
                  <a:tcPr anchor="ctr"/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kWh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baseline="0" dirty="0" smtClean="0"/>
                        <a:t>Energy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Gallons</a:t>
                      </a:r>
                      <a:r>
                        <a:rPr lang="en-US" sz="1900" baseline="0" dirty="0" smtClean="0"/>
                        <a:t> of diesel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This</a:t>
                      </a:r>
                      <a:r>
                        <a:rPr lang="en-US" sz="1900" baseline="0" dirty="0" smtClean="0"/>
                        <a:t> bus stores 300 kWh (7.9 gallons diesel)</a:t>
                      </a:r>
                      <a:endParaRPr lang="en-US" sz="19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01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Key Considerations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22</a:t>
            </a:fld>
            <a:endParaRPr lang="uk-UA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85800" y="1274198"/>
            <a:ext cx="8000999" cy="5315691"/>
          </a:xfrm>
        </p:spPr>
        <p:txBody>
          <a:bodyPr>
            <a:normAutofit/>
          </a:bodyPr>
          <a:lstStyle/>
          <a:p>
            <a:pPr marL="0" indent="0">
              <a:spcBef>
                <a:spcPts val="1176"/>
              </a:spcBef>
              <a:buNone/>
            </a:pPr>
            <a:r>
              <a:rPr lang="en-US" sz="2800" dirty="0" smtClean="0"/>
              <a:t>Understanding </a:t>
            </a:r>
            <a:r>
              <a:rPr lang="en-US" sz="2800" dirty="0"/>
              <a:t>how much of the battery is usable for </a:t>
            </a:r>
            <a:r>
              <a:rPr lang="en-US" sz="2800" dirty="0" smtClean="0"/>
              <a:t>service is critical</a:t>
            </a:r>
            <a:r>
              <a:rPr lang="en-US" sz="2800" dirty="0" smtClean="0"/>
              <a:t>.</a:t>
            </a:r>
          </a:p>
          <a:p>
            <a:pPr marL="0" indent="0">
              <a:spcBef>
                <a:spcPts val="1176"/>
              </a:spcBef>
              <a:buNone/>
            </a:pPr>
            <a:endParaRPr lang="en-US" sz="2800" b="1" dirty="0"/>
          </a:p>
          <a:p>
            <a:pPr marL="0" indent="0">
              <a:spcBef>
                <a:spcPts val="1176"/>
              </a:spcBef>
              <a:buNone/>
            </a:pPr>
            <a:endParaRPr lang="en-US" sz="2800" b="1" dirty="0" smtClean="0"/>
          </a:p>
          <a:p>
            <a:pPr marL="0" indent="0">
              <a:spcBef>
                <a:spcPts val="1176"/>
              </a:spcBef>
              <a:buNone/>
            </a:pPr>
            <a:endParaRPr lang="en-US" sz="2800" b="1" dirty="0"/>
          </a:p>
          <a:p>
            <a:pPr marL="0" indent="0">
              <a:spcBef>
                <a:spcPts val="1176"/>
              </a:spcBef>
              <a:buNone/>
            </a:pPr>
            <a:endParaRPr lang="en-US" sz="2800" b="1" dirty="0" smtClean="0"/>
          </a:p>
          <a:p>
            <a:pPr marL="0" indent="0">
              <a:spcBef>
                <a:spcPts val="1176"/>
              </a:spcBef>
              <a:buNone/>
            </a:pPr>
            <a:endParaRPr lang="en-US" sz="2800" b="1" dirty="0"/>
          </a:p>
          <a:p>
            <a:pPr marL="0" indent="0">
              <a:spcBef>
                <a:spcPts val="1176"/>
              </a:spcBef>
              <a:buNone/>
            </a:pPr>
            <a:endParaRPr lang="en-US" sz="2800" b="1" dirty="0" smtClean="0"/>
          </a:p>
          <a:p>
            <a:pPr marL="0" indent="0">
              <a:spcBef>
                <a:spcPts val="1176"/>
              </a:spcBef>
              <a:buNone/>
            </a:pPr>
            <a:r>
              <a:rPr lang="en-US" sz="2800" dirty="0" smtClean="0"/>
              <a:t>Battery will lose energy storage capacity over time.</a:t>
            </a:r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759881" y="2515096"/>
            <a:ext cx="7469458" cy="1949118"/>
            <a:chOff x="775509" y="1941734"/>
            <a:chExt cx="7469458" cy="1949118"/>
          </a:xfrm>
        </p:grpSpPr>
        <p:grpSp>
          <p:nvGrpSpPr>
            <p:cNvPr id="8" name="Group 7"/>
            <p:cNvGrpSpPr/>
            <p:nvPr/>
          </p:nvGrpSpPr>
          <p:grpSpPr>
            <a:xfrm>
              <a:off x="1421689" y="1941734"/>
              <a:ext cx="6823278" cy="1949118"/>
              <a:chOff x="708146" y="3810958"/>
              <a:chExt cx="6823278" cy="194911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08146" y="3810958"/>
                <a:ext cx="6823278" cy="1949118"/>
                <a:chOff x="855806" y="3810958"/>
                <a:chExt cx="6823278" cy="1949118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2002861" y="4649083"/>
                  <a:ext cx="5137475" cy="381000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1437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444846" y="3978692"/>
                  <a:ext cx="17690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Service Energy</a:t>
                  </a:r>
                  <a:endParaRPr lang="en-US" sz="1400" i="0" dirty="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621906" y="4649083"/>
                  <a:ext cx="382793" cy="3810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1437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218469" y="4649083"/>
                  <a:ext cx="399081" cy="381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1437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634616" y="4649083"/>
                  <a:ext cx="908455" cy="381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14375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6637073" y="5052165"/>
                  <a:ext cx="0" cy="388203"/>
                </a:xfrm>
                <a:prstGeom prst="straightConnector1">
                  <a:avLst/>
                </a:prstGeom>
                <a:ln w="19050" cmpd="sng">
                  <a:solidFill>
                    <a:schemeClr val="accent3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6688484" y="3810958"/>
                  <a:ext cx="990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Unusable</a:t>
                  </a:r>
                </a:p>
                <a:p>
                  <a:pPr algn="ctr"/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Energy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55806" y="3950290"/>
                  <a:ext cx="15459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Minimum</a:t>
                  </a:r>
                  <a:r>
                    <a:rPr lang="en-US" sz="1400" i="0" dirty="0">
                      <a:solidFill>
                        <a:schemeClr val="accent3"/>
                      </a:solidFill>
                    </a:rPr>
                    <a:t> </a:t>
                  </a:r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Limit</a:t>
                  </a:r>
                  <a:endParaRPr lang="en-US" sz="1400" i="0" dirty="0">
                    <a:solidFill>
                      <a:schemeClr val="accent3"/>
                    </a:solidFill>
                  </a:endParaRP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612347" y="4286792"/>
                  <a:ext cx="0" cy="360770"/>
                </a:xfrm>
                <a:prstGeom prst="straightConnector1">
                  <a:avLst/>
                </a:prstGeom>
                <a:ln w="19050" cmpd="sng">
                  <a:solidFill>
                    <a:schemeClr val="accent3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203698" y="5452299"/>
                  <a:ext cx="16125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Reserve Limit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1232270" y="4657010"/>
                  <a:ext cx="6306917" cy="37003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14375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1" u="none" strike="noStrike" cap="none" normalizeH="0" baseline="0" dirty="0" smtClean="0">
                    <a:ln>
                      <a:noFill/>
                    </a:ln>
                    <a:solidFill>
                      <a:srgbClr val="0B243D"/>
                    </a:solidFill>
                    <a:effectLst/>
                    <a:latin typeface="Arial" charset="0"/>
                    <a:ea typeface="Osaka" pitchFamily="28" charset="-128"/>
                  </a:endParaRPr>
                </a:p>
              </p:txBody>
            </p:sp>
            <p:sp>
              <p:nvSpPr>
                <p:cNvPr id="26" name="Right Brace 25"/>
                <p:cNvSpPr/>
                <p:nvPr/>
              </p:nvSpPr>
              <p:spPr>
                <a:xfrm rot="16200000" flipV="1">
                  <a:off x="4197407" y="2138445"/>
                  <a:ext cx="262838" cy="4611581"/>
                </a:xfrm>
                <a:prstGeom prst="rightBrace">
                  <a:avLst/>
                </a:prstGeom>
                <a:ln w="190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863713" y="5451788"/>
                  <a:ext cx="15459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0" dirty="0" smtClean="0">
                      <a:solidFill>
                        <a:schemeClr val="accent3"/>
                      </a:solidFill>
                    </a:rPr>
                    <a:t>Maximum Limit</a:t>
                  </a:r>
                  <a:endParaRPr lang="en-US" sz="1400" i="0" dirty="0">
                    <a:solidFill>
                      <a:schemeClr val="accent3"/>
                    </a:solidFill>
                  </a:endParaRPr>
                </a:p>
              </p:txBody>
            </p:sp>
          </p:grp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858074" y="5047607"/>
                <a:ext cx="0" cy="388203"/>
              </a:xfrm>
              <a:prstGeom prst="straightConnector1">
                <a:avLst/>
              </a:prstGeom>
              <a:ln w="19050" cmpd="sng">
                <a:solidFill>
                  <a:schemeClr val="accent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7033713" y="4334156"/>
                <a:ext cx="0" cy="497928"/>
              </a:xfrm>
              <a:prstGeom prst="straightConnector1">
                <a:avLst/>
              </a:prstGeom>
              <a:ln w="19050" cmpd="sng">
                <a:solidFill>
                  <a:schemeClr val="accent3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 flipV="1">
              <a:off x="1298641" y="2972572"/>
              <a:ext cx="683300" cy="0"/>
            </a:xfrm>
            <a:prstGeom prst="straightConnector1">
              <a:avLst/>
            </a:prstGeom>
            <a:ln w="19050" cmpd="sng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302328" y="2967937"/>
              <a:ext cx="0" cy="485142"/>
            </a:xfrm>
            <a:prstGeom prst="straightConnector1">
              <a:avLst/>
            </a:prstGeom>
            <a:ln w="19050" cmpd="sng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75509" y="3349801"/>
              <a:ext cx="9906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0" dirty="0" smtClean="0">
                  <a:solidFill>
                    <a:schemeClr val="accent3"/>
                  </a:solidFill>
                </a:rPr>
                <a:t>Unusable</a:t>
              </a:r>
            </a:p>
            <a:p>
              <a:pPr algn="ctr"/>
              <a:r>
                <a:rPr lang="en-US" sz="1400" i="0" dirty="0" smtClean="0">
                  <a:solidFill>
                    <a:schemeClr val="accent3"/>
                  </a:solidFill>
                </a:rPr>
                <a:t>Energy</a:t>
              </a:r>
            </a:p>
          </p:txBody>
        </p:sp>
      </p:grpSp>
      <p:sp>
        <p:nvSpPr>
          <p:cNvPr id="28" name="Right Brace 27"/>
          <p:cNvSpPr/>
          <p:nvPr/>
        </p:nvSpPr>
        <p:spPr>
          <a:xfrm rot="16200000" flipH="1" flipV="1">
            <a:off x="4828280" y="1634210"/>
            <a:ext cx="242456" cy="6271817"/>
          </a:xfrm>
          <a:prstGeom prst="rightBrace">
            <a:avLst/>
          </a:prstGeom>
          <a:ln w="19050">
            <a:solidFill>
              <a:srgbClr val="1437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16236" y="4943243"/>
            <a:ext cx="628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smtClean="0">
                <a:solidFill>
                  <a:schemeClr val="accent3"/>
                </a:solidFill>
              </a:rPr>
              <a:t>Total Battery Capacity </a:t>
            </a:r>
          </a:p>
          <a:p>
            <a:pPr algn="ctr"/>
            <a:r>
              <a:rPr lang="en-US" sz="1400" i="0" dirty="0" smtClean="0">
                <a:solidFill>
                  <a:schemeClr val="accent3"/>
                </a:solidFill>
              </a:rPr>
              <a:t>(also known as Nameplate or Advertised Capacity)</a:t>
            </a:r>
            <a:endParaRPr lang="en-US" sz="1400" i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8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23</a:t>
            </a:fld>
            <a:endParaRPr lang="uk-U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9" y="1600201"/>
            <a:ext cx="800099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620601"/>
              </p:ext>
            </p:extLst>
          </p:nvPr>
        </p:nvGraphicFramePr>
        <p:xfrm>
          <a:off x="685809" y="1931061"/>
          <a:ext cx="8287566" cy="4091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982519"/>
                <a:gridCol w="2117466"/>
                <a:gridCol w="2187581"/>
              </a:tblGrid>
              <a:tr h="270261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8853" marR="88853" marT="33320" marB="33320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OEM Brochure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88853" marR="88853" marT="33320" marB="33320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Simulation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Results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88853" marR="88853" marT="33320" marB="33320">
                    <a:solidFill>
                      <a:srgbClr val="1F497D"/>
                    </a:solidFill>
                  </a:tcPr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A </a:t>
                      </a:r>
                      <a:r>
                        <a:rPr lang="en-US" sz="1800" dirty="0" smtClean="0"/>
                        <a:t>(summer, no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1.72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88853" marR="88853" marT="33320" marB="33320">
                    <a:noFill/>
                  </a:tcPr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A </a:t>
                      </a:r>
                      <a:r>
                        <a:rPr lang="en-US" sz="1800" dirty="0" smtClean="0"/>
                        <a:t>(summer, avg.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2.11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88853" marR="88853" marT="33320" marB="33320"/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A </a:t>
                      </a:r>
                      <a:r>
                        <a:rPr lang="en-US" sz="1800" dirty="0" smtClean="0"/>
                        <a:t>(summer,</a:t>
                      </a:r>
                      <a:r>
                        <a:rPr lang="en-US" sz="1800" baseline="0" dirty="0" smtClean="0"/>
                        <a:t> max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2.46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88853" marR="88853" marT="33320" marB="33320"/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A </a:t>
                      </a:r>
                      <a:r>
                        <a:rPr lang="en-US" sz="1800" dirty="0" smtClean="0"/>
                        <a:t>(winter, no</a:t>
                      </a:r>
                      <a:r>
                        <a:rPr lang="en-US" sz="1800" baseline="0" dirty="0" smtClean="0"/>
                        <a:t>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1.91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88853" marR="88853" marT="33320" marB="33320"/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A</a:t>
                      </a:r>
                      <a:r>
                        <a:rPr lang="en-US" sz="1800" dirty="0" smtClean="0"/>
                        <a:t> (winter, avg.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2.64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88853" marR="88853" marT="33320" marB="33320"/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A </a:t>
                      </a:r>
                      <a:r>
                        <a:rPr lang="en-US" sz="1800" dirty="0" smtClean="0"/>
                        <a:t>(winter, max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3.10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88853" marR="88853" marT="33320" marB="33320">
                    <a:noFill/>
                  </a:tcPr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B </a:t>
                      </a:r>
                      <a:r>
                        <a:rPr lang="en-US" sz="1800" dirty="0" smtClean="0"/>
                        <a:t>(fall,</a:t>
                      </a:r>
                      <a:r>
                        <a:rPr lang="en-US" sz="1800" baseline="0" dirty="0" smtClean="0"/>
                        <a:t> no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1.68</a:t>
                      </a:r>
                      <a:endParaRPr lang="en-US" sz="1800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853" marR="88853" marT="33320" marB="33320">
                    <a:noFill/>
                  </a:tcPr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B</a:t>
                      </a:r>
                      <a:r>
                        <a:rPr lang="en-US" sz="1800" dirty="0" smtClean="0"/>
                        <a:t> (fall, avg.</a:t>
                      </a:r>
                      <a:r>
                        <a:rPr lang="en-US" sz="1800" baseline="0" dirty="0" smtClean="0"/>
                        <a:t>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2.06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Route B</a:t>
                      </a:r>
                      <a:r>
                        <a:rPr lang="en-US" sz="1800" dirty="0" smtClean="0"/>
                        <a:t> (fall,</a:t>
                      </a:r>
                      <a:r>
                        <a:rPr lang="en-US" sz="1800" baseline="0" dirty="0" smtClean="0"/>
                        <a:t> max passengers)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</a:t>
                      </a:r>
                      <a:r>
                        <a:rPr lang="en-US" sz="1800" baseline="0" dirty="0" smtClean="0"/>
                        <a:t>7 – 2.0</a:t>
                      </a: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2.20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</a:tr>
              <a:tr h="185110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88853" marR="88853" marT="33320" marB="333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88853" marR="88853" marT="33320" marB="3332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026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Worst Route, Worst Case</a:t>
                      </a:r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88853" marR="88853" marT="33320" marB="33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6.17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853" marR="88853" marT="33320" marB="3332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4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Funding Opportunities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65250"/>
            <a:ext cx="8000999" cy="535622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Federal agencies are the most popular source of funds for ZEB deployment.</a:t>
            </a:r>
          </a:p>
          <a:p>
            <a:r>
              <a:rPr lang="en-US" sz="2800" dirty="0" smtClean="0"/>
              <a:t>No voucher programs available in SE and state grants are rare</a:t>
            </a:r>
          </a:p>
          <a:p>
            <a:r>
              <a:rPr lang="en-US" sz="2800" dirty="0" smtClean="0"/>
              <a:t>Volkswagen Settlement may be a source of funding in near-future.</a:t>
            </a:r>
          </a:p>
          <a:p>
            <a:pPr lvl="1"/>
            <a:r>
              <a:rPr lang="en-US" sz="2800" dirty="0" smtClean="0"/>
              <a:t>Alabama: no lead agency to date</a:t>
            </a:r>
          </a:p>
          <a:p>
            <a:pPr lvl="1"/>
            <a:r>
              <a:rPr lang="en-US" sz="2800" dirty="0" smtClean="0"/>
              <a:t>Florida: </a:t>
            </a:r>
            <a:r>
              <a:rPr lang="en-US" sz="2800" dirty="0" err="1"/>
              <a:t>Dept</a:t>
            </a:r>
            <a:r>
              <a:rPr lang="en-US" sz="2800" dirty="0"/>
              <a:t> of Environmental Protection</a:t>
            </a:r>
            <a:endParaRPr lang="en-US" sz="2800" dirty="0" smtClean="0"/>
          </a:p>
          <a:p>
            <a:pPr lvl="1"/>
            <a:r>
              <a:rPr lang="en-US" sz="2800" dirty="0" smtClean="0"/>
              <a:t>Georgia: </a:t>
            </a:r>
            <a:r>
              <a:rPr lang="en-US" sz="2800" dirty="0" err="1" smtClean="0"/>
              <a:t>Gov</a:t>
            </a:r>
            <a:r>
              <a:rPr lang="en-US" sz="2800" dirty="0" smtClean="0"/>
              <a:t> </a:t>
            </a:r>
            <a:r>
              <a:rPr lang="en-US" sz="2800" dirty="0"/>
              <a:t>Office of Planning and Budget</a:t>
            </a:r>
            <a:endParaRPr lang="en-US" sz="2800" dirty="0" smtClean="0"/>
          </a:p>
          <a:p>
            <a:pPr lvl="1"/>
            <a:r>
              <a:rPr lang="en-US" sz="2800" dirty="0" smtClean="0"/>
              <a:t>South Carolina: </a:t>
            </a:r>
            <a:r>
              <a:rPr lang="en-US" sz="2800" dirty="0" err="1" smtClean="0"/>
              <a:t>Dept</a:t>
            </a:r>
            <a:r>
              <a:rPr lang="en-US" sz="2800" dirty="0" smtClean="0"/>
              <a:t> of Insurance</a:t>
            </a:r>
          </a:p>
          <a:p>
            <a:pPr lvl="1"/>
            <a:r>
              <a:rPr lang="en-US" sz="2800" dirty="0" smtClean="0"/>
              <a:t>Tennessee: </a:t>
            </a:r>
            <a:r>
              <a:rPr lang="en-US" sz="2800" dirty="0" err="1"/>
              <a:t>Dept</a:t>
            </a:r>
            <a:r>
              <a:rPr lang="en-US" sz="2800" dirty="0"/>
              <a:t> of Environment &amp; Conservation</a:t>
            </a:r>
            <a:endParaRPr lang="en-US" sz="2800" dirty="0" smtClean="0"/>
          </a:p>
          <a:p>
            <a:pPr marL="450850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24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922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85808" y="1253073"/>
            <a:ext cx="8105414" cy="53509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Mission: </a:t>
            </a:r>
            <a:r>
              <a:rPr lang="en-US" sz="2800" dirty="0" smtClean="0"/>
              <a:t>To improve the efficiency and sustainability of U.S. energy and transportation systems</a:t>
            </a:r>
          </a:p>
          <a:p>
            <a:pPr marL="450850"/>
            <a:r>
              <a:rPr lang="en-US" sz="2800" dirty="0" smtClean="0"/>
              <a:t>non-profit, non-governmental, membership-based</a:t>
            </a:r>
          </a:p>
          <a:p>
            <a:pPr marL="450850"/>
            <a:r>
              <a:rPr lang="en-US" sz="2800" dirty="0" smtClean="0"/>
              <a:t>$</a:t>
            </a:r>
            <a:r>
              <a:rPr lang="en-US" sz="2800" dirty="0" smtClean="0"/>
              <a:t>400+ </a:t>
            </a:r>
            <a:r>
              <a:rPr lang="en-US" sz="2800" dirty="0" smtClean="0"/>
              <a:t>million portfolio of RD&amp;D projects</a:t>
            </a:r>
            <a:endParaRPr lang="en-US" sz="2800" dirty="0" smtClean="0"/>
          </a:p>
          <a:p>
            <a:pPr marL="974725" lvl="1"/>
            <a:r>
              <a:rPr lang="en-US" dirty="0"/>
              <a:t>a</a:t>
            </a:r>
            <a:r>
              <a:rPr lang="en-US" dirty="0" smtClean="0"/>
              <a:t>lt</a:t>
            </a:r>
            <a:r>
              <a:rPr lang="en-US" dirty="0" smtClean="0"/>
              <a:t>. fuel and advanced vehicle </a:t>
            </a:r>
            <a:r>
              <a:rPr lang="en-US" dirty="0" smtClean="0"/>
              <a:t>technologies</a:t>
            </a:r>
          </a:p>
          <a:p>
            <a:pPr marL="974725" lvl="1"/>
            <a:r>
              <a:rPr lang="en-US" dirty="0" smtClean="0"/>
              <a:t>bridge the gap between laboratory and commercial product</a:t>
            </a:r>
          </a:p>
          <a:p>
            <a:pPr marL="974725" lvl="1"/>
            <a:r>
              <a:rPr lang="en-US" dirty="0" smtClean="0"/>
              <a:t>support early adopters after commercialization</a:t>
            </a:r>
          </a:p>
          <a:p>
            <a:pPr marL="450850"/>
            <a:r>
              <a:rPr lang="en-US" sz="2800" dirty="0" smtClean="0"/>
              <a:t>national presence</a:t>
            </a:r>
          </a:p>
          <a:p>
            <a:pPr marL="974725" lvl="1"/>
            <a:r>
              <a:rPr lang="en-US" dirty="0"/>
              <a:t>Atlanta, Berkeley, Los Angeles, St. </a:t>
            </a:r>
            <a:r>
              <a:rPr lang="en-US" dirty="0" smtClean="0"/>
              <a:t>Paul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3</a:t>
            </a:fld>
            <a:endParaRPr lang="uk-UA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1" y="274639"/>
            <a:ext cx="7340600" cy="804756"/>
          </a:xfrm>
        </p:spPr>
        <p:txBody>
          <a:bodyPr>
            <a:noAutofit/>
          </a:bodyPr>
          <a:lstStyle/>
          <a:p>
            <a:r>
              <a:rPr lang="en-US" sz="4400" dirty="0" smtClean="0"/>
              <a:t>About CTE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0215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Types of Electric Buses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08806"/>
            <a:ext cx="8283221" cy="4991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Different types of buses use electric-drive technology:</a:t>
            </a:r>
          </a:p>
          <a:p>
            <a:pPr marL="455613"/>
            <a:r>
              <a:rPr lang="en-US" sz="2800" dirty="0"/>
              <a:t>diesel-electric hybrid bus</a:t>
            </a:r>
          </a:p>
          <a:p>
            <a:pPr marL="455613"/>
            <a:r>
              <a:rPr lang="en-US" sz="2800" dirty="0"/>
              <a:t>trolleybus</a:t>
            </a:r>
          </a:p>
          <a:p>
            <a:pPr marL="455613"/>
            <a:r>
              <a:rPr lang="en-US" sz="2800" dirty="0"/>
              <a:t>fuel cell </a:t>
            </a:r>
            <a:r>
              <a:rPr lang="en-US" sz="2800" dirty="0" smtClean="0"/>
              <a:t>electric bus </a:t>
            </a:r>
            <a:r>
              <a:rPr lang="en-US" sz="2800" dirty="0"/>
              <a:t>(</a:t>
            </a:r>
            <a:r>
              <a:rPr lang="en-US" sz="2800" dirty="0" smtClean="0"/>
              <a:t>FCEB</a:t>
            </a:r>
            <a:r>
              <a:rPr lang="en-US" sz="2800" dirty="0"/>
              <a:t>)</a:t>
            </a:r>
          </a:p>
          <a:p>
            <a:pPr marL="455613"/>
            <a:r>
              <a:rPr lang="en-US" sz="2800" dirty="0"/>
              <a:t>battery electric bus (BEB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4</a:t>
            </a:fld>
            <a:endParaRPr lang="uk-UA" dirty="0"/>
          </a:p>
        </p:txBody>
      </p:sp>
      <p:sp>
        <p:nvSpPr>
          <p:cNvPr id="7" name="Rectangle 6"/>
          <p:cNvSpPr/>
          <p:nvPr/>
        </p:nvSpPr>
        <p:spPr>
          <a:xfrm>
            <a:off x="1128888" y="2878667"/>
            <a:ext cx="4049889" cy="1016000"/>
          </a:xfrm>
          <a:prstGeom prst="rect">
            <a:avLst/>
          </a:prstGeom>
          <a:noFill/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>
            <a:off x="5178777" y="3386667"/>
            <a:ext cx="657578" cy="0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36355" y="2912338"/>
            <a:ext cx="2726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zero-emission bus (ZEB)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213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Efficiency of Electric-Drive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5</a:t>
            </a:fld>
            <a:endParaRPr lang="uk-UA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352007046"/>
              </p:ext>
            </p:extLst>
          </p:nvPr>
        </p:nvGraphicFramePr>
        <p:xfrm>
          <a:off x="685802" y="1326444"/>
          <a:ext cx="7964310" cy="471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3136" y="6167479"/>
            <a:ext cx="8076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 Fuel Cell Bus in U.S. Transit Fleets: Current Status 2012; National Renewable Energy Laboratory; “Comparison of Modern CNG, Diesel, and Diesel Hybrid-Electric Transit Buses,  Efficiency and Environmental Performance, MJB&amp;A 11/2013; “Clean Diesel vs. CNG Buses: Cost, Air Quality, &amp; Climate Impacts, MJB&amp;A 2/2013; CTE TIGGER analysis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0044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Fuel Cell Electric Bus (FCEB)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6</a:t>
            </a:fld>
            <a:endParaRPr lang="uk-UA" dirty="0"/>
          </a:p>
        </p:txBody>
      </p:sp>
      <p:pic>
        <p:nvPicPr>
          <p:cNvPr id="12" name="Picture 11" descr="../../../Downloads/HydrogenFuelingStation-Emeryville-Exterior-1-510x38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10292"/>
            <a:ext cx="7117643" cy="534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93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Fueling a FCEB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7</a:t>
            </a:fld>
            <a:endParaRPr lang="uk-U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9" y="1346201"/>
            <a:ext cx="8000999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Vehicle fueling is similar to CNG</a:t>
            </a:r>
          </a:p>
          <a:p>
            <a:r>
              <a:rPr lang="en-US" sz="2800" dirty="0" smtClean="0"/>
              <a:t>Bus can be filled in about </a:t>
            </a:r>
            <a:r>
              <a:rPr lang="en-US" sz="2800" dirty="0" smtClean="0"/>
              <a:t>15 minutes</a:t>
            </a:r>
            <a:endParaRPr lang="en-US" sz="2800" dirty="0"/>
          </a:p>
          <a:p>
            <a:r>
              <a:rPr lang="en-US" sz="2800" dirty="0" smtClean="0"/>
              <a:t>Sufficient </a:t>
            </a:r>
            <a:r>
              <a:rPr lang="en-US" sz="2800" dirty="0" smtClean="0"/>
              <a:t>range for most transit </a:t>
            </a:r>
            <a:r>
              <a:rPr lang="en-US" sz="2800" dirty="0" smtClean="0"/>
              <a:t>service</a:t>
            </a:r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373908" y="3340822"/>
            <a:ext cx="7262090" cy="2531342"/>
            <a:chOff x="900545" y="4029364"/>
            <a:chExt cx="7262090" cy="2531342"/>
          </a:xfrm>
        </p:grpSpPr>
        <p:pic>
          <p:nvPicPr>
            <p:cNvPr id="7" name="Picture 6" descr="CTE_FuelCellBus_Placecards_FINAL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5" r="29134"/>
            <a:stretch/>
          </p:blipFill>
          <p:spPr>
            <a:xfrm>
              <a:off x="1373908" y="4029364"/>
              <a:ext cx="6788727" cy="253134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00545" y="4387273"/>
              <a:ext cx="1073728" cy="71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516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Battery Electric Bus (BEB)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8</a:t>
            </a:fld>
            <a:endParaRPr lang="uk-UA" dirty="0"/>
          </a:p>
        </p:txBody>
      </p:sp>
      <p:pic>
        <p:nvPicPr>
          <p:cNvPr id="5" name="Picture 4" descr="../../../Downloads/VIA_SA_Charger_Reduced.5772968b1e1b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1" y="1281712"/>
            <a:ext cx="7681498" cy="5102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819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Depot Charging Equipment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422" y="6356352"/>
            <a:ext cx="2133600" cy="365125"/>
          </a:xfrm>
        </p:spPr>
        <p:txBody>
          <a:bodyPr/>
          <a:lstStyle/>
          <a:p>
            <a:fld id="{A9B6297F-5123-EB43-A7FC-22ABAFAD568B}" type="slidenum">
              <a:rPr lang="uk-UA" smtClean="0"/>
              <a:t>9</a:t>
            </a:fld>
            <a:endParaRPr lang="uk-UA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745068" y="1312333"/>
            <a:ext cx="4518375" cy="45439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Calibri"/>
                <a:ea typeface="Osaka" charset="0"/>
                <a:cs typeface="Calibri"/>
              </a:rPr>
              <a:t>stationary plug-in </a:t>
            </a:r>
            <a:r>
              <a:rPr lang="en-US" sz="2400" b="1" dirty="0" smtClean="0">
                <a:latin typeface="Calibri"/>
                <a:ea typeface="Osaka" charset="0"/>
                <a:cs typeface="Calibri"/>
              </a:rPr>
              <a:t>charger</a:t>
            </a:r>
            <a:endParaRPr lang="en-US" sz="2400" b="1" dirty="0" smtClean="0">
              <a:latin typeface="Calibri"/>
              <a:ea typeface="Osaka" charset="0"/>
              <a:cs typeface="Calibri"/>
            </a:endParaRP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positioned near bus parking area with cord to connect to bus</a:t>
            </a:r>
          </a:p>
          <a:p>
            <a:pPr marL="460375" indent="-341313"/>
            <a:r>
              <a:rPr lang="en-US" sz="2400" dirty="0">
                <a:latin typeface="Calibri"/>
                <a:ea typeface="Osaka" charset="0"/>
                <a:cs typeface="Calibri"/>
              </a:rPr>
              <a:t>5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0-100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 kW output</a:t>
            </a: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connector and current (DC or AC) </a:t>
            </a:r>
            <a:r>
              <a:rPr lang="is-IS" sz="2400" dirty="0" smtClean="0">
                <a:latin typeface="Calibri"/>
                <a:ea typeface="Osaka" charset="0"/>
                <a:cs typeface="Calibri"/>
              </a:rPr>
              <a:t>must be compatiable with bus</a:t>
            </a:r>
            <a:endParaRPr lang="en-US" sz="2400" dirty="0" smtClean="0">
              <a:latin typeface="Calibri"/>
              <a:ea typeface="Osaka" charset="0"/>
              <a:cs typeface="Calibri"/>
            </a:endParaRPr>
          </a:p>
          <a:p>
            <a:pPr marL="460375" indent="-341313"/>
            <a:r>
              <a:rPr lang="en-US" sz="2400" dirty="0" smtClean="0">
                <a:latin typeface="Calibri"/>
                <a:ea typeface="Osaka" charset="0"/>
                <a:cs typeface="Calibri"/>
              </a:rPr>
              <a:t>Suppliers: </a:t>
            </a:r>
            <a:r>
              <a:rPr lang="en-US" sz="2400" dirty="0" smtClean="0">
                <a:latin typeface="Calibri"/>
                <a:ea typeface="Osaka" charset="0"/>
                <a:cs typeface="Calibri"/>
              </a:rPr>
              <a:t>10+ third party vendors for DC, few for AC</a:t>
            </a:r>
            <a:endParaRPr lang="en-US" sz="2400" dirty="0" smtClean="0">
              <a:latin typeface="Calibri"/>
              <a:ea typeface="Osaka" charset="0"/>
              <a:cs typeface="Calibri"/>
            </a:endParaRPr>
          </a:p>
          <a:p>
            <a:pPr marL="0" indent="0">
              <a:buNone/>
            </a:pPr>
            <a:endParaRPr lang="en-US" sz="1800" dirty="0" smtClean="0">
              <a:latin typeface="Arial" charset="0"/>
              <a:ea typeface="Osaka" charset="0"/>
            </a:endParaRPr>
          </a:p>
        </p:txBody>
      </p:sp>
      <p:pic>
        <p:nvPicPr>
          <p:cNvPr id="3" name="Picture 2" descr="CPE2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3170" b="3428"/>
          <a:stretch/>
        </p:blipFill>
        <p:spPr>
          <a:xfrm>
            <a:off x="5291665" y="1255889"/>
            <a:ext cx="3584223" cy="44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7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rgbClr val="505153"/>
      </a:dk1>
      <a:lt1>
        <a:sysClr val="window" lastClr="FFFFFF"/>
      </a:lt1>
      <a:dk2>
        <a:srgbClr val="14375D"/>
      </a:dk2>
      <a:lt2>
        <a:srgbClr val="6582A2"/>
      </a:lt2>
      <a:accent1>
        <a:srgbClr val="92A945"/>
      </a:accent1>
      <a:accent2>
        <a:srgbClr val="A6A8AB"/>
      </a:accent2>
      <a:accent3>
        <a:srgbClr val="14375D"/>
      </a:accent3>
      <a:accent4>
        <a:srgbClr val="988C51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</TotalTime>
  <Words>1226</Words>
  <Application>Microsoft Macintosh PowerPoint</Application>
  <PresentationFormat>Letter Paper (8.5x11 in)</PresentationFormat>
  <Paragraphs>279</Paragraphs>
  <Slides>24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Electric Buses</vt:lpstr>
      <vt:lpstr>Outline</vt:lpstr>
      <vt:lpstr>About CTE</vt:lpstr>
      <vt:lpstr>Types of Electric Buses</vt:lpstr>
      <vt:lpstr>Efficiency of Electric-Drive</vt:lpstr>
      <vt:lpstr>Fuel Cell Electric Bus (FCEB)</vt:lpstr>
      <vt:lpstr>Fueling a FCEB</vt:lpstr>
      <vt:lpstr>Battery Electric Bus (BEB)</vt:lpstr>
      <vt:lpstr>Depot Charging Equipment</vt:lpstr>
      <vt:lpstr>Depot Charger (example)</vt:lpstr>
      <vt:lpstr>On-Route Charging Equipment</vt:lpstr>
      <vt:lpstr>Inductive Charger (example) </vt:lpstr>
      <vt:lpstr>Conductive Charger (example) </vt:lpstr>
      <vt:lpstr>Why buses?</vt:lpstr>
      <vt:lpstr>Deployment Challenges</vt:lpstr>
      <vt:lpstr>Best Practices</vt:lpstr>
      <vt:lpstr>Best Practices</vt:lpstr>
      <vt:lpstr>ZEB Awards in the U.S.</vt:lpstr>
      <vt:lpstr>Awards for Each OEM</vt:lpstr>
      <vt:lpstr>Blake Whitson Technical Project Manager Center for Transportation and the Environment blake@cte.tv</vt:lpstr>
      <vt:lpstr>Key Terminology</vt:lpstr>
      <vt:lpstr>Key Considerations</vt:lpstr>
      <vt:lpstr>PowerPoint Presentation</vt:lpstr>
      <vt:lpstr>Funding Opportunities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Master Artist</dc:creator>
  <cp:lastModifiedBy>Blake Whitson</cp:lastModifiedBy>
  <cp:revision>74</cp:revision>
  <dcterms:created xsi:type="dcterms:W3CDTF">2017-05-01T14:14:14Z</dcterms:created>
  <dcterms:modified xsi:type="dcterms:W3CDTF">2017-11-16T08:51:44Z</dcterms:modified>
</cp:coreProperties>
</file>