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63" r:id="rId2"/>
    <p:sldMasterId id="2147483690" r:id="rId3"/>
    <p:sldMasterId id="2147483669" r:id="rId4"/>
    <p:sldMasterId id="2147483696" r:id="rId5"/>
    <p:sldMasterId id="2147483675" r:id="rId6"/>
  </p:sldMasterIdLst>
  <p:notesMasterIdLst>
    <p:notesMasterId r:id="rId34"/>
  </p:notesMasterIdLst>
  <p:sldIdLst>
    <p:sldId id="464" r:id="rId7"/>
    <p:sldId id="422" r:id="rId8"/>
    <p:sldId id="392" r:id="rId9"/>
    <p:sldId id="423" r:id="rId10"/>
    <p:sldId id="463" r:id="rId11"/>
    <p:sldId id="425" r:id="rId12"/>
    <p:sldId id="462" r:id="rId13"/>
    <p:sldId id="456" r:id="rId14"/>
    <p:sldId id="465" r:id="rId15"/>
    <p:sldId id="446" r:id="rId16"/>
    <p:sldId id="318" r:id="rId17"/>
    <p:sldId id="330" r:id="rId18"/>
    <p:sldId id="338" r:id="rId19"/>
    <p:sldId id="455" r:id="rId20"/>
    <p:sldId id="323" r:id="rId21"/>
    <p:sldId id="397" r:id="rId22"/>
    <p:sldId id="328" r:id="rId23"/>
    <p:sldId id="321" r:id="rId24"/>
    <p:sldId id="460" r:id="rId25"/>
    <p:sldId id="458" r:id="rId26"/>
    <p:sldId id="347" r:id="rId27"/>
    <p:sldId id="346" r:id="rId28"/>
    <p:sldId id="450" r:id="rId29"/>
    <p:sldId id="459" r:id="rId30"/>
    <p:sldId id="359" r:id="rId31"/>
    <p:sldId id="444" r:id="rId32"/>
    <p:sldId id="421"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Laubenstein" initials="SL" lastIdx="5" clrIdx="0">
    <p:extLst>
      <p:ext uri="{19B8F6BF-5375-455C-9EA6-DF929625EA0E}">
        <p15:presenceInfo xmlns:p15="http://schemas.microsoft.com/office/powerpoint/2012/main" userId="S-1-5-21-2421027039-3385123019-2621289748-7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89B92"/>
    <a:srgbClr val="4076C5"/>
    <a:srgbClr val="89ABDF"/>
    <a:srgbClr val="D16028"/>
    <a:srgbClr val="1A4386"/>
    <a:srgbClr val="E1D4CB"/>
    <a:srgbClr val="DAB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476" autoAdjust="0"/>
  </p:normalViewPr>
  <p:slideViewPr>
    <p:cSldViewPr snapToGrid="0" snapToObjects="1">
      <p:cViewPr varScale="1">
        <p:scale>
          <a:sx n="110" d="100"/>
          <a:sy n="110" d="100"/>
        </p:scale>
        <p:origin x="179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25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B6B22-61DA-46F0-9734-DE18108596B2}"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77DF5387-4527-43DD-9A3E-D022F6D87F7A}">
      <dgm:prSet phldrT="[Text]" custT="1"/>
      <dgm:spPr/>
      <dgm:t>
        <a:bodyPr/>
        <a:lstStyle/>
        <a:p>
          <a:r>
            <a:rPr lang="en-CA" sz="1200" dirty="0" smtClean="0"/>
            <a:t>Xcelsior CHARGE</a:t>
          </a:r>
          <a:endParaRPr lang="en-US" sz="1200" dirty="0"/>
        </a:p>
      </dgm:t>
    </dgm:pt>
    <dgm:pt modelId="{7CABE843-ED80-4E50-8696-67B1AA245C49}" type="parTrans" cxnId="{381D6602-3546-47BD-9C41-B25B07A5C9F1}">
      <dgm:prSet/>
      <dgm:spPr/>
      <dgm:t>
        <a:bodyPr/>
        <a:lstStyle/>
        <a:p>
          <a:endParaRPr lang="en-US" sz="2000"/>
        </a:p>
      </dgm:t>
    </dgm:pt>
    <dgm:pt modelId="{DE9168D5-5894-4B31-A005-FCA536884D0F}" type="sibTrans" cxnId="{381D6602-3546-47BD-9C41-B25B07A5C9F1}">
      <dgm:prSet/>
      <dgm:spPr/>
      <dgm:t>
        <a:bodyPr/>
        <a:lstStyle/>
        <a:p>
          <a:endParaRPr lang="en-US" sz="2000"/>
        </a:p>
      </dgm:t>
    </dgm:pt>
    <dgm:pt modelId="{138E0B28-F8A8-4B33-9F04-129A8C8408C3}">
      <dgm:prSet phldrT="[Text]" custT="1"/>
      <dgm:spPr/>
      <dgm:t>
        <a:bodyPr/>
        <a:lstStyle/>
        <a:p>
          <a:r>
            <a:rPr lang="en-CA" sz="1200" dirty="0" smtClean="0"/>
            <a:t>Automotive Lithium Ion Batteries</a:t>
          </a:r>
          <a:endParaRPr lang="en-US" sz="1200" dirty="0"/>
        </a:p>
      </dgm:t>
    </dgm:pt>
    <dgm:pt modelId="{941B8894-447A-42E3-B28B-8E55224B982B}" type="parTrans" cxnId="{3F2FB59E-640C-4C80-8C61-D221CB9FE17C}">
      <dgm:prSet/>
      <dgm:spPr/>
      <dgm:t>
        <a:bodyPr/>
        <a:lstStyle/>
        <a:p>
          <a:endParaRPr lang="en-US" sz="2000"/>
        </a:p>
      </dgm:t>
    </dgm:pt>
    <dgm:pt modelId="{D4DC3DDC-987B-47D9-8686-F0663A6B1BCA}" type="sibTrans" cxnId="{3F2FB59E-640C-4C80-8C61-D221CB9FE17C}">
      <dgm:prSet/>
      <dgm:spPr/>
      <dgm:t>
        <a:bodyPr/>
        <a:lstStyle/>
        <a:p>
          <a:endParaRPr lang="en-US" sz="2000"/>
        </a:p>
      </dgm:t>
    </dgm:pt>
    <dgm:pt modelId="{9F57A119-E482-4CD9-B596-083DD61CDD08}">
      <dgm:prSet phldrT="[Text]" custT="1"/>
      <dgm:spPr/>
      <dgm:t>
        <a:bodyPr/>
        <a:lstStyle/>
        <a:p>
          <a:r>
            <a:rPr lang="en-CA" sz="1200" dirty="0" smtClean="0"/>
            <a:t>Established Parts and Service organization</a:t>
          </a:r>
          <a:endParaRPr lang="en-US" sz="1200" dirty="0"/>
        </a:p>
      </dgm:t>
    </dgm:pt>
    <dgm:pt modelId="{308D57AB-2D05-4C73-9B69-0F5789698932}" type="parTrans" cxnId="{FC75B7ED-8A53-4236-BB4E-DD8C9D6E6CA3}">
      <dgm:prSet/>
      <dgm:spPr/>
      <dgm:t>
        <a:bodyPr/>
        <a:lstStyle/>
        <a:p>
          <a:endParaRPr lang="en-US" sz="2000"/>
        </a:p>
      </dgm:t>
    </dgm:pt>
    <dgm:pt modelId="{D1A676E3-E30E-4228-B75B-109EC8006D53}" type="sibTrans" cxnId="{FC75B7ED-8A53-4236-BB4E-DD8C9D6E6CA3}">
      <dgm:prSet/>
      <dgm:spPr/>
      <dgm:t>
        <a:bodyPr/>
        <a:lstStyle/>
        <a:p>
          <a:endParaRPr lang="en-US" sz="2000"/>
        </a:p>
      </dgm:t>
    </dgm:pt>
    <dgm:pt modelId="{7F65F884-03E7-4571-9D04-2530E05B12FB}">
      <dgm:prSet phldrT="[Text]" custT="1"/>
      <dgm:spPr/>
      <dgm:t>
        <a:bodyPr/>
        <a:lstStyle/>
        <a:p>
          <a:r>
            <a:rPr lang="en-CA" sz="1200" dirty="0" smtClean="0"/>
            <a:t>Highest Passenger Standee Capacity</a:t>
          </a:r>
          <a:endParaRPr lang="en-US" sz="1200" dirty="0"/>
        </a:p>
      </dgm:t>
    </dgm:pt>
    <dgm:pt modelId="{C86ADC59-5759-4AEC-BA85-ABF318627729}" type="parTrans" cxnId="{323C41F6-6513-4EEF-B7ED-0C6EC2006A54}">
      <dgm:prSet/>
      <dgm:spPr/>
      <dgm:t>
        <a:bodyPr/>
        <a:lstStyle/>
        <a:p>
          <a:endParaRPr lang="en-US" sz="2000"/>
        </a:p>
      </dgm:t>
    </dgm:pt>
    <dgm:pt modelId="{77F7F661-D224-4CBE-B210-712B7C856A58}" type="sibTrans" cxnId="{323C41F6-6513-4EEF-B7ED-0C6EC2006A54}">
      <dgm:prSet/>
      <dgm:spPr/>
      <dgm:t>
        <a:bodyPr/>
        <a:lstStyle/>
        <a:p>
          <a:endParaRPr lang="en-US" sz="2000"/>
        </a:p>
      </dgm:t>
    </dgm:pt>
    <dgm:pt modelId="{61B571FD-E9E4-4744-8A34-777B93A11B95}">
      <dgm:prSet phldrT="[Text]" custT="1"/>
      <dgm:spPr/>
      <dgm:t>
        <a:bodyPr/>
        <a:lstStyle/>
        <a:p>
          <a:r>
            <a:rPr lang="en-CA" sz="1200" dirty="0" smtClean="0"/>
            <a:t>Platform for Autonomous Features and Advanced Diagnostics</a:t>
          </a:r>
          <a:endParaRPr lang="en-US" sz="1200" dirty="0"/>
        </a:p>
      </dgm:t>
    </dgm:pt>
    <dgm:pt modelId="{0D05C1E5-A849-41B4-9B98-CE1F58DEE862}" type="parTrans" cxnId="{009BFA51-3D27-416F-8440-013518965AD4}">
      <dgm:prSet/>
      <dgm:spPr/>
      <dgm:t>
        <a:bodyPr/>
        <a:lstStyle/>
        <a:p>
          <a:endParaRPr lang="en-US" sz="2000"/>
        </a:p>
      </dgm:t>
    </dgm:pt>
    <dgm:pt modelId="{9D6CCABC-EEAB-4997-BD7A-19D95685150E}" type="sibTrans" cxnId="{009BFA51-3D27-416F-8440-013518965AD4}">
      <dgm:prSet/>
      <dgm:spPr/>
      <dgm:t>
        <a:bodyPr/>
        <a:lstStyle/>
        <a:p>
          <a:endParaRPr lang="en-US" sz="2000"/>
        </a:p>
      </dgm:t>
    </dgm:pt>
    <dgm:pt modelId="{29A8F687-1FD1-47E4-BCC0-D336A5BFABA8}">
      <dgm:prSet phldrT="[Text]" custT="1"/>
      <dgm:spPr/>
      <dgm:t>
        <a:bodyPr/>
        <a:lstStyle/>
        <a:p>
          <a:r>
            <a:rPr lang="en-CA" sz="1200" dirty="0" smtClean="0"/>
            <a:t>Proven Xcelsior Platform</a:t>
          </a:r>
          <a:endParaRPr lang="en-US" sz="1200" dirty="0"/>
        </a:p>
      </dgm:t>
    </dgm:pt>
    <dgm:pt modelId="{63C7D198-77DE-42E3-9441-97E05C7DAF9A}" type="parTrans" cxnId="{7B0F41EA-64F4-4986-9A55-6661B635C353}">
      <dgm:prSet/>
      <dgm:spPr/>
      <dgm:t>
        <a:bodyPr/>
        <a:lstStyle/>
        <a:p>
          <a:endParaRPr lang="en-US" sz="2000"/>
        </a:p>
      </dgm:t>
    </dgm:pt>
    <dgm:pt modelId="{23D33740-8D4E-4D06-BDFE-B74653AD3A09}" type="sibTrans" cxnId="{7B0F41EA-64F4-4986-9A55-6661B635C353}">
      <dgm:prSet/>
      <dgm:spPr/>
      <dgm:t>
        <a:bodyPr/>
        <a:lstStyle/>
        <a:p>
          <a:endParaRPr lang="en-US" sz="2000"/>
        </a:p>
      </dgm:t>
    </dgm:pt>
    <dgm:pt modelId="{E9FB149F-C77C-4DDC-A16B-AF4AB396BDA1}">
      <dgm:prSet phldrT="[Text]" phldr="1"/>
      <dgm:spPr/>
      <dgm:t>
        <a:bodyPr/>
        <a:lstStyle/>
        <a:p>
          <a:endParaRPr lang="en-US" sz="2000"/>
        </a:p>
      </dgm:t>
    </dgm:pt>
    <dgm:pt modelId="{8E0F0BFE-C423-4870-B025-3B2AE3A62191}" type="parTrans" cxnId="{DCB9C814-FD9C-4427-B580-40D4C3267D2A}">
      <dgm:prSet/>
      <dgm:spPr/>
      <dgm:t>
        <a:bodyPr/>
        <a:lstStyle/>
        <a:p>
          <a:endParaRPr lang="en-US" sz="2000"/>
        </a:p>
      </dgm:t>
    </dgm:pt>
    <dgm:pt modelId="{F12DF324-102E-4373-AB6F-C1C629D5F80E}" type="sibTrans" cxnId="{DCB9C814-FD9C-4427-B580-40D4C3267D2A}">
      <dgm:prSet/>
      <dgm:spPr/>
      <dgm:t>
        <a:bodyPr/>
        <a:lstStyle/>
        <a:p>
          <a:endParaRPr lang="en-US" sz="2000"/>
        </a:p>
      </dgm:t>
    </dgm:pt>
    <dgm:pt modelId="{98820402-E60F-474E-8ADA-1F402450634A}">
      <dgm:prSet phldrT="[Text]" custT="1"/>
      <dgm:spPr/>
      <dgm:t>
        <a:bodyPr/>
        <a:lstStyle/>
        <a:p>
          <a:r>
            <a:rPr lang="en-CA" sz="1200" dirty="0" smtClean="0"/>
            <a:t>Proven Reliable Supply Chain</a:t>
          </a:r>
          <a:endParaRPr lang="en-US" sz="1200" dirty="0"/>
        </a:p>
      </dgm:t>
    </dgm:pt>
    <dgm:pt modelId="{94F36A97-C762-45D9-8F68-9F7ED377BE0F}" type="parTrans" cxnId="{C3C19FE3-555B-4E7D-AA6A-EF897BFCFBE7}">
      <dgm:prSet/>
      <dgm:spPr/>
      <dgm:t>
        <a:bodyPr/>
        <a:lstStyle/>
        <a:p>
          <a:endParaRPr lang="en-US" sz="2000"/>
        </a:p>
      </dgm:t>
    </dgm:pt>
    <dgm:pt modelId="{8FC9E061-E95B-4671-B8E8-C1C446A9B6E3}" type="sibTrans" cxnId="{C3C19FE3-555B-4E7D-AA6A-EF897BFCFBE7}">
      <dgm:prSet/>
      <dgm:spPr/>
      <dgm:t>
        <a:bodyPr/>
        <a:lstStyle/>
        <a:p>
          <a:endParaRPr lang="en-US" sz="2000"/>
        </a:p>
      </dgm:t>
    </dgm:pt>
    <dgm:pt modelId="{F26B1A71-40AF-40BE-BE07-F3BDA612F38D}" type="pres">
      <dgm:prSet presAssocID="{4DFB6B22-61DA-46F0-9734-DE18108596B2}" presName="Name0" presStyleCnt="0">
        <dgm:presLayoutVars>
          <dgm:chMax val="1"/>
          <dgm:chPref val="1"/>
          <dgm:dir/>
          <dgm:animOne val="branch"/>
          <dgm:animLvl val="lvl"/>
        </dgm:presLayoutVars>
      </dgm:prSet>
      <dgm:spPr/>
      <dgm:t>
        <a:bodyPr/>
        <a:lstStyle/>
        <a:p>
          <a:endParaRPr lang="en-US"/>
        </a:p>
      </dgm:t>
    </dgm:pt>
    <dgm:pt modelId="{97197F19-B1E6-4A61-A24C-4F2195F43A3A}" type="pres">
      <dgm:prSet presAssocID="{77DF5387-4527-43DD-9A3E-D022F6D87F7A}" presName="Parent" presStyleLbl="node0" presStyleIdx="0" presStyleCnt="1">
        <dgm:presLayoutVars>
          <dgm:chMax val="6"/>
          <dgm:chPref val="6"/>
        </dgm:presLayoutVars>
      </dgm:prSet>
      <dgm:spPr/>
      <dgm:t>
        <a:bodyPr/>
        <a:lstStyle/>
        <a:p>
          <a:endParaRPr lang="en-US"/>
        </a:p>
      </dgm:t>
    </dgm:pt>
    <dgm:pt modelId="{3E3B0954-1450-49DA-B04D-D290BD0D00F2}" type="pres">
      <dgm:prSet presAssocID="{138E0B28-F8A8-4B33-9F04-129A8C8408C3}" presName="Accent1" presStyleCnt="0"/>
      <dgm:spPr/>
    </dgm:pt>
    <dgm:pt modelId="{B110CCE3-2514-48C9-BF96-B149AF53008A}" type="pres">
      <dgm:prSet presAssocID="{138E0B28-F8A8-4B33-9F04-129A8C8408C3}" presName="Accent" presStyleLbl="bgShp" presStyleIdx="0" presStyleCnt="6"/>
      <dgm:spPr/>
    </dgm:pt>
    <dgm:pt modelId="{E6AEA5D3-7E4D-4F52-9AFE-BD31B1B0E084}" type="pres">
      <dgm:prSet presAssocID="{138E0B28-F8A8-4B33-9F04-129A8C8408C3}" presName="Child1" presStyleLbl="node1" presStyleIdx="0" presStyleCnt="6">
        <dgm:presLayoutVars>
          <dgm:chMax val="0"/>
          <dgm:chPref val="0"/>
          <dgm:bulletEnabled val="1"/>
        </dgm:presLayoutVars>
      </dgm:prSet>
      <dgm:spPr/>
      <dgm:t>
        <a:bodyPr/>
        <a:lstStyle/>
        <a:p>
          <a:endParaRPr lang="en-US"/>
        </a:p>
      </dgm:t>
    </dgm:pt>
    <dgm:pt modelId="{5A41C6E2-D049-4C6B-AE21-40120EA1CD91}" type="pres">
      <dgm:prSet presAssocID="{9F57A119-E482-4CD9-B596-083DD61CDD08}" presName="Accent2" presStyleCnt="0"/>
      <dgm:spPr/>
    </dgm:pt>
    <dgm:pt modelId="{A8021758-FEFA-41FF-B432-030B0146CAB8}" type="pres">
      <dgm:prSet presAssocID="{9F57A119-E482-4CD9-B596-083DD61CDD08}" presName="Accent" presStyleLbl="bgShp" presStyleIdx="1" presStyleCnt="6"/>
      <dgm:spPr/>
    </dgm:pt>
    <dgm:pt modelId="{D3C936F1-6976-4625-B851-3E2A933079B7}" type="pres">
      <dgm:prSet presAssocID="{9F57A119-E482-4CD9-B596-083DD61CDD08}" presName="Child2" presStyleLbl="node1" presStyleIdx="1" presStyleCnt="6">
        <dgm:presLayoutVars>
          <dgm:chMax val="0"/>
          <dgm:chPref val="0"/>
          <dgm:bulletEnabled val="1"/>
        </dgm:presLayoutVars>
      </dgm:prSet>
      <dgm:spPr/>
      <dgm:t>
        <a:bodyPr/>
        <a:lstStyle/>
        <a:p>
          <a:endParaRPr lang="en-US"/>
        </a:p>
      </dgm:t>
    </dgm:pt>
    <dgm:pt modelId="{366C7934-5ED1-4201-9544-8FCC623C292F}" type="pres">
      <dgm:prSet presAssocID="{7F65F884-03E7-4571-9D04-2530E05B12FB}" presName="Accent3" presStyleCnt="0"/>
      <dgm:spPr/>
    </dgm:pt>
    <dgm:pt modelId="{94ECE0E4-DF48-451A-A210-24820BA30FCB}" type="pres">
      <dgm:prSet presAssocID="{7F65F884-03E7-4571-9D04-2530E05B12FB}" presName="Accent" presStyleLbl="bgShp" presStyleIdx="2" presStyleCnt="6"/>
      <dgm:spPr/>
    </dgm:pt>
    <dgm:pt modelId="{6C88CF57-254F-45C2-8DC7-2417F1CAE6B8}" type="pres">
      <dgm:prSet presAssocID="{7F65F884-03E7-4571-9D04-2530E05B12FB}" presName="Child3" presStyleLbl="node1" presStyleIdx="2" presStyleCnt="6">
        <dgm:presLayoutVars>
          <dgm:chMax val="0"/>
          <dgm:chPref val="0"/>
          <dgm:bulletEnabled val="1"/>
        </dgm:presLayoutVars>
      </dgm:prSet>
      <dgm:spPr/>
      <dgm:t>
        <a:bodyPr/>
        <a:lstStyle/>
        <a:p>
          <a:endParaRPr lang="en-US"/>
        </a:p>
      </dgm:t>
    </dgm:pt>
    <dgm:pt modelId="{24500190-CCD7-4433-A622-15AE4B9235AA}" type="pres">
      <dgm:prSet presAssocID="{98820402-E60F-474E-8ADA-1F402450634A}" presName="Accent4" presStyleCnt="0"/>
      <dgm:spPr/>
    </dgm:pt>
    <dgm:pt modelId="{211F6105-A9AB-4B55-AFF7-2F0D26B7D300}" type="pres">
      <dgm:prSet presAssocID="{98820402-E60F-474E-8ADA-1F402450634A}" presName="Accent" presStyleLbl="bgShp" presStyleIdx="3" presStyleCnt="6"/>
      <dgm:spPr/>
    </dgm:pt>
    <dgm:pt modelId="{0741B5AD-8B97-42FC-8D3F-AAB53529438E}" type="pres">
      <dgm:prSet presAssocID="{98820402-E60F-474E-8ADA-1F402450634A}" presName="Child4" presStyleLbl="node1" presStyleIdx="3" presStyleCnt="6">
        <dgm:presLayoutVars>
          <dgm:chMax val="0"/>
          <dgm:chPref val="0"/>
          <dgm:bulletEnabled val="1"/>
        </dgm:presLayoutVars>
      </dgm:prSet>
      <dgm:spPr/>
      <dgm:t>
        <a:bodyPr/>
        <a:lstStyle/>
        <a:p>
          <a:endParaRPr lang="en-US"/>
        </a:p>
      </dgm:t>
    </dgm:pt>
    <dgm:pt modelId="{EA2FE993-42D5-4DEF-AE7D-11EF3AC13895}" type="pres">
      <dgm:prSet presAssocID="{61B571FD-E9E4-4744-8A34-777B93A11B95}" presName="Accent5" presStyleCnt="0"/>
      <dgm:spPr/>
    </dgm:pt>
    <dgm:pt modelId="{8182B0BD-F568-4289-9BCD-C37B7DC380FF}" type="pres">
      <dgm:prSet presAssocID="{61B571FD-E9E4-4744-8A34-777B93A11B95}" presName="Accent" presStyleLbl="bgShp" presStyleIdx="4" presStyleCnt="6"/>
      <dgm:spPr/>
    </dgm:pt>
    <dgm:pt modelId="{264F1E24-D12C-4B87-AD53-40B411DE1549}" type="pres">
      <dgm:prSet presAssocID="{61B571FD-E9E4-4744-8A34-777B93A11B95}" presName="Child5" presStyleLbl="node1" presStyleIdx="4" presStyleCnt="6">
        <dgm:presLayoutVars>
          <dgm:chMax val="0"/>
          <dgm:chPref val="0"/>
          <dgm:bulletEnabled val="1"/>
        </dgm:presLayoutVars>
      </dgm:prSet>
      <dgm:spPr/>
      <dgm:t>
        <a:bodyPr/>
        <a:lstStyle/>
        <a:p>
          <a:endParaRPr lang="en-US"/>
        </a:p>
      </dgm:t>
    </dgm:pt>
    <dgm:pt modelId="{FFC9C37C-DB22-4332-9C21-AF2D8CFB9FF5}" type="pres">
      <dgm:prSet presAssocID="{29A8F687-1FD1-47E4-BCC0-D336A5BFABA8}" presName="Accent6" presStyleCnt="0"/>
      <dgm:spPr/>
    </dgm:pt>
    <dgm:pt modelId="{B0C72E8A-1E68-4AC1-B9BF-C2D540CEDF7D}" type="pres">
      <dgm:prSet presAssocID="{29A8F687-1FD1-47E4-BCC0-D336A5BFABA8}" presName="Accent" presStyleLbl="bgShp" presStyleIdx="5" presStyleCnt="6"/>
      <dgm:spPr/>
    </dgm:pt>
    <dgm:pt modelId="{38F565F4-2991-48E8-90D6-59F52AECAB06}" type="pres">
      <dgm:prSet presAssocID="{29A8F687-1FD1-47E4-BCC0-D336A5BFABA8}" presName="Child6" presStyleLbl="node1" presStyleIdx="5" presStyleCnt="6">
        <dgm:presLayoutVars>
          <dgm:chMax val="0"/>
          <dgm:chPref val="0"/>
          <dgm:bulletEnabled val="1"/>
        </dgm:presLayoutVars>
      </dgm:prSet>
      <dgm:spPr/>
      <dgm:t>
        <a:bodyPr/>
        <a:lstStyle/>
        <a:p>
          <a:endParaRPr lang="en-US"/>
        </a:p>
      </dgm:t>
    </dgm:pt>
  </dgm:ptLst>
  <dgm:cxnLst>
    <dgm:cxn modelId="{FC75B7ED-8A53-4236-BB4E-DD8C9D6E6CA3}" srcId="{77DF5387-4527-43DD-9A3E-D022F6D87F7A}" destId="{9F57A119-E482-4CD9-B596-083DD61CDD08}" srcOrd="1" destOrd="0" parTransId="{308D57AB-2D05-4C73-9B69-0F5789698932}" sibTransId="{D1A676E3-E30E-4228-B75B-109EC8006D53}"/>
    <dgm:cxn modelId="{50CC9BB3-F14C-4157-A58C-633F365D972F}" type="presOf" srcId="{4DFB6B22-61DA-46F0-9734-DE18108596B2}" destId="{F26B1A71-40AF-40BE-BE07-F3BDA612F38D}" srcOrd="0" destOrd="0" presId="urn:microsoft.com/office/officeart/2011/layout/HexagonRadial"/>
    <dgm:cxn modelId="{A4A95CE1-3971-4265-B5E5-565317B6007E}" type="presOf" srcId="{29A8F687-1FD1-47E4-BCC0-D336A5BFABA8}" destId="{38F565F4-2991-48E8-90D6-59F52AECAB06}" srcOrd="0" destOrd="0" presId="urn:microsoft.com/office/officeart/2011/layout/HexagonRadial"/>
    <dgm:cxn modelId="{B9DF14FB-3B98-4749-AB6F-E0968004673B}" type="presOf" srcId="{61B571FD-E9E4-4744-8A34-777B93A11B95}" destId="{264F1E24-D12C-4B87-AD53-40B411DE1549}" srcOrd="0" destOrd="0" presId="urn:microsoft.com/office/officeart/2011/layout/HexagonRadial"/>
    <dgm:cxn modelId="{48F75244-5D9D-426D-9E86-210ED8FBFA59}" type="presOf" srcId="{98820402-E60F-474E-8ADA-1F402450634A}" destId="{0741B5AD-8B97-42FC-8D3F-AAB53529438E}" srcOrd="0" destOrd="0" presId="urn:microsoft.com/office/officeart/2011/layout/HexagonRadial"/>
    <dgm:cxn modelId="{08BECB71-6E04-4727-BA61-30F8E5BF1790}" type="presOf" srcId="{7F65F884-03E7-4571-9D04-2530E05B12FB}" destId="{6C88CF57-254F-45C2-8DC7-2417F1CAE6B8}" srcOrd="0" destOrd="0" presId="urn:microsoft.com/office/officeart/2011/layout/HexagonRadial"/>
    <dgm:cxn modelId="{DCB9C814-FD9C-4427-B580-40D4C3267D2A}" srcId="{77DF5387-4527-43DD-9A3E-D022F6D87F7A}" destId="{E9FB149F-C77C-4DDC-A16B-AF4AB396BDA1}" srcOrd="6" destOrd="0" parTransId="{8E0F0BFE-C423-4870-B025-3B2AE3A62191}" sibTransId="{F12DF324-102E-4373-AB6F-C1C629D5F80E}"/>
    <dgm:cxn modelId="{C3C19FE3-555B-4E7D-AA6A-EF897BFCFBE7}" srcId="{77DF5387-4527-43DD-9A3E-D022F6D87F7A}" destId="{98820402-E60F-474E-8ADA-1F402450634A}" srcOrd="3" destOrd="0" parTransId="{94F36A97-C762-45D9-8F68-9F7ED377BE0F}" sibTransId="{8FC9E061-E95B-4671-B8E8-C1C446A9B6E3}"/>
    <dgm:cxn modelId="{381D6602-3546-47BD-9C41-B25B07A5C9F1}" srcId="{4DFB6B22-61DA-46F0-9734-DE18108596B2}" destId="{77DF5387-4527-43DD-9A3E-D022F6D87F7A}" srcOrd="0" destOrd="0" parTransId="{7CABE843-ED80-4E50-8696-67B1AA245C49}" sibTransId="{DE9168D5-5894-4B31-A005-FCA536884D0F}"/>
    <dgm:cxn modelId="{21D3863A-422A-4B77-B100-52503E0D805A}" type="presOf" srcId="{138E0B28-F8A8-4B33-9F04-129A8C8408C3}" destId="{E6AEA5D3-7E4D-4F52-9AFE-BD31B1B0E084}" srcOrd="0" destOrd="0" presId="urn:microsoft.com/office/officeart/2011/layout/HexagonRadial"/>
    <dgm:cxn modelId="{009BFA51-3D27-416F-8440-013518965AD4}" srcId="{77DF5387-4527-43DD-9A3E-D022F6D87F7A}" destId="{61B571FD-E9E4-4744-8A34-777B93A11B95}" srcOrd="4" destOrd="0" parTransId="{0D05C1E5-A849-41B4-9B98-CE1F58DEE862}" sibTransId="{9D6CCABC-EEAB-4997-BD7A-19D95685150E}"/>
    <dgm:cxn modelId="{238CAADF-CCE0-44BE-83A6-07044431F944}" type="presOf" srcId="{77DF5387-4527-43DD-9A3E-D022F6D87F7A}" destId="{97197F19-B1E6-4A61-A24C-4F2195F43A3A}" srcOrd="0" destOrd="0" presId="urn:microsoft.com/office/officeart/2011/layout/HexagonRadial"/>
    <dgm:cxn modelId="{A2DED537-6F24-425F-81C9-3CF80E95DA22}" type="presOf" srcId="{9F57A119-E482-4CD9-B596-083DD61CDD08}" destId="{D3C936F1-6976-4625-B851-3E2A933079B7}" srcOrd="0" destOrd="0" presId="urn:microsoft.com/office/officeart/2011/layout/HexagonRadial"/>
    <dgm:cxn modelId="{3F2FB59E-640C-4C80-8C61-D221CB9FE17C}" srcId="{77DF5387-4527-43DD-9A3E-D022F6D87F7A}" destId="{138E0B28-F8A8-4B33-9F04-129A8C8408C3}" srcOrd="0" destOrd="0" parTransId="{941B8894-447A-42E3-B28B-8E55224B982B}" sibTransId="{D4DC3DDC-987B-47D9-8686-F0663A6B1BCA}"/>
    <dgm:cxn modelId="{7B0F41EA-64F4-4986-9A55-6661B635C353}" srcId="{77DF5387-4527-43DD-9A3E-D022F6D87F7A}" destId="{29A8F687-1FD1-47E4-BCC0-D336A5BFABA8}" srcOrd="5" destOrd="0" parTransId="{63C7D198-77DE-42E3-9441-97E05C7DAF9A}" sibTransId="{23D33740-8D4E-4D06-BDFE-B74653AD3A09}"/>
    <dgm:cxn modelId="{323C41F6-6513-4EEF-B7ED-0C6EC2006A54}" srcId="{77DF5387-4527-43DD-9A3E-D022F6D87F7A}" destId="{7F65F884-03E7-4571-9D04-2530E05B12FB}" srcOrd="2" destOrd="0" parTransId="{C86ADC59-5759-4AEC-BA85-ABF318627729}" sibTransId="{77F7F661-D224-4CBE-B210-712B7C856A58}"/>
    <dgm:cxn modelId="{BF03B44C-5618-4328-818C-CD59E29207DF}" type="presParOf" srcId="{F26B1A71-40AF-40BE-BE07-F3BDA612F38D}" destId="{97197F19-B1E6-4A61-A24C-4F2195F43A3A}" srcOrd="0" destOrd="0" presId="urn:microsoft.com/office/officeart/2011/layout/HexagonRadial"/>
    <dgm:cxn modelId="{C686F99F-71AF-4785-9600-1EE4FA78ECC3}" type="presParOf" srcId="{F26B1A71-40AF-40BE-BE07-F3BDA612F38D}" destId="{3E3B0954-1450-49DA-B04D-D290BD0D00F2}" srcOrd="1" destOrd="0" presId="urn:microsoft.com/office/officeart/2011/layout/HexagonRadial"/>
    <dgm:cxn modelId="{ABC9CBA8-C06D-465E-A60D-5FAE6EB62FB8}" type="presParOf" srcId="{3E3B0954-1450-49DA-B04D-D290BD0D00F2}" destId="{B110CCE3-2514-48C9-BF96-B149AF53008A}" srcOrd="0" destOrd="0" presId="urn:microsoft.com/office/officeart/2011/layout/HexagonRadial"/>
    <dgm:cxn modelId="{02F2C07D-8B46-4364-A1B1-136A66E132F5}" type="presParOf" srcId="{F26B1A71-40AF-40BE-BE07-F3BDA612F38D}" destId="{E6AEA5D3-7E4D-4F52-9AFE-BD31B1B0E084}" srcOrd="2" destOrd="0" presId="urn:microsoft.com/office/officeart/2011/layout/HexagonRadial"/>
    <dgm:cxn modelId="{6CA5D0DE-B616-4B04-820D-3FD73F94A9EA}" type="presParOf" srcId="{F26B1A71-40AF-40BE-BE07-F3BDA612F38D}" destId="{5A41C6E2-D049-4C6B-AE21-40120EA1CD91}" srcOrd="3" destOrd="0" presId="urn:microsoft.com/office/officeart/2011/layout/HexagonRadial"/>
    <dgm:cxn modelId="{47D02664-B3B1-4244-8AF7-E96AFD546CD9}" type="presParOf" srcId="{5A41C6E2-D049-4C6B-AE21-40120EA1CD91}" destId="{A8021758-FEFA-41FF-B432-030B0146CAB8}" srcOrd="0" destOrd="0" presId="urn:microsoft.com/office/officeart/2011/layout/HexagonRadial"/>
    <dgm:cxn modelId="{D5502C5E-27C2-403D-A26C-90137D304371}" type="presParOf" srcId="{F26B1A71-40AF-40BE-BE07-F3BDA612F38D}" destId="{D3C936F1-6976-4625-B851-3E2A933079B7}" srcOrd="4" destOrd="0" presId="urn:microsoft.com/office/officeart/2011/layout/HexagonRadial"/>
    <dgm:cxn modelId="{27AF39D0-A0A2-447C-B3B8-89311ACAE43C}" type="presParOf" srcId="{F26B1A71-40AF-40BE-BE07-F3BDA612F38D}" destId="{366C7934-5ED1-4201-9544-8FCC623C292F}" srcOrd="5" destOrd="0" presId="urn:microsoft.com/office/officeart/2011/layout/HexagonRadial"/>
    <dgm:cxn modelId="{A2EF8E5D-F874-48EE-BB27-5DC89F52D46A}" type="presParOf" srcId="{366C7934-5ED1-4201-9544-8FCC623C292F}" destId="{94ECE0E4-DF48-451A-A210-24820BA30FCB}" srcOrd="0" destOrd="0" presId="urn:microsoft.com/office/officeart/2011/layout/HexagonRadial"/>
    <dgm:cxn modelId="{28BE497D-CD78-48EB-AD9D-EC32611CCAA1}" type="presParOf" srcId="{F26B1A71-40AF-40BE-BE07-F3BDA612F38D}" destId="{6C88CF57-254F-45C2-8DC7-2417F1CAE6B8}" srcOrd="6" destOrd="0" presId="urn:microsoft.com/office/officeart/2011/layout/HexagonRadial"/>
    <dgm:cxn modelId="{5AE4E943-05D7-469A-82C6-AB2337378AEE}" type="presParOf" srcId="{F26B1A71-40AF-40BE-BE07-F3BDA612F38D}" destId="{24500190-CCD7-4433-A622-15AE4B9235AA}" srcOrd="7" destOrd="0" presId="urn:microsoft.com/office/officeart/2011/layout/HexagonRadial"/>
    <dgm:cxn modelId="{378DCE8A-2D18-449B-8DD2-D3216FC3B027}" type="presParOf" srcId="{24500190-CCD7-4433-A622-15AE4B9235AA}" destId="{211F6105-A9AB-4B55-AFF7-2F0D26B7D300}" srcOrd="0" destOrd="0" presId="urn:microsoft.com/office/officeart/2011/layout/HexagonRadial"/>
    <dgm:cxn modelId="{DD44506F-99C9-4E80-993D-D2968E8DD306}" type="presParOf" srcId="{F26B1A71-40AF-40BE-BE07-F3BDA612F38D}" destId="{0741B5AD-8B97-42FC-8D3F-AAB53529438E}" srcOrd="8" destOrd="0" presId="urn:microsoft.com/office/officeart/2011/layout/HexagonRadial"/>
    <dgm:cxn modelId="{57D47A37-F1F0-4642-848B-4E3D479C8EBE}" type="presParOf" srcId="{F26B1A71-40AF-40BE-BE07-F3BDA612F38D}" destId="{EA2FE993-42D5-4DEF-AE7D-11EF3AC13895}" srcOrd="9" destOrd="0" presId="urn:microsoft.com/office/officeart/2011/layout/HexagonRadial"/>
    <dgm:cxn modelId="{99C89095-3E80-4054-9FFE-3661B380FFAB}" type="presParOf" srcId="{EA2FE993-42D5-4DEF-AE7D-11EF3AC13895}" destId="{8182B0BD-F568-4289-9BCD-C37B7DC380FF}" srcOrd="0" destOrd="0" presId="urn:microsoft.com/office/officeart/2011/layout/HexagonRadial"/>
    <dgm:cxn modelId="{2A3EDD97-DAEA-4FF2-B95F-BD961696F685}" type="presParOf" srcId="{F26B1A71-40AF-40BE-BE07-F3BDA612F38D}" destId="{264F1E24-D12C-4B87-AD53-40B411DE1549}" srcOrd="10" destOrd="0" presId="urn:microsoft.com/office/officeart/2011/layout/HexagonRadial"/>
    <dgm:cxn modelId="{AC380EEC-0E35-479B-AD8A-B68DBA54E550}" type="presParOf" srcId="{F26B1A71-40AF-40BE-BE07-F3BDA612F38D}" destId="{FFC9C37C-DB22-4332-9C21-AF2D8CFB9FF5}" srcOrd="11" destOrd="0" presId="urn:microsoft.com/office/officeart/2011/layout/HexagonRadial"/>
    <dgm:cxn modelId="{ED4A63D3-32A9-4283-83DF-3F39FCFDAD38}" type="presParOf" srcId="{FFC9C37C-DB22-4332-9C21-AF2D8CFB9FF5}" destId="{B0C72E8A-1E68-4AC1-B9BF-C2D540CEDF7D}" srcOrd="0" destOrd="0" presId="urn:microsoft.com/office/officeart/2011/layout/HexagonRadial"/>
    <dgm:cxn modelId="{7068B29D-0677-44A7-975C-F61F32BB7DCD}" type="presParOf" srcId="{F26B1A71-40AF-40BE-BE07-F3BDA612F38D}" destId="{38F565F4-2991-48E8-90D6-59F52AECAB06}"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3372FF-7043-C844-876E-22BDA50BAEE4}" type="datetimeFigureOut">
              <a:rPr lang="en-US" smtClean="0"/>
              <a:t>11/16/2017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DFD43D-802D-474C-8A75-DD5E19435D38}" type="slidenum">
              <a:rPr lang="en-US" smtClean="0"/>
              <a:t>‹#›</a:t>
            </a:fld>
            <a:endParaRPr lang="en-US"/>
          </a:p>
        </p:txBody>
      </p:sp>
    </p:spTree>
    <p:extLst>
      <p:ext uri="{BB962C8B-B14F-4D97-AF65-F5344CB8AC3E}">
        <p14:creationId xmlns:p14="http://schemas.microsoft.com/office/powerpoint/2010/main" val="14890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20725" indent="-276225" defTabSz="931863">
              <a:defRPr>
                <a:solidFill>
                  <a:schemeClr val="tx1"/>
                </a:solidFill>
                <a:latin typeface="Arial" panose="020B0604020202020204" pitchFamily="34" charset="0"/>
              </a:defRPr>
            </a:lvl2pPr>
            <a:lvl3pPr marL="1109663" indent="-220663" defTabSz="931863">
              <a:defRPr>
                <a:solidFill>
                  <a:schemeClr val="tx1"/>
                </a:solidFill>
                <a:latin typeface="Arial" panose="020B0604020202020204" pitchFamily="34" charset="0"/>
              </a:defRPr>
            </a:lvl3pPr>
            <a:lvl4pPr marL="1554163" indent="-220663" defTabSz="931863">
              <a:defRPr>
                <a:solidFill>
                  <a:schemeClr val="tx1"/>
                </a:solidFill>
                <a:latin typeface="Arial" panose="020B0604020202020204" pitchFamily="34" charset="0"/>
              </a:defRPr>
            </a:lvl4pPr>
            <a:lvl5pPr marL="1998663" indent="-220663" defTabSz="931863">
              <a:defRPr>
                <a:solidFill>
                  <a:schemeClr val="tx1"/>
                </a:solidFill>
                <a:latin typeface="Arial" panose="020B0604020202020204" pitchFamily="34" charset="0"/>
              </a:defRPr>
            </a:lvl5pPr>
            <a:lvl6pPr marL="2455863" indent="-220663" defTabSz="931863" eaLnBrk="0" fontAlgn="base" hangingPunct="0">
              <a:spcBef>
                <a:spcPct val="0"/>
              </a:spcBef>
              <a:spcAft>
                <a:spcPct val="0"/>
              </a:spcAft>
              <a:defRPr>
                <a:solidFill>
                  <a:schemeClr val="tx1"/>
                </a:solidFill>
                <a:latin typeface="Arial" panose="020B0604020202020204" pitchFamily="34" charset="0"/>
              </a:defRPr>
            </a:lvl6pPr>
            <a:lvl7pPr marL="2913063" indent="-220663" defTabSz="931863" eaLnBrk="0" fontAlgn="base" hangingPunct="0">
              <a:spcBef>
                <a:spcPct val="0"/>
              </a:spcBef>
              <a:spcAft>
                <a:spcPct val="0"/>
              </a:spcAft>
              <a:defRPr>
                <a:solidFill>
                  <a:schemeClr val="tx1"/>
                </a:solidFill>
                <a:latin typeface="Arial" panose="020B0604020202020204" pitchFamily="34" charset="0"/>
              </a:defRPr>
            </a:lvl7pPr>
            <a:lvl8pPr marL="3370263" indent="-220663" defTabSz="931863" eaLnBrk="0" fontAlgn="base" hangingPunct="0">
              <a:spcBef>
                <a:spcPct val="0"/>
              </a:spcBef>
              <a:spcAft>
                <a:spcPct val="0"/>
              </a:spcAft>
              <a:defRPr>
                <a:solidFill>
                  <a:schemeClr val="tx1"/>
                </a:solidFill>
                <a:latin typeface="Arial" panose="020B0604020202020204" pitchFamily="34" charset="0"/>
              </a:defRPr>
            </a:lvl8pPr>
            <a:lvl9pPr marL="3827463" indent="-220663" defTabSz="931863" eaLnBrk="0" fontAlgn="base" hangingPunct="0">
              <a:spcBef>
                <a:spcPct val="0"/>
              </a:spcBef>
              <a:spcAft>
                <a:spcPct val="0"/>
              </a:spcAft>
              <a:defRPr>
                <a:solidFill>
                  <a:schemeClr val="tx1"/>
                </a:solidFill>
                <a:latin typeface="Arial" panose="020B0604020202020204" pitchFamily="34" charset="0"/>
              </a:defRPr>
            </a:lvl9pPr>
          </a:lstStyle>
          <a:p>
            <a:fld id="{0E8C2D25-C668-4CF9-A702-322303922D19}" type="slidenum">
              <a:rPr lang="en-US" altLang="en-US" smtClean="0">
                <a:latin typeface="Times New Roman" panose="02020603050405020304" pitchFamily="18" charset="0"/>
              </a:rPr>
              <a:pPr/>
              <a:t>2</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42068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FD43D-802D-474C-8A75-DD5E19435D38}" type="slidenum">
              <a:rPr lang="en-US" smtClean="0"/>
              <a:t>4</a:t>
            </a:fld>
            <a:endParaRPr lang="en-US"/>
          </a:p>
        </p:txBody>
      </p:sp>
    </p:spTree>
    <p:extLst>
      <p:ext uri="{BB962C8B-B14F-4D97-AF65-F5344CB8AC3E}">
        <p14:creationId xmlns:p14="http://schemas.microsoft.com/office/powerpoint/2010/main" val="417387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782">
              <a:defRPr>
                <a:solidFill>
                  <a:schemeClr val="tx1"/>
                </a:solidFill>
                <a:latin typeface="Arial" panose="020B0604020202020204" pitchFamily="34" charset="0"/>
              </a:defRPr>
            </a:lvl1pPr>
            <a:lvl2pPr marL="728396" indent="-279165" defTabSz="941782">
              <a:defRPr>
                <a:solidFill>
                  <a:schemeClr val="tx1"/>
                </a:solidFill>
                <a:latin typeface="Arial" panose="020B0604020202020204" pitchFamily="34" charset="0"/>
              </a:defRPr>
            </a:lvl2pPr>
            <a:lvl3pPr marL="1121475" indent="-223012" defTabSz="941782">
              <a:defRPr>
                <a:solidFill>
                  <a:schemeClr val="tx1"/>
                </a:solidFill>
                <a:latin typeface="Arial" panose="020B0604020202020204" pitchFamily="34" charset="0"/>
              </a:defRPr>
            </a:lvl3pPr>
            <a:lvl4pPr marL="1570706" indent="-223012" defTabSz="941782">
              <a:defRPr>
                <a:solidFill>
                  <a:schemeClr val="tx1"/>
                </a:solidFill>
                <a:latin typeface="Arial" panose="020B0604020202020204" pitchFamily="34" charset="0"/>
              </a:defRPr>
            </a:lvl4pPr>
            <a:lvl5pPr marL="2019937" indent="-223012" defTabSz="941782">
              <a:defRPr>
                <a:solidFill>
                  <a:schemeClr val="tx1"/>
                </a:solidFill>
                <a:latin typeface="Arial" panose="020B0604020202020204" pitchFamily="34" charset="0"/>
              </a:defRPr>
            </a:lvl5pPr>
            <a:lvl6pPr marL="2482004" indent="-223012" defTabSz="941782" eaLnBrk="0" fontAlgn="base" hangingPunct="0">
              <a:spcBef>
                <a:spcPct val="0"/>
              </a:spcBef>
              <a:spcAft>
                <a:spcPct val="0"/>
              </a:spcAft>
              <a:defRPr>
                <a:solidFill>
                  <a:schemeClr val="tx1"/>
                </a:solidFill>
                <a:latin typeface="Arial" panose="020B0604020202020204" pitchFamily="34" charset="0"/>
              </a:defRPr>
            </a:lvl6pPr>
            <a:lvl7pPr marL="2944070" indent="-223012" defTabSz="941782" eaLnBrk="0" fontAlgn="base" hangingPunct="0">
              <a:spcBef>
                <a:spcPct val="0"/>
              </a:spcBef>
              <a:spcAft>
                <a:spcPct val="0"/>
              </a:spcAft>
              <a:defRPr>
                <a:solidFill>
                  <a:schemeClr val="tx1"/>
                </a:solidFill>
                <a:latin typeface="Arial" panose="020B0604020202020204" pitchFamily="34" charset="0"/>
              </a:defRPr>
            </a:lvl7pPr>
            <a:lvl8pPr marL="3406137" indent="-223012" defTabSz="941782" eaLnBrk="0" fontAlgn="base" hangingPunct="0">
              <a:spcBef>
                <a:spcPct val="0"/>
              </a:spcBef>
              <a:spcAft>
                <a:spcPct val="0"/>
              </a:spcAft>
              <a:defRPr>
                <a:solidFill>
                  <a:schemeClr val="tx1"/>
                </a:solidFill>
                <a:latin typeface="Arial" panose="020B0604020202020204" pitchFamily="34" charset="0"/>
              </a:defRPr>
            </a:lvl8pPr>
            <a:lvl9pPr marL="3868203" indent="-223012" defTabSz="941782" eaLnBrk="0" fontAlgn="base" hangingPunct="0">
              <a:spcBef>
                <a:spcPct val="0"/>
              </a:spcBef>
              <a:spcAft>
                <a:spcPct val="0"/>
              </a:spcAft>
              <a:defRPr>
                <a:solidFill>
                  <a:schemeClr val="tx1"/>
                </a:solidFill>
                <a:latin typeface="Arial" panose="020B0604020202020204" pitchFamily="34" charset="0"/>
              </a:defRPr>
            </a:lvl9pPr>
          </a:lstStyle>
          <a:p>
            <a:fld id="{8D4275ED-DE49-4293-8C80-5A76E20EFF91}" type="slidenum">
              <a:rPr lang="en-US" altLang="en-US" smtClean="0">
                <a:latin typeface="Times New Roman" panose="02020603050405020304" pitchFamily="18" charset="0"/>
              </a:rPr>
              <a:pPr/>
              <a:t>11</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0029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algn="l" eaLnBrk="1" hangingPunct="1">
              <a:defRPr/>
            </a:pPr>
            <a:r>
              <a:rPr lang="en-CA" b="1" dirty="0" smtClean="0">
                <a:solidFill>
                  <a:srgbClr val="08204F"/>
                </a:solidFill>
                <a:latin typeface="Arial Narrow" pitchFamily="34" charset="0"/>
              </a:rPr>
              <a:t>New Flyer Has Experience Integrating Battery Suppliers and Technologies</a:t>
            </a:r>
          </a:p>
          <a:p>
            <a:pPr marL="582359" indent="-349415">
              <a:buFont typeface="Arial" panose="020B0604020202020204" pitchFamily="34" charset="0"/>
              <a:buChar char="•"/>
              <a:defRPr/>
            </a:pPr>
            <a:r>
              <a:rPr lang="en-CA" sz="2000" dirty="0">
                <a:solidFill>
                  <a:srgbClr val="08204F"/>
                </a:solidFill>
                <a:latin typeface="Arial Narrow" pitchFamily="34" charset="0"/>
              </a:rPr>
              <a:t>New Flyer’s ESS architecture is not limited to battery type or supplier</a:t>
            </a:r>
          </a:p>
          <a:p>
            <a:pPr marL="582359" indent="-349415">
              <a:buFont typeface="Arial" panose="020B0604020202020204" pitchFamily="34" charset="0"/>
              <a:buChar char="•"/>
              <a:defRPr/>
            </a:pPr>
            <a:r>
              <a:rPr lang="en-CA" sz="2000" dirty="0">
                <a:solidFill>
                  <a:srgbClr val="08204F"/>
                </a:solidFill>
                <a:latin typeface="Arial Narrow" pitchFamily="34" charset="0"/>
              </a:rPr>
              <a:t>New Flyer actively evaluates new batteries to stay current on latest battery technology</a:t>
            </a:r>
          </a:p>
          <a:p>
            <a:pPr marL="582359" indent="-349415">
              <a:buFont typeface="Arial" panose="020B0604020202020204" pitchFamily="34" charset="0"/>
              <a:buChar char="•"/>
              <a:defRPr/>
            </a:pPr>
            <a:r>
              <a:rPr lang="en-CA" sz="2000" dirty="0">
                <a:solidFill>
                  <a:srgbClr val="08204F"/>
                </a:solidFill>
                <a:latin typeface="Arial Narrow" pitchFamily="34" charset="0"/>
              </a:rPr>
              <a:t>Best batteries are considered for each battery buses configuration:</a:t>
            </a:r>
          </a:p>
          <a:p>
            <a:pPr marL="1048245" lvl="1" indent="-349415">
              <a:buFont typeface="Arial" panose="020B0604020202020204" pitchFamily="34" charset="0"/>
              <a:buChar char="•"/>
              <a:defRPr/>
            </a:pPr>
            <a:r>
              <a:rPr lang="en-CA" sz="2000" dirty="0">
                <a:solidFill>
                  <a:srgbClr val="08204F"/>
                </a:solidFill>
                <a:latin typeface="Arial Narrow" pitchFamily="34" charset="0"/>
              </a:rPr>
              <a:t>Xcelsior XE35/40 &amp; XE60 (rapid charge) use XALT Energy NMC batteries</a:t>
            </a:r>
          </a:p>
          <a:p>
            <a:pPr marL="1048245" lvl="1" indent="-349415">
              <a:buFont typeface="Arial" panose="020B0604020202020204" pitchFamily="34" charset="0"/>
              <a:buChar char="•"/>
              <a:defRPr/>
            </a:pPr>
            <a:r>
              <a:rPr lang="en-CA" sz="2000" dirty="0">
                <a:solidFill>
                  <a:srgbClr val="08204F"/>
                </a:solidFill>
                <a:latin typeface="Arial Narrow" pitchFamily="34" charset="0"/>
              </a:rPr>
              <a:t>Xcelsior XE35/40 (long range) use </a:t>
            </a:r>
            <a:r>
              <a:rPr lang="en-CA" sz="2000" dirty="0" err="1">
                <a:solidFill>
                  <a:srgbClr val="08204F"/>
                </a:solidFill>
                <a:latin typeface="Arial Narrow" pitchFamily="34" charset="0"/>
              </a:rPr>
              <a:t>Xalt</a:t>
            </a:r>
            <a:r>
              <a:rPr lang="en-CA" sz="2000" dirty="0">
                <a:solidFill>
                  <a:srgbClr val="08204F"/>
                </a:solidFill>
                <a:latin typeface="Arial Narrow" pitchFamily="34" charset="0"/>
              </a:rPr>
              <a:t> Energy NMC batteries</a:t>
            </a:r>
          </a:p>
          <a:p>
            <a:pPr eaLnBrk="1" hangingPunct="1">
              <a:defRPr/>
            </a:pPr>
            <a:endParaRPr lang="en-CA" sz="2000" b="1" dirty="0">
              <a:solidFill>
                <a:srgbClr val="08204F"/>
              </a:solidFill>
              <a:latin typeface="Arial Narrow" pitchFamily="34" charset="0"/>
            </a:endParaRPr>
          </a:p>
          <a:p>
            <a:pPr marL="1048245" lvl="1" indent="-349415">
              <a:buFont typeface="Arial" panose="020B0604020202020204" pitchFamily="34" charset="0"/>
              <a:buChar char="•"/>
              <a:defRPr/>
            </a:pPr>
            <a:r>
              <a:rPr lang="en-CA" sz="2000" dirty="0">
                <a:solidFill>
                  <a:srgbClr val="08204F"/>
                </a:solidFill>
                <a:latin typeface="Arial Narrow" pitchFamily="34" charset="0"/>
              </a:rPr>
              <a:t>Xcelsior XE60 (long range) use A123 Systems NMC batteries</a:t>
            </a:r>
          </a:p>
          <a:p>
            <a:pPr marL="1048245" lvl="1" indent="-349415">
              <a:buFont typeface="Arial" panose="020B0604020202020204" pitchFamily="34" charset="0"/>
              <a:buChar char="•"/>
              <a:defRPr/>
            </a:pPr>
            <a:r>
              <a:rPr lang="en-CA" sz="2000" dirty="0">
                <a:solidFill>
                  <a:srgbClr val="08204F"/>
                </a:solidFill>
                <a:latin typeface="Arial Narrow" pitchFamily="34" charset="0"/>
              </a:rPr>
              <a:t>Xcelsior XHE40 &amp; XHE60 (range extended) use A123 Systems LFP batteries</a:t>
            </a:r>
          </a:p>
          <a:p>
            <a:pPr marL="582359" indent="-349415">
              <a:buFont typeface="Arial" panose="020B0604020202020204" pitchFamily="34" charset="0"/>
              <a:buChar char="•"/>
              <a:defRPr/>
            </a:pPr>
            <a:r>
              <a:rPr lang="en-CA" sz="2000" dirty="0">
                <a:solidFill>
                  <a:srgbClr val="08204F"/>
                </a:solidFill>
                <a:latin typeface="Arial Narrow" pitchFamily="34" charset="0"/>
              </a:rPr>
              <a:t>NFI also has experience with Mitsubishi Heavy Industries NMC batteries</a:t>
            </a:r>
          </a:p>
          <a:p>
            <a:endParaRPr lang="en-US" altLang="en-US" dirty="0"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defTabSz="934073">
              <a:defRPr>
                <a:solidFill>
                  <a:schemeClr val="tx1"/>
                </a:solidFill>
                <a:latin typeface="Arial" panose="020B0604020202020204" pitchFamily="34" charset="0"/>
              </a:defRPr>
            </a:lvl1pPr>
            <a:lvl2pPr marL="723753" indent="-278365" defTabSz="934073">
              <a:defRPr>
                <a:solidFill>
                  <a:schemeClr val="tx1"/>
                </a:solidFill>
                <a:latin typeface="Arial" panose="020B0604020202020204" pitchFamily="34" charset="0"/>
              </a:defRPr>
            </a:lvl2pPr>
            <a:lvl3pPr marL="1113465" indent="-222693" defTabSz="934073">
              <a:defRPr>
                <a:solidFill>
                  <a:schemeClr val="tx1"/>
                </a:solidFill>
                <a:latin typeface="Arial" panose="020B0604020202020204" pitchFamily="34" charset="0"/>
              </a:defRPr>
            </a:lvl3pPr>
            <a:lvl4pPr marL="1558851" indent="-222693" defTabSz="934073">
              <a:defRPr>
                <a:solidFill>
                  <a:schemeClr val="tx1"/>
                </a:solidFill>
                <a:latin typeface="Arial" panose="020B0604020202020204" pitchFamily="34" charset="0"/>
              </a:defRPr>
            </a:lvl4pPr>
            <a:lvl5pPr marL="2004236" indent="-222693" defTabSz="934073">
              <a:defRPr>
                <a:solidFill>
                  <a:schemeClr val="tx1"/>
                </a:solidFill>
                <a:latin typeface="Arial" panose="020B0604020202020204" pitchFamily="34" charset="0"/>
              </a:defRPr>
            </a:lvl5pPr>
            <a:lvl6pPr marL="2449623" indent="-222693" defTabSz="934073" eaLnBrk="0" fontAlgn="base" hangingPunct="0">
              <a:spcBef>
                <a:spcPct val="0"/>
              </a:spcBef>
              <a:spcAft>
                <a:spcPct val="0"/>
              </a:spcAft>
              <a:defRPr>
                <a:solidFill>
                  <a:schemeClr val="tx1"/>
                </a:solidFill>
                <a:latin typeface="Arial" panose="020B0604020202020204" pitchFamily="34" charset="0"/>
              </a:defRPr>
            </a:lvl6pPr>
            <a:lvl7pPr marL="2895009" indent="-222693" defTabSz="934073" eaLnBrk="0" fontAlgn="base" hangingPunct="0">
              <a:spcBef>
                <a:spcPct val="0"/>
              </a:spcBef>
              <a:spcAft>
                <a:spcPct val="0"/>
              </a:spcAft>
              <a:defRPr>
                <a:solidFill>
                  <a:schemeClr val="tx1"/>
                </a:solidFill>
                <a:latin typeface="Arial" panose="020B0604020202020204" pitchFamily="34" charset="0"/>
              </a:defRPr>
            </a:lvl7pPr>
            <a:lvl8pPr marL="3340394" indent="-222693" defTabSz="934073" eaLnBrk="0" fontAlgn="base" hangingPunct="0">
              <a:spcBef>
                <a:spcPct val="0"/>
              </a:spcBef>
              <a:spcAft>
                <a:spcPct val="0"/>
              </a:spcAft>
              <a:defRPr>
                <a:solidFill>
                  <a:schemeClr val="tx1"/>
                </a:solidFill>
                <a:latin typeface="Arial" panose="020B0604020202020204" pitchFamily="34" charset="0"/>
              </a:defRPr>
            </a:lvl8pPr>
            <a:lvl9pPr marL="3785781" indent="-222693" defTabSz="934073" eaLnBrk="0" fontAlgn="base" hangingPunct="0">
              <a:spcBef>
                <a:spcPct val="0"/>
              </a:spcBef>
              <a:spcAft>
                <a:spcPct val="0"/>
              </a:spcAft>
              <a:defRPr>
                <a:solidFill>
                  <a:schemeClr val="tx1"/>
                </a:solidFill>
                <a:latin typeface="Arial" panose="020B0604020202020204" pitchFamily="34" charset="0"/>
              </a:defRPr>
            </a:lvl9pPr>
          </a:lstStyle>
          <a:p>
            <a:fld id="{3979D655-9F9E-4D5F-A2DD-FFB7AA500DBA}" type="slidenum">
              <a:rPr lang="en-US" altLang="en-US" smtClean="0"/>
              <a:pPr/>
              <a:t>15</a:t>
            </a:fld>
            <a:endParaRPr lang="en-US" altLang="en-US" smtClean="0"/>
          </a:p>
        </p:txBody>
      </p:sp>
    </p:spTree>
    <p:extLst>
      <p:ext uri="{BB962C8B-B14F-4D97-AF65-F5344CB8AC3E}">
        <p14:creationId xmlns:p14="http://schemas.microsoft.com/office/powerpoint/2010/main" val="3146811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defTabSz="940177">
              <a:defRPr>
                <a:solidFill>
                  <a:schemeClr val="tx1"/>
                </a:solidFill>
                <a:latin typeface="Arial" panose="020B0604020202020204" pitchFamily="34" charset="0"/>
              </a:defRPr>
            </a:lvl1pPr>
            <a:lvl2pPr marL="728396" indent="-279165" defTabSz="940177">
              <a:defRPr>
                <a:solidFill>
                  <a:schemeClr val="tx1"/>
                </a:solidFill>
                <a:latin typeface="Arial" panose="020B0604020202020204" pitchFamily="34" charset="0"/>
              </a:defRPr>
            </a:lvl2pPr>
            <a:lvl3pPr marL="1121475" indent="-223012" defTabSz="940177">
              <a:defRPr>
                <a:solidFill>
                  <a:schemeClr val="tx1"/>
                </a:solidFill>
                <a:latin typeface="Arial" panose="020B0604020202020204" pitchFamily="34" charset="0"/>
              </a:defRPr>
            </a:lvl3pPr>
            <a:lvl4pPr marL="1570706" indent="-223012" defTabSz="940177">
              <a:defRPr>
                <a:solidFill>
                  <a:schemeClr val="tx1"/>
                </a:solidFill>
                <a:latin typeface="Arial" panose="020B0604020202020204" pitchFamily="34" charset="0"/>
              </a:defRPr>
            </a:lvl4pPr>
            <a:lvl5pPr marL="2019937" indent="-223012" defTabSz="940177">
              <a:defRPr>
                <a:solidFill>
                  <a:schemeClr val="tx1"/>
                </a:solidFill>
                <a:latin typeface="Arial" panose="020B0604020202020204" pitchFamily="34" charset="0"/>
              </a:defRPr>
            </a:lvl5pPr>
            <a:lvl6pPr marL="2482004" indent="-223012" defTabSz="940177" eaLnBrk="0" fontAlgn="base" hangingPunct="0">
              <a:spcBef>
                <a:spcPct val="0"/>
              </a:spcBef>
              <a:spcAft>
                <a:spcPct val="0"/>
              </a:spcAft>
              <a:defRPr>
                <a:solidFill>
                  <a:schemeClr val="tx1"/>
                </a:solidFill>
                <a:latin typeface="Arial" panose="020B0604020202020204" pitchFamily="34" charset="0"/>
              </a:defRPr>
            </a:lvl6pPr>
            <a:lvl7pPr marL="2944070" indent="-223012" defTabSz="940177" eaLnBrk="0" fontAlgn="base" hangingPunct="0">
              <a:spcBef>
                <a:spcPct val="0"/>
              </a:spcBef>
              <a:spcAft>
                <a:spcPct val="0"/>
              </a:spcAft>
              <a:defRPr>
                <a:solidFill>
                  <a:schemeClr val="tx1"/>
                </a:solidFill>
                <a:latin typeface="Arial" panose="020B0604020202020204" pitchFamily="34" charset="0"/>
              </a:defRPr>
            </a:lvl7pPr>
            <a:lvl8pPr marL="3406137" indent="-223012" defTabSz="940177" eaLnBrk="0" fontAlgn="base" hangingPunct="0">
              <a:spcBef>
                <a:spcPct val="0"/>
              </a:spcBef>
              <a:spcAft>
                <a:spcPct val="0"/>
              </a:spcAft>
              <a:defRPr>
                <a:solidFill>
                  <a:schemeClr val="tx1"/>
                </a:solidFill>
                <a:latin typeface="Arial" panose="020B0604020202020204" pitchFamily="34" charset="0"/>
              </a:defRPr>
            </a:lvl8pPr>
            <a:lvl9pPr marL="3868203" indent="-223012" defTabSz="940177" eaLnBrk="0" fontAlgn="base" hangingPunct="0">
              <a:spcBef>
                <a:spcPct val="0"/>
              </a:spcBef>
              <a:spcAft>
                <a:spcPct val="0"/>
              </a:spcAft>
              <a:defRPr>
                <a:solidFill>
                  <a:schemeClr val="tx1"/>
                </a:solidFill>
                <a:latin typeface="Arial" panose="020B0604020202020204" pitchFamily="34" charset="0"/>
              </a:defRPr>
            </a:lvl9pPr>
          </a:lstStyle>
          <a:p>
            <a:fld id="{B46DC499-51CB-49E8-B528-E45CFAE8DF62}" type="slidenum">
              <a:rPr lang="en-US" altLang="en-US" smtClean="0"/>
              <a:pPr/>
              <a:t>17</a:t>
            </a:fld>
            <a:endParaRPr lang="en-US" altLang="en-US" smtClean="0"/>
          </a:p>
        </p:txBody>
      </p:sp>
    </p:spTree>
    <p:extLst>
      <p:ext uri="{BB962C8B-B14F-4D97-AF65-F5344CB8AC3E}">
        <p14:creationId xmlns:p14="http://schemas.microsoft.com/office/powerpoint/2010/main" val="412398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8204F"/>
                </a:solidFill>
                <a:latin typeface="Arial Narrow" panose="020B0606020202030204" pitchFamily="34" charset="0"/>
                <a:ea typeface="Calibri" panose="020F0502020204030204" pitchFamily="34" charset="0"/>
                <a:cs typeface="Times New Roman" panose="02020603050405020304" pitchFamily="18" charset="0"/>
              </a:rPr>
              <a:t>The type considered directly depends on range, passenger loads and energy costs.  </a:t>
            </a:r>
          </a:p>
          <a:p>
            <a:endParaRPr lang="en-US" dirty="0">
              <a:solidFill>
                <a:srgbClr val="08204F"/>
              </a:solidFill>
              <a:latin typeface="Arial Narrow" panose="020B0606020202030204" pitchFamily="34" charset="0"/>
              <a:ea typeface="Calibri" panose="020F0502020204030204" pitchFamily="34" charset="0"/>
              <a:cs typeface="Times New Roman" panose="02020603050405020304" pitchFamily="18" charset="0"/>
            </a:endParaRPr>
          </a:p>
          <a:p>
            <a:r>
              <a:rPr lang="en-US" dirty="0">
                <a:solidFill>
                  <a:srgbClr val="08204F"/>
                </a:solidFill>
                <a:latin typeface="Arial Narrow" panose="020B0606020202030204" pitchFamily="34" charset="0"/>
                <a:ea typeface="Calibri" panose="020F0502020204030204" pitchFamily="34" charset="0"/>
                <a:cs typeface="Times New Roman" panose="02020603050405020304" pitchFamily="18" charset="0"/>
              </a:rPr>
              <a:t>If carrying the highest number of passengers is the top priority and the route chosen is conducive for on an on-route charger, this strategy would allow the bus to operate around the clock and carry as little as 25 percent of the batteries of an extended range bus.  </a:t>
            </a:r>
          </a:p>
          <a:p>
            <a:endParaRPr lang="en-US" dirty="0">
              <a:solidFill>
                <a:srgbClr val="08204F"/>
              </a:solidFill>
              <a:latin typeface="Arial Narrow" panose="020B0606020202030204" pitchFamily="34" charset="0"/>
              <a:ea typeface="Calibri" panose="020F0502020204030204" pitchFamily="34" charset="0"/>
              <a:cs typeface="Times New Roman" panose="02020603050405020304" pitchFamily="18" charset="0"/>
            </a:endParaRPr>
          </a:p>
          <a:p>
            <a:r>
              <a:rPr lang="en-US" dirty="0">
                <a:solidFill>
                  <a:srgbClr val="08204F"/>
                </a:solidFill>
                <a:latin typeface="Arial Narrow" panose="020B0606020202030204" pitchFamily="34" charset="0"/>
                <a:ea typeface="Calibri" panose="020F0502020204030204" pitchFamily="34" charset="0"/>
                <a:cs typeface="Times New Roman" panose="02020603050405020304" pitchFamily="18" charset="0"/>
              </a:rPr>
              <a:t>If energy cost is the primary consideration, an extended range bus, potentially carrying fewer passengers and charged overnight with plug-in charging may be the most economical alternative.</a:t>
            </a:r>
          </a:p>
          <a:p>
            <a:endParaRPr lang="en-US" dirty="0">
              <a:solidFill>
                <a:srgbClr val="08204F"/>
              </a:solidFill>
              <a:latin typeface="Arial Narrow" panose="020B0606020202030204" pitchFamily="34" charset="0"/>
              <a:cs typeface="Times New Roman" panose="02020603050405020304" pitchFamily="18" charset="0"/>
            </a:endParaRPr>
          </a:p>
          <a:p>
            <a:r>
              <a:rPr lang="en-US" dirty="0"/>
              <a:t>Based on forthcoming standards, New Flyer will supply chargers to industry standards using a DC Depot Charger from companies such as Siemens and ABB</a:t>
            </a:r>
          </a:p>
          <a:p>
            <a:endParaRPr lang="en-US" dirty="0"/>
          </a:p>
          <a:p>
            <a:r>
              <a:rPr lang="en-US" dirty="0"/>
              <a:t>Depot charger will utilize a CCS 1 or CC2 Plug Connector (similar to automotive), capable of charging up to 150 kW</a:t>
            </a:r>
          </a:p>
          <a:p>
            <a:endParaRPr lang="en-US" dirty="0"/>
          </a:p>
          <a:p>
            <a:r>
              <a:rPr lang="en-US" dirty="0"/>
              <a:t>In the future, New Flyer expects transit agencies will purchase chargers directly from equipment suppliers</a:t>
            </a:r>
          </a:p>
          <a:p>
            <a:endParaRPr lang="en-US" dirty="0">
              <a:solidFill>
                <a:srgbClr val="08204F"/>
              </a:solidFill>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344DC874-02DB-4684-A63C-AF5E2D2E9598}" type="slidenum">
              <a:rPr lang="en-US" smtClean="0"/>
              <a:pPr>
                <a:defRPr/>
              </a:pPr>
              <a:t>22</a:t>
            </a:fld>
            <a:endParaRPr lang="en-US" dirty="0"/>
          </a:p>
        </p:txBody>
      </p:sp>
    </p:spTree>
    <p:extLst>
      <p:ext uri="{BB962C8B-B14F-4D97-AF65-F5344CB8AC3E}">
        <p14:creationId xmlns:p14="http://schemas.microsoft.com/office/powerpoint/2010/main" val="179212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86">
              <a:defRPr>
                <a:solidFill>
                  <a:schemeClr val="tx1"/>
                </a:solidFill>
                <a:latin typeface="Arial" panose="020B0604020202020204" pitchFamily="34" charset="0"/>
              </a:defRPr>
            </a:lvl1pPr>
            <a:lvl2pPr marL="757066" indent="-291179" defTabSz="951186">
              <a:defRPr>
                <a:solidFill>
                  <a:schemeClr val="tx1"/>
                </a:solidFill>
                <a:latin typeface="Arial" panose="020B0604020202020204" pitchFamily="34" charset="0"/>
              </a:defRPr>
            </a:lvl2pPr>
            <a:lvl3pPr marL="1164717" indent="-232943" defTabSz="951186">
              <a:defRPr>
                <a:solidFill>
                  <a:schemeClr val="tx1"/>
                </a:solidFill>
                <a:latin typeface="Arial" panose="020B0604020202020204" pitchFamily="34" charset="0"/>
              </a:defRPr>
            </a:lvl3pPr>
            <a:lvl4pPr marL="1630604" indent="-232943" defTabSz="951186">
              <a:defRPr>
                <a:solidFill>
                  <a:schemeClr val="tx1"/>
                </a:solidFill>
                <a:latin typeface="Arial" panose="020B0604020202020204" pitchFamily="34" charset="0"/>
              </a:defRPr>
            </a:lvl4pPr>
            <a:lvl5pPr marL="2096491" indent="-232943" defTabSz="951186">
              <a:defRPr>
                <a:solidFill>
                  <a:schemeClr val="tx1"/>
                </a:solidFill>
                <a:latin typeface="Arial" panose="020B0604020202020204" pitchFamily="34" charset="0"/>
              </a:defRPr>
            </a:lvl5pPr>
            <a:lvl6pPr marL="2562377" indent="-232943" defTabSz="951186" eaLnBrk="0" fontAlgn="base" hangingPunct="0">
              <a:spcBef>
                <a:spcPct val="0"/>
              </a:spcBef>
              <a:spcAft>
                <a:spcPct val="0"/>
              </a:spcAft>
              <a:defRPr>
                <a:solidFill>
                  <a:schemeClr val="tx1"/>
                </a:solidFill>
                <a:latin typeface="Arial" panose="020B0604020202020204" pitchFamily="34" charset="0"/>
              </a:defRPr>
            </a:lvl6pPr>
            <a:lvl7pPr marL="3028264" indent="-232943" defTabSz="951186" eaLnBrk="0" fontAlgn="base" hangingPunct="0">
              <a:spcBef>
                <a:spcPct val="0"/>
              </a:spcBef>
              <a:spcAft>
                <a:spcPct val="0"/>
              </a:spcAft>
              <a:defRPr>
                <a:solidFill>
                  <a:schemeClr val="tx1"/>
                </a:solidFill>
                <a:latin typeface="Arial" panose="020B0604020202020204" pitchFamily="34" charset="0"/>
              </a:defRPr>
            </a:lvl7pPr>
            <a:lvl8pPr marL="3494151" indent="-232943" defTabSz="951186" eaLnBrk="0" fontAlgn="base" hangingPunct="0">
              <a:spcBef>
                <a:spcPct val="0"/>
              </a:spcBef>
              <a:spcAft>
                <a:spcPct val="0"/>
              </a:spcAft>
              <a:defRPr>
                <a:solidFill>
                  <a:schemeClr val="tx1"/>
                </a:solidFill>
                <a:latin typeface="Arial" panose="020B0604020202020204" pitchFamily="34" charset="0"/>
              </a:defRPr>
            </a:lvl8pPr>
            <a:lvl9pPr marL="3960038" indent="-232943" defTabSz="951186" eaLnBrk="0" fontAlgn="base" hangingPunct="0">
              <a:spcBef>
                <a:spcPct val="0"/>
              </a:spcBef>
              <a:spcAft>
                <a:spcPct val="0"/>
              </a:spcAft>
              <a:defRPr>
                <a:solidFill>
                  <a:schemeClr val="tx1"/>
                </a:solidFill>
                <a:latin typeface="Arial" panose="020B0604020202020204" pitchFamily="34" charset="0"/>
              </a:defRPr>
            </a:lvl9pPr>
          </a:lstStyle>
          <a:p>
            <a:fld id="{92A058FA-1923-49FD-9958-D181AAF6ECB7}" type="slidenum">
              <a:rPr lang="en-GB" altLang="en-US" smtClean="0"/>
              <a:pPr/>
              <a:t>25</a:t>
            </a:fld>
            <a:endParaRPr lang="en-GB"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9550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1422" y="4646645"/>
            <a:ext cx="2121408" cy="21037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321" y="1700417"/>
            <a:ext cx="6197600" cy="3083306"/>
          </a:xfrm>
          <a:prstGeom prst="rect">
            <a:avLst/>
          </a:prstGeom>
        </p:spPr>
      </p:pic>
    </p:spTree>
    <p:extLst>
      <p:ext uri="{BB962C8B-B14F-4D97-AF65-F5344CB8AC3E}">
        <p14:creationId xmlns:p14="http://schemas.microsoft.com/office/powerpoint/2010/main" val="187609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6"/>
            <a:ext cx="3868340" cy="32378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6"/>
            <a:ext cx="3887391" cy="32378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9009" y="6298968"/>
            <a:ext cx="3218688" cy="22664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5742879"/>
            <a:ext cx="12192000" cy="1168400"/>
          </a:xfrm>
          <a:prstGeom prst="rect">
            <a:avLst/>
          </a:prstGeom>
        </p:spPr>
      </p:pic>
    </p:spTree>
    <p:extLst>
      <p:ext uri="{BB962C8B-B14F-4D97-AF65-F5344CB8AC3E}">
        <p14:creationId xmlns:p14="http://schemas.microsoft.com/office/powerpoint/2010/main" val="14449705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1422" y="4646645"/>
            <a:ext cx="2121408" cy="21037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321" y="1700417"/>
            <a:ext cx="6197600" cy="3083306"/>
          </a:xfrm>
          <a:prstGeom prst="rect">
            <a:avLst/>
          </a:prstGeom>
        </p:spPr>
      </p:pic>
    </p:spTree>
    <p:extLst>
      <p:ext uri="{BB962C8B-B14F-4D97-AF65-F5344CB8AC3E}">
        <p14:creationId xmlns:p14="http://schemas.microsoft.com/office/powerpoint/2010/main" val="14957863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37014" y="1260192"/>
            <a:ext cx="5763986" cy="2387600"/>
          </a:xfrm>
        </p:spPr>
        <p:txBody>
          <a:bodyPr anchor="b">
            <a:noAutofit/>
          </a:bodyPr>
          <a:lstStyle>
            <a:lvl1pPr algn="l">
              <a:defRPr sz="6500" b="1">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37014" y="4701495"/>
            <a:ext cx="5763986" cy="1085988"/>
          </a:xfrm>
        </p:spPr>
        <p:txBody>
          <a:bodyPr/>
          <a:lstStyle>
            <a:lvl1pPr marL="0" indent="0" algn="l">
              <a:buNone/>
              <a:defRPr sz="2400">
                <a:solidFill>
                  <a:srgbClr val="E1D4C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9" name="GREY Lines.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5687742"/>
            <a:ext cx="9144000" cy="127000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48400"/>
            <a:ext cx="11704320" cy="6583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spTree>
    <p:extLst>
      <p:ext uri="{BB962C8B-B14F-4D97-AF65-F5344CB8AC3E}">
        <p14:creationId xmlns:p14="http://schemas.microsoft.com/office/powerpoint/2010/main" val="194899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6"/>
            <a:ext cx="7886700" cy="39172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spTree>
    <p:extLst>
      <p:ext uri="{BB962C8B-B14F-4D97-AF65-F5344CB8AC3E}">
        <p14:creationId xmlns:p14="http://schemas.microsoft.com/office/powerpoint/2010/main" val="18191282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6"/>
            <a:ext cx="3886200" cy="38837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38837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spTree>
    <p:extLst>
      <p:ext uri="{BB962C8B-B14F-4D97-AF65-F5344CB8AC3E}">
        <p14:creationId xmlns:p14="http://schemas.microsoft.com/office/powerpoint/2010/main" val="20052477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6"/>
            <a:ext cx="3868340" cy="32378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6"/>
            <a:ext cx="3887391" cy="32378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spTree>
    <p:extLst>
      <p:ext uri="{BB962C8B-B14F-4D97-AF65-F5344CB8AC3E}">
        <p14:creationId xmlns:p14="http://schemas.microsoft.com/office/powerpoint/2010/main" val="19827072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1122" y="2120008"/>
            <a:ext cx="4261757" cy="2313187"/>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3817" y="2147890"/>
            <a:ext cx="5705856" cy="2322759"/>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9910" y="4673479"/>
            <a:ext cx="2340864" cy="232136"/>
          </a:xfrm>
          <a:prstGeom prst="rect">
            <a:avLst/>
          </a:prstGeom>
        </p:spPr>
      </p:pic>
    </p:spTree>
    <p:extLst>
      <p:ext uri="{BB962C8B-B14F-4D97-AF65-F5344CB8AC3E}">
        <p14:creationId xmlns:p14="http://schemas.microsoft.com/office/powerpoint/2010/main" val="4961069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a:alphaModFix amt="63000"/>
            <a:extLst>
              <a:ext uri="{28A0092B-C50C-407E-A947-70E740481C1C}">
                <a14:useLocalDpi xmlns:a14="http://schemas.microsoft.com/office/drawing/2010/main" val="0"/>
              </a:ext>
            </a:extLst>
          </a:blip>
          <a:stretch>
            <a:fillRect/>
          </a:stretch>
        </p:blipFill>
        <p:spPr>
          <a:xfrm>
            <a:off x="0" y="115614"/>
            <a:ext cx="11704320" cy="6583680"/>
          </a:xfrm>
          <a:prstGeom prst="rect">
            <a:avLst/>
          </a:prstGeom>
        </p:spPr>
      </p:pic>
      <p:sp>
        <p:nvSpPr>
          <p:cNvPr id="2" name="Title 1"/>
          <p:cNvSpPr>
            <a:spLocks noGrp="1"/>
          </p:cNvSpPr>
          <p:nvPr>
            <p:ph type="ctrTitle" hasCustomPrompt="1"/>
          </p:nvPr>
        </p:nvSpPr>
        <p:spPr>
          <a:xfrm>
            <a:off x="2237014" y="1260192"/>
            <a:ext cx="5763986" cy="2387600"/>
          </a:xfrm>
        </p:spPr>
        <p:txBody>
          <a:bodyPr anchor="b">
            <a:noAutofit/>
          </a:bodyPr>
          <a:lstStyle>
            <a:lvl1pPr algn="l">
              <a:defRPr sz="6500" b="1">
                <a:solidFill>
                  <a:srgbClr val="1A4386"/>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37014" y="4701495"/>
            <a:ext cx="5763986" cy="1085988"/>
          </a:xfrm>
        </p:spPr>
        <p:txBody>
          <a:bodyPr/>
          <a:lstStyle>
            <a:lvl1pPr marL="0" indent="0" algn="l">
              <a:buNone/>
              <a:defRPr sz="2400">
                <a:solidFill>
                  <a:srgbClr val="D1602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4" name="ON WHITE Lines.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48987" y="5675088"/>
            <a:ext cx="9144000" cy="1270000"/>
          </a:xfrm>
          <a:prstGeom prst="rect">
            <a:avLst/>
          </a:prstGeom>
        </p:spPr>
      </p:pic>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17424" y="6288130"/>
            <a:ext cx="3291840" cy="231800"/>
          </a:xfrm>
          <a:prstGeom prst="rect">
            <a:avLst/>
          </a:prstGeom>
        </p:spPr>
      </p:pic>
    </p:spTree>
    <p:extLst>
      <p:ext uri="{BB962C8B-B14F-4D97-AF65-F5344CB8AC3E}">
        <p14:creationId xmlns:p14="http://schemas.microsoft.com/office/powerpoint/2010/main" val="116974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A438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6"/>
            <a:ext cx="7886700" cy="391725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3992" y="5688252"/>
            <a:ext cx="12192000" cy="11684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17424" y="6288130"/>
            <a:ext cx="3291840" cy="231800"/>
          </a:xfrm>
          <a:prstGeom prst="rect">
            <a:avLst/>
          </a:prstGeom>
        </p:spPr>
      </p:pic>
    </p:spTree>
    <p:extLst>
      <p:ext uri="{BB962C8B-B14F-4D97-AF65-F5344CB8AC3E}">
        <p14:creationId xmlns:p14="http://schemas.microsoft.com/office/powerpoint/2010/main" val="19975585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A438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6"/>
            <a:ext cx="3886200" cy="388379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388379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3992" y="5688252"/>
            <a:ext cx="12192000" cy="1168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17424" y="6288130"/>
            <a:ext cx="3291840" cy="231800"/>
          </a:xfrm>
          <a:prstGeom prst="rect">
            <a:avLst/>
          </a:prstGeom>
        </p:spPr>
      </p:pic>
    </p:spTree>
    <p:extLst>
      <p:ext uri="{BB962C8B-B14F-4D97-AF65-F5344CB8AC3E}">
        <p14:creationId xmlns:p14="http://schemas.microsoft.com/office/powerpoint/2010/main" val="18856140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48400"/>
            <a:ext cx="11704320" cy="6583680"/>
          </a:xfrm>
          <a:prstGeom prst="rect">
            <a:avLst/>
          </a:prstGeom>
        </p:spPr>
      </p:pic>
      <p:sp>
        <p:nvSpPr>
          <p:cNvPr id="2" name="Title 1"/>
          <p:cNvSpPr>
            <a:spLocks noGrp="1"/>
          </p:cNvSpPr>
          <p:nvPr>
            <p:ph type="ctrTitle" hasCustomPrompt="1"/>
          </p:nvPr>
        </p:nvSpPr>
        <p:spPr>
          <a:xfrm>
            <a:off x="2237014" y="1260192"/>
            <a:ext cx="5763986" cy="2387600"/>
          </a:xfrm>
        </p:spPr>
        <p:txBody>
          <a:bodyPr anchor="b">
            <a:noAutofit/>
          </a:bodyPr>
          <a:lstStyle>
            <a:lvl1pPr algn="l">
              <a:defRPr sz="4400" b="1">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37014" y="4701496"/>
            <a:ext cx="5763986" cy="1019081"/>
          </a:xfrm>
        </p:spPr>
        <p:txBody>
          <a:bodyPr/>
          <a:lstStyle>
            <a:lvl1pPr marL="0" indent="0" algn="l">
              <a:buNone/>
              <a:defRPr sz="2400">
                <a:solidFill>
                  <a:srgbClr val="89ABD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9" name="BLUE Lines.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5">
            <a:lum/>
          </a:blip>
          <a:stretch>
            <a:fillRect/>
          </a:stretch>
        </p:blipFill>
        <p:spPr>
          <a:xfrm>
            <a:off x="0" y="5696860"/>
            <a:ext cx="9144000" cy="12700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spTree>
    <p:extLst>
      <p:ext uri="{BB962C8B-B14F-4D97-AF65-F5344CB8AC3E}">
        <p14:creationId xmlns:p14="http://schemas.microsoft.com/office/powerpoint/2010/main" val="15782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solidFill>
                  <a:srgbClr val="1A438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D160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6"/>
            <a:ext cx="3868340" cy="323780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D160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6"/>
            <a:ext cx="3887391" cy="323780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992" y="5688252"/>
            <a:ext cx="12192000" cy="11684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7424" y="6288130"/>
            <a:ext cx="3291840" cy="231800"/>
          </a:xfrm>
          <a:prstGeom prst="rect">
            <a:avLst/>
          </a:prstGeom>
        </p:spPr>
      </p:pic>
    </p:spTree>
    <p:extLst>
      <p:ext uri="{BB962C8B-B14F-4D97-AF65-F5344CB8AC3E}">
        <p14:creationId xmlns:p14="http://schemas.microsoft.com/office/powerpoint/2010/main" val="160120591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2"/>
          <p:cNvSpPr/>
          <p:nvPr userDrawn="1"/>
        </p:nvSpPr>
        <p:spPr bwMode="auto">
          <a:xfrm>
            <a:off x="0" y="6626031"/>
            <a:ext cx="9144000" cy="241300"/>
          </a:xfrm>
          <a:prstGeom prst="rect">
            <a:avLst/>
          </a:prstGeom>
          <a:solidFill>
            <a:srgbClr val="E85100"/>
          </a:solidFill>
          <a:ln w="95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wrap="none"/>
          <a:lstStyle/>
          <a:p>
            <a:pPr>
              <a:defRPr/>
            </a:pPr>
            <a:endParaRPr lang="en-US" dirty="0"/>
          </a:p>
        </p:txBody>
      </p:sp>
      <p:pic>
        <p:nvPicPr>
          <p:cNvPr id="4" name="Picture 3"/>
          <p:cNvPicPr>
            <a:picLocks/>
          </p:cNvPicPr>
          <p:nvPr userDrawn="1"/>
        </p:nvPicPr>
        <p:blipFill>
          <a:blip r:embed="rId2"/>
          <a:stretch>
            <a:fillRect/>
          </a:stretch>
        </p:blipFill>
        <p:spPr>
          <a:xfrm>
            <a:off x="367457" y="281821"/>
            <a:ext cx="1503892" cy="590285"/>
          </a:xfrm>
          <a:prstGeom prst="rect">
            <a:avLst/>
          </a:prstGeom>
        </p:spPr>
      </p:pic>
    </p:spTree>
    <p:extLst>
      <p:ext uri="{BB962C8B-B14F-4D97-AF65-F5344CB8AC3E}">
        <p14:creationId xmlns:p14="http://schemas.microsoft.com/office/powerpoint/2010/main" val="9083022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450" y="1307775"/>
            <a:ext cx="8229600" cy="4373563"/>
          </a:xfrm>
        </p:spPr>
        <p:txBody>
          <a:bodyPr/>
          <a:lstStyle>
            <a:lvl1pPr marL="284163" indent="-284163">
              <a:defRPr sz="2000">
                <a:latin typeface="Arial Narrow" pitchFamily="34" charset="0"/>
              </a:defRPr>
            </a:lvl1pPr>
            <a:lvl2pPr marL="630238" indent="-230188">
              <a:defRPr sz="1800">
                <a:latin typeface="Arial Narrow" pitchFamily="34" charset="0"/>
              </a:defRPr>
            </a:lvl2pPr>
            <a:lvl3pPr marL="1082675" indent="-168275">
              <a:defRPr sz="1600">
                <a:latin typeface="Arial Narrow" pitchFamily="34" charset="0"/>
              </a:defRPr>
            </a:lvl3pPr>
            <a:lvl4pPr>
              <a:defRPr sz="1600">
                <a:latin typeface="Arial Narrow" pitchFamily="34" charset="0"/>
              </a:defRPr>
            </a:lvl4pPr>
            <a:lvl5pPr>
              <a:defRPr sz="1600">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AutoShape 4" descr="Image result for LACMTA logo"/>
          <p:cNvSpPr>
            <a:spLocks noChangeAspect="1" noChangeArrowheads="1"/>
          </p:cNvSpPr>
          <p:nvPr userDrawn="1"/>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74974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91513" cy="599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45569"/>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33675" y="274638"/>
            <a:ext cx="5953125" cy="889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52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075" y="1574475"/>
            <a:ext cx="8229600" cy="4373563"/>
          </a:xfrm>
          <a:prstGeom prst="rect">
            <a:avLst/>
          </a:prstGeom>
        </p:spPr>
        <p:txBody>
          <a:bodyPr/>
          <a:lstStyle>
            <a:lvl1pPr marL="284163" indent="-284163">
              <a:defRPr>
                <a:latin typeface="Arial Narrow" pitchFamily="34" charset="0"/>
              </a:defRPr>
            </a:lvl1pPr>
            <a:lvl2pPr marL="630238" indent="-230188">
              <a:defRPr>
                <a:latin typeface="Arial Narrow" pitchFamily="34" charset="0"/>
              </a:defRPr>
            </a:lvl2pPr>
            <a:lvl3pPr marL="1082675" indent="-168275">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627860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450" y="1307775"/>
            <a:ext cx="8229600" cy="4373563"/>
          </a:xfrm>
          <a:prstGeom prst="rect">
            <a:avLst/>
          </a:prstGeom>
        </p:spPr>
        <p:txBody>
          <a:bodyPr/>
          <a:lstStyle>
            <a:lvl1pPr marL="284163" indent="-284163">
              <a:defRPr sz="2000">
                <a:latin typeface="Arial Narrow" pitchFamily="34" charset="0"/>
              </a:defRPr>
            </a:lvl1pPr>
            <a:lvl2pPr marL="630238" indent="-230188">
              <a:defRPr sz="1800">
                <a:latin typeface="Arial Narrow" pitchFamily="34" charset="0"/>
              </a:defRPr>
            </a:lvl2pPr>
            <a:lvl3pPr marL="1082675" indent="-168275">
              <a:defRPr sz="1600">
                <a:latin typeface="Arial Narrow" pitchFamily="34" charset="0"/>
              </a:defRPr>
            </a:lvl3pPr>
            <a:lvl4pPr>
              <a:defRPr sz="1600">
                <a:latin typeface="Arial Narrow" pitchFamily="34" charset="0"/>
              </a:defRPr>
            </a:lvl4pPr>
            <a:lvl5pPr>
              <a:defRPr sz="1600">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AutoShape 4" descr="Image result for LACMTA logo"/>
          <p:cNvSpPr>
            <a:spLocks noChangeAspect="1" noChangeArrowheads="1"/>
          </p:cNvSpPr>
          <p:nvPr userDrawn="1"/>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26746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1122" y="2120008"/>
            <a:ext cx="4261757" cy="231318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93413" y="4643984"/>
            <a:ext cx="2194560" cy="21762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1622" y="1613043"/>
            <a:ext cx="6400800" cy="3184398"/>
          </a:xfrm>
          <a:prstGeom prst="rect">
            <a:avLst/>
          </a:prstGeom>
        </p:spPr>
      </p:pic>
    </p:spTree>
    <p:extLst>
      <p:ext uri="{BB962C8B-B14F-4D97-AF65-F5344CB8AC3E}">
        <p14:creationId xmlns:p14="http://schemas.microsoft.com/office/powerpoint/2010/main" val="6853469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a:alphaModFix amt="63000"/>
            <a:extLst>
              <a:ext uri="{28A0092B-C50C-407E-A947-70E740481C1C}">
                <a14:useLocalDpi xmlns:a14="http://schemas.microsoft.com/office/drawing/2010/main" val="0"/>
              </a:ext>
            </a:extLst>
          </a:blip>
          <a:stretch>
            <a:fillRect/>
          </a:stretch>
        </p:blipFill>
        <p:spPr>
          <a:xfrm>
            <a:off x="0" y="115614"/>
            <a:ext cx="11704320" cy="6583680"/>
          </a:xfrm>
          <a:prstGeom prst="rect">
            <a:avLst/>
          </a:prstGeom>
        </p:spPr>
      </p:pic>
      <p:sp>
        <p:nvSpPr>
          <p:cNvPr id="2" name="Title 1"/>
          <p:cNvSpPr>
            <a:spLocks noGrp="1"/>
          </p:cNvSpPr>
          <p:nvPr>
            <p:ph type="ctrTitle" hasCustomPrompt="1"/>
          </p:nvPr>
        </p:nvSpPr>
        <p:spPr>
          <a:xfrm>
            <a:off x="2237014" y="1260192"/>
            <a:ext cx="5763986" cy="2387600"/>
          </a:xfrm>
        </p:spPr>
        <p:txBody>
          <a:bodyPr anchor="b">
            <a:noAutofit/>
          </a:bodyPr>
          <a:lstStyle>
            <a:lvl1pPr algn="l">
              <a:defRPr sz="4400" b="1">
                <a:solidFill>
                  <a:srgbClr val="1A4386"/>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37014" y="4701495"/>
            <a:ext cx="5763986" cy="1085988"/>
          </a:xfrm>
        </p:spPr>
        <p:txBody>
          <a:bodyPr/>
          <a:lstStyle>
            <a:lvl1pPr marL="0" indent="0" algn="l">
              <a:buNone/>
              <a:defRPr sz="2400">
                <a:solidFill>
                  <a:srgbClr val="D1602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10" name="ON WHITE Lines.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0" y="5675088"/>
            <a:ext cx="9144000" cy="1270000"/>
          </a:xfrm>
          <a:prstGeom prst="rect">
            <a:avLst/>
          </a:pr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39904" y="6219760"/>
            <a:ext cx="5080000" cy="444500"/>
          </a:xfrm>
          <a:prstGeom prst="rect">
            <a:avLst/>
          </a:prstGeom>
        </p:spPr>
      </p:pic>
    </p:spTree>
    <p:extLst>
      <p:ext uri="{BB962C8B-B14F-4D97-AF65-F5344CB8AC3E}">
        <p14:creationId xmlns:p14="http://schemas.microsoft.com/office/powerpoint/2010/main" val="26722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1A438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6"/>
            <a:ext cx="7886700" cy="3917253"/>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1125" y="5688252"/>
            <a:ext cx="12192000" cy="11684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39904" y="6219760"/>
            <a:ext cx="5080000" cy="444500"/>
          </a:xfrm>
          <a:prstGeom prst="rect">
            <a:avLst/>
          </a:prstGeom>
        </p:spPr>
      </p:pic>
    </p:spTree>
    <p:extLst>
      <p:ext uri="{BB962C8B-B14F-4D97-AF65-F5344CB8AC3E}">
        <p14:creationId xmlns:p14="http://schemas.microsoft.com/office/powerpoint/2010/main" val="5990036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39284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spTree>
    <p:extLst>
      <p:ext uri="{BB962C8B-B14F-4D97-AF65-F5344CB8AC3E}">
        <p14:creationId xmlns:p14="http://schemas.microsoft.com/office/powerpoint/2010/main" val="15759504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A438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6"/>
            <a:ext cx="3886200" cy="388379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3883799"/>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1125" y="5688252"/>
            <a:ext cx="12192000" cy="11684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9904" y="6219760"/>
            <a:ext cx="5080000" cy="444500"/>
          </a:xfrm>
          <a:prstGeom prst="rect">
            <a:avLst/>
          </a:prstGeom>
        </p:spPr>
      </p:pic>
    </p:spTree>
    <p:extLst>
      <p:ext uri="{BB962C8B-B14F-4D97-AF65-F5344CB8AC3E}">
        <p14:creationId xmlns:p14="http://schemas.microsoft.com/office/powerpoint/2010/main" val="45243894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solidFill>
                  <a:srgbClr val="1A438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D160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6"/>
            <a:ext cx="3868340" cy="323780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D160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6"/>
            <a:ext cx="3887391" cy="3237803"/>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79904" y="6298967"/>
            <a:ext cx="2429361" cy="22809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1125" y="5688252"/>
            <a:ext cx="12192000" cy="11684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39904" y="6219760"/>
            <a:ext cx="5080000" cy="444500"/>
          </a:xfrm>
          <a:prstGeom prst="rect">
            <a:avLst/>
          </a:prstGeom>
        </p:spPr>
      </p:pic>
    </p:spTree>
    <p:extLst>
      <p:ext uri="{BB962C8B-B14F-4D97-AF65-F5344CB8AC3E}">
        <p14:creationId xmlns:p14="http://schemas.microsoft.com/office/powerpoint/2010/main" val="2042850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1122" y="2120008"/>
            <a:ext cx="4261757" cy="2313187"/>
          </a:xfrm>
          <a:prstGeom prst="rect">
            <a:avLst/>
          </a:prstGeom>
        </p:spPr>
      </p:pic>
    </p:spTree>
    <p:extLst>
      <p:ext uri="{BB962C8B-B14F-4D97-AF65-F5344CB8AC3E}">
        <p14:creationId xmlns:p14="http://schemas.microsoft.com/office/powerpoint/2010/main" val="88925482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1122" y="2120008"/>
            <a:ext cx="4261757" cy="2313187"/>
          </a:xfrm>
          <a:prstGeom prst="rect">
            <a:avLst/>
          </a:prstGeom>
        </p:spPr>
      </p:pic>
      <p:sp>
        <p:nvSpPr>
          <p:cNvPr id="3" name="Picture Placeholder 2"/>
          <p:cNvSpPr>
            <a:spLocks noGrp="1"/>
          </p:cNvSpPr>
          <p:nvPr>
            <p:ph type="pic" idx="1"/>
          </p:nvPr>
        </p:nvSpPr>
        <p:spPr>
          <a:xfrm>
            <a:off x="3589953" y="2"/>
            <a:ext cx="5554047"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tle 1"/>
          <p:cNvSpPr>
            <a:spLocks noGrp="1"/>
          </p:cNvSpPr>
          <p:nvPr>
            <p:ph type="title" hasCustomPrompt="1"/>
          </p:nvPr>
        </p:nvSpPr>
        <p:spPr>
          <a:xfrm>
            <a:off x="628650" y="647001"/>
            <a:ext cx="2674387" cy="1473006"/>
          </a:xfrm>
          <a:prstGeom prst="rect">
            <a:avLst/>
          </a:prstGeom>
        </p:spPr>
        <p:txBody>
          <a:bodyPr/>
          <a:lstStyle>
            <a:lvl1pPr>
              <a:defRPr sz="3500" b="1">
                <a:solidFill>
                  <a:srgbClr val="1A4386"/>
                </a:solidFill>
              </a:defRPr>
            </a:lvl1pPr>
          </a:lstStyle>
          <a:p>
            <a:r>
              <a:rPr lang="en-US" dirty="0" smtClean="0"/>
              <a:t>Click to </a:t>
            </a:r>
            <a:br>
              <a:rPr lang="en-US" dirty="0" smtClean="0"/>
            </a:br>
            <a:r>
              <a:rPr lang="en-US" dirty="0" smtClean="0"/>
              <a:t>edit Master </a:t>
            </a:r>
            <a:br>
              <a:rPr lang="en-US" dirty="0" smtClean="0"/>
            </a:br>
            <a:r>
              <a:rPr lang="en-US" dirty="0" smtClean="0"/>
              <a:t>title style</a:t>
            </a:r>
            <a:endParaRPr lang="en-US" dirty="0"/>
          </a:p>
        </p:txBody>
      </p:sp>
      <p:sp>
        <p:nvSpPr>
          <p:cNvPr id="5" name="Content Placeholder 2"/>
          <p:cNvSpPr>
            <a:spLocks noGrp="1"/>
          </p:cNvSpPr>
          <p:nvPr>
            <p:ph idx="10"/>
          </p:nvPr>
        </p:nvSpPr>
        <p:spPr>
          <a:xfrm>
            <a:off x="628650" y="2272800"/>
            <a:ext cx="2674387" cy="3917253"/>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06227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6"/>
            <a:ext cx="3886200" cy="39172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39172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spTree>
    <p:extLst>
      <p:ext uri="{BB962C8B-B14F-4D97-AF65-F5344CB8AC3E}">
        <p14:creationId xmlns:p14="http://schemas.microsoft.com/office/powerpoint/2010/main" val="2744114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1">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6"/>
            <a:ext cx="3868340" cy="32601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6"/>
            <a:ext cx="3887391" cy="32601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3023" y="6219760"/>
            <a:ext cx="5080000" cy="4445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7350" y="5689600"/>
            <a:ext cx="12192000" cy="1168400"/>
          </a:xfrm>
          <a:prstGeom prst="rect">
            <a:avLst/>
          </a:prstGeom>
        </p:spPr>
      </p:pic>
    </p:spTree>
    <p:extLst>
      <p:ext uri="{BB962C8B-B14F-4D97-AF65-F5344CB8AC3E}">
        <p14:creationId xmlns:p14="http://schemas.microsoft.com/office/powerpoint/2010/main" val="7109587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2824" y="2266758"/>
            <a:ext cx="5705856" cy="232275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3630" y="4759520"/>
            <a:ext cx="2340864" cy="232136"/>
          </a:xfrm>
          <a:prstGeom prst="rect">
            <a:avLst/>
          </a:prstGeom>
        </p:spPr>
      </p:pic>
    </p:spTree>
    <p:extLst>
      <p:ext uri="{BB962C8B-B14F-4D97-AF65-F5344CB8AC3E}">
        <p14:creationId xmlns:p14="http://schemas.microsoft.com/office/powerpoint/2010/main" val="6757253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48400"/>
            <a:ext cx="11704320" cy="6583680"/>
          </a:xfrm>
          <a:prstGeom prst="rect">
            <a:avLst/>
          </a:prstGeom>
        </p:spPr>
      </p:pic>
      <p:pic>
        <p:nvPicPr>
          <p:cNvPr id="8" name="GREY Lines.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5676488"/>
            <a:ext cx="9144000" cy="1270000"/>
          </a:xfrm>
          <a:prstGeom prst="rect">
            <a:avLst/>
          </a:prstGeom>
        </p:spPr>
      </p:pic>
      <p:sp>
        <p:nvSpPr>
          <p:cNvPr id="2" name="Title 1"/>
          <p:cNvSpPr>
            <a:spLocks noGrp="1"/>
          </p:cNvSpPr>
          <p:nvPr>
            <p:ph type="ctrTitle" hasCustomPrompt="1"/>
          </p:nvPr>
        </p:nvSpPr>
        <p:spPr>
          <a:xfrm>
            <a:off x="2237014" y="1260192"/>
            <a:ext cx="5763986" cy="2387600"/>
          </a:xfrm>
        </p:spPr>
        <p:txBody>
          <a:bodyPr anchor="b">
            <a:noAutofit/>
          </a:bodyPr>
          <a:lstStyle>
            <a:lvl1pPr algn="l">
              <a:defRPr sz="6500" b="1">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237014" y="4701495"/>
            <a:ext cx="5763986" cy="1085988"/>
          </a:xfrm>
        </p:spPr>
        <p:txBody>
          <a:bodyPr/>
          <a:lstStyle>
            <a:lvl1pPr marL="0" indent="0" algn="l">
              <a:buNone/>
              <a:defRPr sz="2400">
                <a:solidFill>
                  <a:srgbClr val="E1D4C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79009" y="6298968"/>
            <a:ext cx="3218688" cy="226649"/>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76650" y="5742879"/>
            <a:ext cx="12192000" cy="1168400"/>
          </a:xfrm>
          <a:prstGeom prst="rect">
            <a:avLst/>
          </a:prstGeom>
        </p:spPr>
      </p:pic>
    </p:spTree>
    <p:extLst>
      <p:ext uri="{BB962C8B-B14F-4D97-AF65-F5344CB8AC3E}">
        <p14:creationId xmlns:p14="http://schemas.microsoft.com/office/powerpoint/2010/main" val="80878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6"/>
            <a:ext cx="7886700" cy="39172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9009" y="6298968"/>
            <a:ext cx="3218688" cy="226649"/>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5742879"/>
            <a:ext cx="12192000" cy="1168400"/>
          </a:xfrm>
          <a:prstGeom prst="rect">
            <a:avLst/>
          </a:prstGeom>
        </p:spPr>
      </p:pic>
    </p:spTree>
    <p:extLst>
      <p:ext uri="{BB962C8B-B14F-4D97-AF65-F5344CB8AC3E}">
        <p14:creationId xmlns:p14="http://schemas.microsoft.com/office/powerpoint/2010/main" val="849062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6"/>
            <a:ext cx="3886200" cy="38837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38837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9009" y="6298968"/>
            <a:ext cx="3218688" cy="22664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5742879"/>
            <a:ext cx="12192000" cy="1168400"/>
          </a:xfrm>
          <a:prstGeom prst="rect">
            <a:avLst/>
          </a:prstGeom>
        </p:spPr>
      </p:pic>
    </p:spTree>
    <p:extLst>
      <p:ext uri="{BB962C8B-B14F-4D97-AF65-F5344CB8AC3E}">
        <p14:creationId xmlns:p14="http://schemas.microsoft.com/office/powerpoint/2010/main" val="11730934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438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0D843-9E92-7143-9A4F-55BD787F3852}" type="datetimeFigureOut">
              <a:rPr lang="en-US" smtClean="0"/>
              <a:t>11/16/2017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149DD-06B3-CA4E-9B2F-CCE114843650}" type="slidenum">
              <a:rPr lang="en-US" smtClean="0"/>
              <a:t>‹#›</a:t>
            </a:fld>
            <a:endParaRPr lang="en-US"/>
          </a:p>
        </p:txBody>
      </p:sp>
    </p:spTree>
    <p:extLst>
      <p:ext uri="{BB962C8B-B14F-4D97-AF65-F5344CB8AC3E}">
        <p14:creationId xmlns:p14="http://schemas.microsoft.com/office/powerpoint/2010/main" val="13689497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89B9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6"/>
            <a:ext cx="7886700" cy="41179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49440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89B9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6"/>
            <a:ext cx="7886700" cy="41179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8399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6"/>
            <a:ext cx="7886700" cy="41179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196677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702" r:id="rId6"/>
    <p:sldLayoutId id="2147483705" r:id="rId7"/>
    <p:sldLayoutId id="2147483706" r:id="rId8"/>
    <p:sldLayoutId id="2147483707" r:id="rId9"/>
    <p:sldLayoutId id="2147483709" r:id="rId10"/>
    <p:sldLayoutId id="214748371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1A438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6"/>
            <a:ext cx="7886700" cy="41179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1325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rgbClr val="1A438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600" kern="120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400" kern="120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4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954687"/>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1A438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www.google.ca/url?sa=i&amp;source=images&amp;cd=&amp;cad=rja&amp;docid=G_LTf5pVLOp_MM&amp;tbnid=XoyNpB1sFDzbeM:&amp;ved=0CAgQjRw&amp;url=http://www.a123systems.com/prismatic-cell-amp20.htm&amp;ei=Ma2gUoKBDsHxoAS0y4KwBw&amp;psig=AFQjCNGLHUCsNHfDCcB_HmnIkUH9jGfLaA&amp;ust=1386348209284937" TargetMode="External"/><Relationship Id="rId9"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jpg"/><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21.jp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0.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g"/><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FOA ON WHITE Logo_1280x9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9334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47730"/>
            <a:ext cx="7886700" cy="5395149"/>
          </a:xfrm>
        </p:spPr>
        <p:txBody>
          <a:bodyPr>
            <a:noAutofit/>
          </a:bodyPr>
          <a:lstStyle/>
          <a:p>
            <a:pPr marL="0" indent="0">
              <a:buNone/>
            </a:pPr>
            <a:r>
              <a:rPr lang="en-CA" sz="4400" b="1" dirty="0" smtClean="0">
                <a:solidFill>
                  <a:srgbClr val="1A4386"/>
                </a:solidFill>
              </a:rPr>
              <a:t>						</a:t>
            </a:r>
            <a:r>
              <a:rPr lang="en-CA" sz="2900" b="1" dirty="0" smtClean="0">
                <a:solidFill>
                  <a:srgbClr val="1A4386"/>
                </a:solidFill>
              </a:rPr>
              <a:t>Agenda</a:t>
            </a:r>
            <a:endParaRPr lang="en-CA" sz="2900" b="1" dirty="0">
              <a:solidFill>
                <a:srgbClr val="1A4386"/>
              </a:solidFill>
            </a:endParaRPr>
          </a:p>
          <a:p>
            <a:pPr marL="0" indent="0">
              <a:buNone/>
            </a:pPr>
            <a:endParaRPr lang="en-CA" sz="1800" dirty="0" smtClean="0"/>
          </a:p>
          <a:p>
            <a:r>
              <a:rPr lang="en-CA" sz="2400" dirty="0" smtClean="0">
                <a:solidFill>
                  <a:schemeClr val="bg2"/>
                </a:solidFill>
              </a:rPr>
              <a:t>New Flyer Introduction and Electric Bus Experience</a:t>
            </a:r>
          </a:p>
          <a:p>
            <a:pPr marL="0" indent="0">
              <a:buNone/>
            </a:pPr>
            <a:endParaRPr lang="en-CA" sz="2400" dirty="0"/>
          </a:p>
          <a:p>
            <a:r>
              <a:rPr lang="en-CA" sz="2400" dirty="0" smtClean="0"/>
              <a:t>Xcelsior </a:t>
            </a:r>
            <a:r>
              <a:rPr lang="en-CA" sz="2400" i="1" dirty="0" smtClean="0"/>
              <a:t>CHARGE™</a:t>
            </a:r>
            <a:r>
              <a:rPr lang="en-CA" sz="2400" dirty="0" smtClean="0"/>
              <a:t> Electric Bus Technology </a:t>
            </a:r>
          </a:p>
          <a:p>
            <a:pPr marL="0" indent="0">
              <a:buNone/>
            </a:pPr>
            <a:endParaRPr lang="en-CA" sz="2400" dirty="0" smtClean="0"/>
          </a:p>
          <a:p>
            <a:pPr marL="0" indent="0">
              <a:buNone/>
            </a:pPr>
            <a:endParaRPr lang="en-CA" sz="2400" dirty="0"/>
          </a:p>
          <a:p>
            <a:pPr marL="457200" indent="-457200">
              <a:buAutoNum type="arabicPeriod"/>
            </a:pPr>
            <a:endParaRPr lang="en-CA" b="1" dirty="0" smtClean="0"/>
          </a:p>
        </p:txBody>
      </p:sp>
    </p:spTree>
    <p:extLst>
      <p:ext uri="{BB962C8B-B14F-4D97-AF65-F5344CB8AC3E}">
        <p14:creationId xmlns:p14="http://schemas.microsoft.com/office/powerpoint/2010/main" val="138386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28" y="1825626"/>
            <a:ext cx="5341802" cy="3701870"/>
          </a:xfrm>
          <a:prstGeom prst="rect">
            <a:avLst/>
          </a:prstGeom>
        </p:spPr>
      </p:pic>
      <p:sp>
        <p:nvSpPr>
          <p:cNvPr id="25603" name="Content Placeholder 5"/>
          <p:cNvSpPr>
            <a:spLocks noGrp="1"/>
          </p:cNvSpPr>
          <p:nvPr>
            <p:ph idx="1"/>
          </p:nvPr>
        </p:nvSpPr>
        <p:spPr>
          <a:xfrm>
            <a:off x="5594630" y="1610243"/>
            <a:ext cx="3153130" cy="3917253"/>
          </a:xfrm>
        </p:spPr>
        <p:txBody>
          <a:bodyPr>
            <a:noAutofit/>
          </a:bodyPr>
          <a:lstStyle/>
          <a:p>
            <a:pPr>
              <a:spcBef>
                <a:spcPts val="600"/>
              </a:spcBef>
              <a:spcAft>
                <a:spcPts val="600"/>
              </a:spcAft>
            </a:pPr>
            <a:r>
              <a:rPr lang="en-CA" altLang="en-US" sz="1800" dirty="0" smtClean="0"/>
              <a:t>Built </a:t>
            </a:r>
            <a:r>
              <a:rPr lang="en-CA" altLang="en-US" sz="1800" dirty="0"/>
              <a:t>on the proven Xcelsior transit bus </a:t>
            </a:r>
            <a:r>
              <a:rPr lang="en-CA" altLang="en-US" sz="1800" dirty="0" smtClean="0"/>
              <a:t>platform</a:t>
            </a:r>
          </a:p>
          <a:p>
            <a:pPr>
              <a:spcBef>
                <a:spcPts val="600"/>
              </a:spcBef>
              <a:spcAft>
                <a:spcPts val="600"/>
              </a:spcAft>
            </a:pPr>
            <a:r>
              <a:rPr lang="en-CA" altLang="en-US" sz="1800" dirty="0" smtClean="0"/>
              <a:t>Extended </a:t>
            </a:r>
            <a:r>
              <a:rPr lang="en-CA" altLang="en-US" sz="1800" dirty="0"/>
              <a:t>range battery technology designed in </a:t>
            </a:r>
            <a:r>
              <a:rPr lang="en-CA" altLang="en-US" sz="1800" dirty="0" smtClean="0"/>
              <a:t>America</a:t>
            </a:r>
          </a:p>
          <a:p>
            <a:pPr>
              <a:spcBef>
                <a:spcPts val="600"/>
              </a:spcBef>
              <a:spcAft>
                <a:spcPts val="600"/>
              </a:spcAft>
            </a:pPr>
            <a:r>
              <a:rPr lang="en-CA" altLang="en-US" sz="1800" dirty="0" smtClean="0"/>
              <a:t>Industry leading </a:t>
            </a:r>
            <a:r>
              <a:rPr lang="en-CA" altLang="en-US" sz="1800" dirty="0" err="1" smtClean="0"/>
              <a:t>gradeability</a:t>
            </a:r>
            <a:endParaRPr lang="en-CA" altLang="en-US" sz="1800" dirty="0" smtClean="0"/>
          </a:p>
          <a:p>
            <a:pPr>
              <a:spcBef>
                <a:spcPts val="600"/>
              </a:spcBef>
              <a:spcAft>
                <a:spcPts val="600"/>
              </a:spcAft>
            </a:pPr>
            <a:r>
              <a:rPr lang="en-CA" altLang="en-US" sz="1800" dirty="0" smtClean="0"/>
              <a:t>Interoperable</a:t>
            </a:r>
          </a:p>
          <a:p>
            <a:pPr>
              <a:spcBef>
                <a:spcPts val="600"/>
              </a:spcBef>
              <a:spcAft>
                <a:spcPts val="600"/>
              </a:spcAft>
            </a:pPr>
            <a:r>
              <a:rPr lang="en-CA" altLang="en-US" sz="1800" dirty="0" smtClean="0"/>
              <a:t>Available </a:t>
            </a:r>
            <a:r>
              <a:rPr lang="en-CA" altLang="en-US" sz="1800" dirty="0"/>
              <a:t>in 35, 40, and 60-foot bus rapid transit articulated models.  </a:t>
            </a:r>
            <a:endParaRPr lang="en-CA" altLang="en-US" sz="1800" dirty="0" smtClean="0"/>
          </a:p>
          <a:p>
            <a:pPr eaLnBrk="1" hangingPunct="1">
              <a:spcBef>
                <a:spcPts val="600"/>
              </a:spcBef>
              <a:spcAft>
                <a:spcPts val="600"/>
              </a:spcAft>
            </a:pPr>
            <a:endParaRPr lang="en-US" altLang="en-US" sz="1800" dirty="0" smtClean="0"/>
          </a:p>
        </p:txBody>
      </p:sp>
      <p:sp>
        <p:nvSpPr>
          <p:cNvPr id="2" name="Rectangle 1"/>
          <p:cNvSpPr/>
          <p:nvPr/>
        </p:nvSpPr>
        <p:spPr>
          <a:xfrm>
            <a:off x="296718" y="5450522"/>
            <a:ext cx="5583580" cy="369332"/>
          </a:xfrm>
          <a:prstGeom prst="rect">
            <a:avLst/>
          </a:prstGeom>
        </p:spPr>
        <p:txBody>
          <a:bodyPr wrap="none">
            <a:spAutoFit/>
          </a:bodyPr>
          <a:lstStyle/>
          <a:p>
            <a:pPr>
              <a:spcBef>
                <a:spcPts val="600"/>
              </a:spcBef>
              <a:spcAft>
                <a:spcPts val="600"/>
              </a:spcAft>
            </a:pPr>
            <a:r>
              <a:rPr lang="en-CA" altLang="en-US" b="1" dirty="0" smtClean="0">
                <a:latin typeface="Arial" panose="020B0604020202020204" pitchFamily="34" charset="0"/>
                <a:cs typeface="Arial" panose="020B0604020202020204" pitchFamily="34" charset="0"/>
              </a:rPr>
              <a:t>New Flyer’s Next </a:t>
            </a:r>
            <a:r>
              <a:rPr lang="en-CA" altLang="en-US" b="1" dirty="0">
                <a:latin typeface="Arial" panose="020B0604020202020204" pitchFamily="34" charset="0"/>
                <a:cs typeface="Arial" panose="020B0604020202020204" pitchFamily="34" charset="0"/>
              </a:rPr>
              <a:t>Generation Battery-Electric Bus</a:t>
            </a:r>
          </a:p>
        </p:txBody>
      </p:sp>
    </p:spTree>
    <p:extLst>
      <p:ext uri="{BB962C8B-B14F-4D97-AF65-F5344CB8AC3E}">
        <p14:creationId xmlns:p14="http://schemas.microsoft.com/office/powerpoint/2010/main" val="2299031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08733" y="1990829"/>
            <a:ext cx="1776448" cy="1015663"/>
          </a:xfrm>
          <a:prstGeom prst="rect">
            <a:avLst/>
          </a:prstGeom>
          <a:noFill/>
        </p:spPr>
        <p:txBody>
          <a:bodyPr wrap="none" rtlCol="0">
            <a:spAutoFit/>
          </a:bodyPr>
          <a:lstStyle/>
          <a:p>
            <a:pPr algn="ctr"/>
            <a:r>
              <a:rPr lang="en-US" sz="2400" b="1" dirty="0" smtClean="0">
                <a:solidFill>
                  <a:srgbClr val="92D050"/>
                </a:solidFill>
                <a:latin typeface="Arial" panose="020B0604020202020204" pitchFamily="34" charset="0"/>
                <a:cs typeface="Arial" panose="020B0604020202020204" pitchFamily="34" charset="0"/>
              </a:rPr>
              <a:t>XE35/XE40</a:t>
            </a:r>
          </a:p>
          <a:p>
            <a:pPr algn="ctr"/>
            <a:r>
              <a:rPr lang="en-US" dirty="0" smtClean="0">
                <a:latin typeface="Arial" panose="020B0604020202020204" pitchFamily="34" charset="0"/>
                <a:cs typeface="Arial" panose="020B0604020202020204" pitchFamily="34" charset="0"/>
              </a:rPr>
              <a:t>Long Range &amp;</a:t>
            </a:r>
            <a:endParaRPr lang="en-US" dirty="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Rapid Charge</a:t>
            </a:r>
          </a:p>
        </p:txBody>
      </p:sp>
      <p:sp>
        <p:nvSpPr>
          <p:cNvPr id="9" name="TextBox 8"/>
          <p:cNvSpPr txBox="1"/>
          <p:nvPr/>
        </p:nvSpPr>
        <p:spPr>
          <a:xfrm>
            <a:off x="6421002" y="3860114"/>
            <a:ext cx="1659429" cy="1015663"/>
          </a:xfrm>
          <a:prstGeom prst="rect">
            <a:avLst/>
          </a:prstGeom>
          <a:noFill/>
        </p:spPr>
        <p:txBody>
          <a:bodyPr wrap="none" rtlCol="0">
            <a:spAutoFit/>
          </a:bodyPr>
          <a:lstStyle/>
          <a:p>
            <a:pPr algn="ctr"/>
            <a:r>
              <a:rPr lang="en-US" sz="2400" b="1" dirty="0" smtClean="0">
                <a:solidFill>
                  <a:srgbClr val="00B0F0"/>
                </a:solidFill>
                <a:latin typeface="Arial" panose="020B0604020202020204" pitchFamily="34" charset="0"/>
                <a:cs typeface="Arial" panose="020B0604020202020204" pitchFamily="34" charset="0"/>
              </a:rPr>
              <a:t>XE60</a:t>
            </a:r>
          </a:p>
          <a:p>
            <a:pPr algn="ctr"/>
            <a:r>
              <a:rPr lang="en-US" dirty="0" smtClean="0">
                <a:latin typeface="Arial" panose="020B0604020202020204" pitchFamily="34" charset="0"/>
                <a:cs typeface="Arial" panose="020B0604020202020204" pitchFamily="34" charset="0"/>
              </a:rPr>
              <a:t>Long Range &amp;</a:t>
            </a:r>
            <a:endParaRPr lang="en-US" dirty="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Rapid Charge</a:t>
            </a:r>
          </a:p>
        </p:txBody>
      </p:sp>
      <p:pic>
        <p:nvPicPr>
          <p:cNvPr id="10" name="Picture 9"/>
          <p:cNvPicPr>
            <a:picLocks noChangeAspect="1"/>
          </p:cNvPicPr>
          <p:nvPr/>
        </p:nvPicPr>
        <p:blipFill>
          <a:blip r:embed="rId2"/>
          <a:stretch>
            <a:fillRect/>
          </a:stretch>
        </p:blipFill>
        <p:spPr>
          <a:xfrm>
            <a:off x="582386" y="3834028"/>
            <a:ext cx="5420481" cy="1152686"/>
          </a:xfrm>
          <a:prstGeom prst="rect">
            <a:avLst/>
          </a:prstGeom>
        </p:spPr>
      </p:pic>
      <p:pic>
        <p:nvPicPr>
          <p:cNvPr id="11" name="Picture 10"/>
          <p:cNvPicPr>
            <a:picLocks noChangeAspect="1"/>
          </p:cNvPicPr>
          <p:nvPr/>
        </p:nvPicPr>
        <p:blipFill>
          <a:blip r:embed="rId3"/>
          <a:stretch>
            <a:fillRect/>
          </a:stretch>
        </p:blipFill>
        <p:spPr>
          <a:xfrm>
            <a:off x="1973692" y="1975321"/>
            <a:ext cx="3820886" cy="11676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2292430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0975" y="1790700"/>
            <a:ext cx="8691563" cy="3929956"/>
            <a:chOff x="180975" y="1790700"/>
            <a:chExt cx="8691563" cy="3929956"/>
          </a:xfrm>
        </p:grpSpPr>
        <p:pic>
          <p:nvPicPr>
            <p:cNvPr id="2" name="Picture 1"/>
            <p:cNvPicPr>
              <a:picLocks noChangeAspect="1"/>
            </p:cNvPicPr>
            <p:nvPr/>
          </p:nvPicPr>
          <p:blipFill>
            <a:blip r:embed="rId2"/>
            <a:stretch>
              <a:fillRect/>
            </a:stretch>
          </p:blipFill>
          <p:spPr>
            <a:xfrm>
              <a:off x="180975" y="1790700"/>
              <a:ext cx="8691563" cy="3929956"/>
            </a:xfrm>
            <a:prstGeom prst="rect">
              <a:avLst/>
            </a:prstGeom>
          </p:spPr>
        </p:pic>
        <p:sp>
          <p:nvSpPr>
            <p:cNvPr id="3" name="Rectangle 2"/>
            <p:cNvSpPr/>
            <p:nvPr/>
          </p:nvSpPr>
          <p:spPr>
            <a:xfrm>
              <a:off x="582386" y="2725196"/>
              <a:ext cx="999671"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57" name="Title 3"/>
          <p:cNvSpPr>
            <a:spLocks noGrp="1"/>
          </p:cNvSpPr>
          <p:nvPr>
            <p:ph type="title"/>
          </p:nvPr>
        </p:nvSpPr>
        <p:spPr>
          <a:xfrm>
            <a:off x="6487297" y="365126"/>
            <a:ext cx="2028052" cy="1325563"/>
          </a:xfrm>
        </p:spPr>
        <p:txBody>
          <a:bodyPr>
            <a:normAutofit/>
          </a:bodyPr>
          <a:lstStyle/>
          <a:p>
            <a:pPr algn="r" eaLnBrk="1" hangingPunct="1"/>
            <a:r>
              <a:rPr lang="en-CA" altLang="en-US" sz="2800" dirty="0" smtClean="0"/>
              <a:t>Design Highlights</a:t>
            </a:r>
          </a:p>
        </p:txBody>
      </p:sp>
      <p:grpSp>
        <p:nvGrpSpPr>
          <p:cNvPr id="8" name="Group 7"/>
          <p:cNvGrpSpPr/>
          <p:nvPr/>
        </p:nvGrpSpPr>
        <p:grpSpPr>
          <a:xfrm>
            <a:off x="229000" y="1596646"/>
            <a:ext cx="792480" cy="444138"/>
            <a:chOff x="365760" y="2124891"/>
            <a:chExt cx="792480" cy="444138"/>
          </a:xfrm>
        </p:grpSpPr>
        <p:sp>
          <p:nvSpPr>
            <p:cNvPr id="5" name="Explosion 2 4"/>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7" name="TextBox 6"/>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grpSp>
        <p:nvGrpSpPr>
          <p:cNvPr id="10" name="Group 9"/>
          <p:cNvGrpSpPr/>
          <p:nvPr/>
        </p:nvGrpSpPr>
        <p:grpSpPr>
          <a:xfrm>
            <a:off x="316566" y="5530456"/>
            <a:ext cx="792480" cy="444138"/>
            <a:chOff x="365760" y="2124891"/>
            <a:chExt cx="792480" cy="444138"/>
          </a:xfrm>
        </p:grpSpPr>
        <p:sp>
          <p:nvSpPr>
            <p:cNvPr id="11" name="Explosion 2 10"/>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12" name="TextBox 11"/>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grpSp>
        <p:nvGrpSpPr>
          <p:cNvPr id="13" name="Group 12"/>
          <p:cNvGrpSpPr/>
          <p:nvPr/>
        </p:nvGrpSpPr>
        <p:grpSpPr>
          <a:xfrm>
            <a:off x="6816906" y="3104782"/>
            <a:ext cx="792480" cy="444138"/>
            <a:chOff x="365760" y="2124891"/>
            <a:chExt cx="792480" cy="444138"/>
          </a:xfrm>
        </p:grpSpPr>
        <p:sp>
          <p:nvSpPr>
            <p:cNvPr id="14" name="Explosion 2 13"/>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15" name="TextBox 14"/>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sp>
        <p:nvSpPr>
          <p:cNvPr id="9" name="TextBox 8"/>
          <p:cNvSpPr txBox="1"/>
          <p:nvPr/>
        </p:nvSpPr>
        <p:spPr>
          <a:xfrm>
            <a:off x="6113417" y="3840481"/>
            <a:ext cx="518091" cy="200055"/>
          </a:xfrm>
          <a:prstGeom prst="rect">
            <a:avLst/>
          </a:prstGeom>
          <a:noFill/>
        </p:spPr>
        <p:txBody>
          <a:bodyPr wrap="none" rtlCol="0">
            <a:spAutoFit/>
          </a:bodyPr>
          <a:lstStyle/>
          <a:p>
            <a:r>
              <a:rPr lang="en-CA" sz="700" i="1" dirty="0" smtClean="0">
                <a:latin typeface="Arial" panose="020B0604020202020204" pitchFamily="34" charset="0"/>
                <a:cs typeface="Arial" panose="020B0604020202020204" pitchFamily="34" charset="0"/>
              </a:rPr>
              <a:t>Optional</a:t>
            </a:r>
            <a:endParaRPr lang="en-US" sz="700" i="1" dirty="0">
              <a:latin typeface="Arial" panose="020B0604020202020204" pitchFamily="34" charset="0"/>
              <a:cs typeface="Arial" panose="020B0604020202020204" pitchFamily="34" charset="0"/>
            </a:endParaRPr>
          </a:p>
        </p:txBody>
      </p:sp>
      <p:grpSp>
        <p:nvGrpSpPr>
          <p:cNvPr id="17" name="Group 16"/>
          <p:cNvGrpSpPr/>
          <p:nvPr/>
        </p:nvGrpSpPr>
        <p:grpSpPr>
          <a:xfrm>
            <a:off x="4526756" y="5233151"/>
            <a:ext cx="792480" cy="444138"/>
            <a:chOff x="365760" y="2124891"/>
            <a:chExt cx="792480" cy="444138"/>
          </a:xfrm>
        </p:grpSpPr>
        <p:sp>
          <p:nvSpPr>
            <p:cNvPr id="18" name="Explosion 2 17"/>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19" name="TextBox 18"/>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sp>
        <p:nvSpPr>
          <p:cNvPr id="20" name="TextBox 19"/>
          <p:cNvSpPr txBox="1"/>
          <p:nvPr/>
        </p:nvSpPr>
        <p:spPr>
          <a:xfrm>
            <a:off x="973453" y="1649438"/>
            <a:ext cx="3171827" cy="338554"/>
          </a:xfrm>
          <a:prstGeom prst="rect">
            <a:avLst/>
          </a:prstGeom>
          <a:noFill/>
        </p:spPr>
        <p:txBody>
          <a:bodyPr wrap="square" rtlCol="0">
            <a:spAutoFit/>
          </a:bodyPr>
          <a:lstStyle/>
          <a:p>
            <a:r>
              <a:rPr lang="en-CA" sz="800" i="1" dirty="0" smtClean="0">
                <a:latin typeface="Arial" panose="020B0604020202020204" pitchFamily="34" charset="0"/>
                <a:cs typeface="Arial" panose="020B0604020202020204" pitchFamily="34" charset="0"/>
              </a:rPr>
              <a:t>On-Route Charging Compliant with OppCharge</a:t>
            </a:r>
          </a:p>
          <a:p>
            <a:r>
              <a:rPr lang="en-CA" sz="800" b="1" i="1" dirty="0" smtClean="0">
                <a:latin typeface="Arial" panose="020B0604020202020204" pitchFamily="34" charset="0"/>
                <a:cs typeface="Arial" panose="020B0604020202020204" pitchFamily="34" charset="0"/>
              </a:rPr>
              <a:t>Interoperable</a:t>
            </a:r>
            <a:r>
              <a:rPr lang="en-CA" sz="800" i="1" dirty="0" smtClean="0">
                <a:latin typeface="Arial" panose="020B0604020202020204" pitchFamily="34" charset="0"/>
                <a:cs typeface="Arial" panose="020B0604020202020204" pitchFamily="34" charset="0"/>
              </a:rPr>
              <a:t> with multiple charger and vehicle OEM’s.</a:t>
            </a:r>
            <a:endParaRPr lang="en-US" sz="800" i="1" dirty="0">
              <a:latin typeface="Arial" panose="020B0604020202020204" pitchFamily="34" charset="0"/>
              <a:cs typeface="Arial" panose="020B0604020202020204" pitchFamily="34" charset="0"/>
            </a:endParaRPr>
          </a:p>
        </p:txBody>
      </p:sp>
      <p:sp>
        <p:nvSpPr>
          <p:cNvPr id="22" name="TextBox 21"/>
          <p:cNvSpPr txBox="1"/>
          <p:nvPr/>
        </p:nvSpPr>
        <p:spPr>
          <a:xfrm>
            <a:off x="7609385" y="2964145"/>
            <a:ext cx="1490463" cy="584775"/>
          </a:xfrm>
          <a:prstGeom prst="rect">
            <a:avLst/>
          </a:prstGeom>
          <a:noFill/>
        </p:spPr>
        <p:txBody>
          <a:bodyPr wrap="square" rtlCol="0">
            <a:spAutoFit/>
          </a:bodyPr>
          <a:lstStyle/>
          <a:p>
            <a:r>
              <a:rPr lang="en-CA" sz="800" i="1" dirty="0" smtClean="0">
                <a:latin typeface="Arial" panose="020B0604020202020204" pitchFamily="34" charset="0"/>
                <a:cs typeface="Arial" panose="020B0604020202020204" pitchFamily="34" charset="0"/>
              </a:rPr>
              <a:t>Plug In Charging Compliant with SAE Standards</a:t>
            </a:r>
          </a:p>
          <a:p>
            <a:r>
              <a:rPr lang="en-CA" sz="800" b="1" i="1" dirty="0" smtClean="0">
                <a:latin typeface="Arial" panose="020B0604020202020204" pitchFamily="34" charset="0"/>
                <a:cs typeface="Arial" panose="020B0604020202020204" pitchFamily="34" charset="0"/>
              </a:rPr>
              <a:t>Interoperable</a:t>
            </a:r>
            <a:r>
              <a:rPr lang="en-CA" sz="800" i="1" dirty="0" smtClean="0">
                <a:latin typeface="Arial" panose="020B0604020202020204" pitchFamily="34" charset="0"/>
                <a:cs typeface="Arial" panose="020B0604020202020204" pitchFamily="34" charset="0"/>
              </a:rPr>
              <a:t> with multiple charger and vehicle OEM’s.</a:t>
            </a:r>
            <a:endParaRPr lang="en-US" sz="800" i="1" dirty="0">
              <a:latin typeface="Arial" panose="020B0604020202020204" pitchFamily="34" charset="0"/>
              <a:cs typeface="Arial" panose="020B0604020202020204" pitchFamily="34" charset="0"/>
            </a:endParaRPr>
          </a:p>
        </p:txBody>
      </p:sp>
      <p:sp>
        <p:nvSpPr>
          <p:cNvPr id="23" name="TextBox 22"/>
          <p:cNvSpPr txBox="1"/>
          <p:nvPr/>
        </p:nvSpPr>
        <p:spPr>
          <a:xfrm>
            <a:off x="5286783" y="5258991"/>
            <a:ext cx="1461680" cy="338554"/>
          </a:xfrm>
          <a:prstGeom prst="rect">
            <a:avLst/>
          </a:prstGeom>
          <a:noFill/>
        </p:spPr>
        <p:txBody>
          <a:bodyPr wrap="square" rtlCol="0">
            <a:spAutoFit/>
          </a:bodyPr>
          <a:lstStyle/>
          <a:p>
            <a:r>
              <a:rPr lang="en-CA" sz="800" b="1" i="1" dirty="0" smtClean="0">
                <a:latin typeface="Arial" panose="020B0604020202020204" pitchFamily="34" charset="0"/>
                <a:cs typeface="Arial" panose="020B0604020202020204" pitchFamily="34" charset="0"/>
              </a:rPr>
              <a:t>High </a:t>
            </a:r>
            <a:r>
              <a:rPr lang="en-CA" sz="800" b="1" i="1" dirty="0" err="1" smtClean="0">
                <a:latin typeface="Arial" panose="020B0604020202020204" pitchFamily="34" charset="0"/>
                <a:cs typeface="Arial" panose="020B0604020202020204" pitchFamily="34" charset="0"/>
              </a:rPr>
              <a:t>Gradeability</a:t>
            </a:r>
            <a:r>
              <a:rPr lang="en-CA" sz="800" b="1" i="1" dirty="0" smtClean="0">
                <a:latin typeface="Arial" panose="020B0604020202020204" pitchFamily="34" charset="0"/>
                <a:cs typeface="Arial" panose="020B0604020202020204" pitchFamily="34" charset="0"/>
              </a:rPr>
              <a:t> </a:t>
            </a:r>
            <a:r>
              <a:rPr lang="en-CA" sz="800" i="1" dirty="0" smtClean="0">
                <a:latin typeface="Arial" panose="020B0604020202020204" pitchFamily="34" charset="0"/>
                <a:cs typeface="Arial" panose="020B0604020202020204" pitchFamily="34" charset="0"/>
              </a:rPr>
              <a:t>Traction Motor Options</a:t>
            </a:r>
          </a:p>
        </p:txBody>
      </p:sp>
      <p:sp>
        <p:nvSpPr>
          <p:cNvPr id="24" name="TextBox 23"/>
          <p:cNvSpPr txBox="1"/>
          <p:nvPr/>
        </p:nvSpPr>
        <p:spPr>
          <a:xfrm>
            <a:off x="1064405" y="5590388"/>
            <a:ext cx="3171827" cy="338554"/>
          </a:xfrm>
          <a:prstGeom prst="rect">
            <a:avLst/>
          </a:prstGeom>
          <a:noFill/>
        </p:spPr>
        <p:txBody>
          <a:bodyPr wrap="square" rtlCol="0">
            <a:spAutoFit/>
          </a:bodyPr>
          <a:lstStyle/>
          <a:p>
            <a:r>
              <a:rPr lang="en-CA" sz="800" b="1" i="1" dirty="0">
                <a:latin typeface="Arial" panose="020B0604020202020204" pitchFamily="34" charset="0"/>
                <a:cs typeface="Arial" panose="020B0604020202020204" pitchFamily="34" charset="0"/>
              </a:rPr>
              <a:t>Extended Range </a:t>
            </a:r>
            <a:r>
              <a:rPr lang="en-CA" sz="800" i="1" dirty="0">
                <a:latin typeface="Arial" panose="020B0604020202020204" pitchFamily="34" charset="0"/>
                <a:cs typeface="Arial" panose="020B0604020202020204" pitchFamily="34" charset="0"/>
              </a:rPr>
              <a:t>and </a:t>
            </a:r>
            <a:r>
              <a:rPr lang="en-CA" sz="800" b="1" i="1" dirty="0">
                <a:latin typeface="Arial" panose="020B0604020202020204" pitchFamily="34" charset="0"/>
                <a:cs typeface="Arial" panose="020B0604020202020204" pitchFamily="34" charset="0"/>
              </a:rPr>
              <a:t>Rapid Charge </a:t>
            </a:r>
            <a:r>
              <a:rPr lang="en-CA" sz="800" i="1" dirty="0">
                <a:latin typeface="Arial" panose="020B0604020202020204" pitchFamily="34" charset="0"/>
                <a:cs typeface="Arial" panose="020B0604020202020204" pitchFamily="34" charset="0"/>
              </a:rPr>
              <a:t>Energy Storage Configurations</a:t>
            </a:r>
            <a:endParaRPr lang="en-US" sz="800" b="1" i="1"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grpSp>
        <p:nvGrpSpPr>
          <p:cNvPr id="27" name="Group 26"/>
          <p:cNvGrpSpPr/>
          <p:nvPr/>
        </p:nvGrpSpPr>
        <p:grpSpPr>
          <a:xfrm>
            <a:off x="6352223" y="543741"/>
            <a:ext cx="792480" cy="444138"/>
            <a:chOff x="365760" y="2124891"/>
            <a:chExt cx="792480" cy="444138"/>
          </a:xfrm>
        </p:grpSpPr>
        <p:sp>
          <p:nvSpPr>
            <p:cNvPr id="28" name="Explosion 2 27"/>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29" name="TextBox 28"/>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0790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
        <p:nvSpPr>
          <p:cNvPr id="28" name="Title 3"/>
          <p:cNvSpPr>
            <a:spLocks noGrp="1"/>
          </p:cNvSpPr>
          <p:nvPr>
            <p:ph type="title"/>
          </p:nvPr>
        </p:nvSpPr>
        <p:spPr>
          <a:xfrm>
            <a:off x="1095068" y="520075"/>
            <a:ext cx="7886700" cy="1325563"/>
          </a:xfrm>
        </p:spPr>
        <p:txBody>
          <a:bodyPr>
            <a:normAutofit/>
          </a:bodyPr>
          <a:lstStyle/>
          <a:p>
            <a:pPr algn="r" eaLnBrk="1" hangingPunct="1"/>
            <a:r>
              <a:rPr lang="en-CA" altLang="en-US" dirty="0" smtClean="0"/>
              <a:t>High Torque </a:t>
            </a:r>
            <a:br>
              <a:rPr lang="en-CA" altLang="en-US" dirty="0" smtClean="0"/>
            </a:br>
            <a:r>
              <a:rPr lang="en-CA" altLang="en-US" dirty="0" smtClean="0"/>
              <a:t>Motor</a:t>
            </a:r>
            <a:r>
              <a:rPr lang="en-CA" altLang="en-US" sz="2800" dirty="0" smtClean="0"/>
              <a:t/>
            </a:r>
            <a:br>
              <a:rPr lang="en-CA" altLang="en-US" sz="2800" dirty="0" smtClean="0"/>
            </a:br>
            <a:endParaRPr lang="en-CA" altLang="en-US" sz="2800" dirty="0" smtClean="0"/>
          </a:p>
        </p:txBody>
      </p:sp>
      <p:graphicFrame>
        <p:nvGraphicFramePr>
          <p:cNvPr id="6" name="Table 5"/>
          <p:cNvGraphicFramePr>
            <a:graphicFrameLocks noGrp="1"/>
          </p:cNvGraphicFramePr>
          <p:nvPr>
            <p:extLst>
              <p:ext uri="{D42A27DB-BD31-4B8C-83A1-F6EECF244321}">
                <p14:modId xmlns:p14="http://schemas.microsoft.com/office/powerpoint/2010/main" val="255152151"/>
              </p:ext>
            </p:extLst>
          </p:nvPr>
        </p:nvGraphicFramePr>
        <p:xfrm>
          <a:off x="582386" y="1690689"/>
          <a:ext cx="3776191" cy="4133392"/>
        </p:xfrm>
        <a:graphic>
          <a:graphicData uri="http://schemas.openxmlformats.org/drawingml/2006/table">
            <a:tbl>
              <a:tblPr firstRow="1" bandRow="1">
                <a:tableStyleId>{69012ECD-51FC-41F1-AA8D-1B2483CD663E}</a:tableStyleId>
              </a:tblPr>
              <a:tblGrid>
                <a:gridCol w="1150773"/>
                <a:gridCol w="1312709"/>
                <a:gridCol w="1312709"/>
              </a:tblGrid>
              <a:tr h="454230">
                <a:tc gridSpan="3">
                  <a:txBody>
                    <a:bodyPr/>
                    <a:lstStyle/>
                    <a:p>
                      <a:pPr algn="ctr"/>
                      <a:r>
                        <a:rPr lang="en-US" sz="1400" dirty="0" smtClean="0"/>
                        <a:t>Electric Traction</a:t>
                      </a:r>
                      <a:r>
                        <a:rPr lang="en-US" sz="1400" baseline="0" dirty="0" smtClean="0"/>
                        <a:t> Motor</a:t>
                      </a:r>
                      <a:endParaRPr lang="en-US" sz="1400" dirty="0">
                        <a:latin typeface="Arial" panose="020B0604020202020204" pitchFamily="34" charset="0"/>
                        <a:cs typeface="Arial" panose="020B0604020202020204" pitchFamily="34" charset="0"/>
                      </a:endParaRPr>
                    </a:p>
                  </a:txBody>
                  <a:tcPr marL="91450" marR="91450" marT="45725" marB="45725"/>
                </a:tc>
                <a:tc hMerge="1">
                  <a:txBody>
                    <a:bodyPr/>
                    <a:lstStyle/>
                    <a:p>
                      <a:endParaRPr lang="en-US" dirty="0"/>
                    </a:p>
                  </a:txBody>
                  <a:tcPr/>
                </a:tc>
                <a:tc hMerge="1">
                  <a:txBody>
                    <a:bodyPr/>
                    <a:lstStyle/>
                    <a:p>
                      <a:endParaRPr lang="en-US"/>
                    </a:p>
                  </a:txBody>
                  <a:tcPr/>
                </a:tc>
              </a:tr>
              <a:tr h="454230">
                <a:tc>
                  <a:txBody>
                    <a:bodyPr/>
                    <a:lstStyle/>
                    <a:p>
                      <a:pPr algn="l"/>
                      <a:r>
                        <a:rPr lang="en-US" sz="1400" b="1" dirty="0" smtClean="0"/>
                        <a:t>OEM</a:t>
                      </a:r>
                      <a:endParaRPr lang="en-US" sz="1400" b="1" dirty="0">
                        <a:latin typeface="Arial" panose="020B0604020202020204" pitchFamily="34" charset="0"/>
                        <a:cs typeface="Arial" panose="020B0604020202020204" pitchFamily="34" charset="0"/>
                      </a:endParaRPr>
                    </a:p>
                  </a:txBody>
                  <a:tcPr marL="91450" marR="91450" marT="45725" marB="45725"/>
                </a:tc>
                <a:tc gridSpan="2">
                  <a:txBody>
                    <a:bodyPr/>
                    <a:lstStyle/>
                    <a:p>
                      <a:pPr algn="ctr"/>
                      <a:r>
                        <a:rPr lang="en-US" sz="1400" dirty="0" smtClean="0"/>
                        <a:t> Siemens</a:t>
                      </a:r>
                      <a:endParaRPr lang="en-US" sz="1400" dirty="0">
                        <a:latin typeface="Arial" panose="020B0604020202020204" pitchFamily="34" charset="0"/>
                        <a:cs typeface="Arial" panose="020B0604020202020204" pitchFamily="34" charset="0"/>
                      </a:endParaRPr>
                    </a:p>
                  </a:txBody>
                  <a:tcPr marL="91450" marR="91450" marT="45725" marB="45725"/>
                </a:tc>
                <a:tc hMerge="1">
                  <a:txBody>
                    <a:bodyPr/>
                    <a:lstStyle/>
                    <a:p>
                      <a:endParaRPr lang="en-US"/>
                    </a:p>
                  </a:txBody>
                  <a:tcPr/>
                </a:tc>
              </a:tr>
              <a:tr h="529062">
                <a:tc>
                  <a:txBody>
                    <a:bodyPr/>
                    <a:lstStyle/>
                    <a:p>
                      <a:pPr algn="l"/>
                      <a:r>
                        <a:rPr lang="en-US" sz="1400" b="1" dirty="0" smtClean="0"/>
                        <a:t>Type</a:t>
                      </a:r>
                      <a:endParaRPr lang="en-US" sz="1400" b="1" dirty="0">
                        <a:latin typeface="Arial" panose="020B0604020202020204" pitchFamily="34" charset="0"/>
                        <a:cs typeface="Arial" panose="020B0604020202020204" pitchFamily="34" charset="0"/>
                      </a:endParaRPr>
                    </a:p>
                  </a:txBody>
                  <a:tcPr marL="91450" marR="91450" marT="45725" marB="45725"/>
                </a:tc>
                <a:tc gridSpan="2">
                  <a:txBody>
                    <a:bodyPr/>
                    <a:lstStyle/>
                    <a:p>
                      <a:pPr algn="ctr"/>
                      <a:r>
                        <a:rPr lang="en-US" sz="1400" baseline="0" dirty="0" smtClean="0"/>
                        <a:t> Permanent Electromagnetic  </a:t>
                      </a:r>
                    </a:p>
                    <a:p>
                      <a:pPr algn="ctr"/>
                      <a:r>
                        <a:rPr lang="en-US" sz="1400" baseline="0" dirty="0" smtClean="0"/>
                        <a:t> Motor (PEM)</a:t>
                      </a:r>
                      <a:endParaRPr lang="en-US" sz="1400" dirty="0">
                        <a:latin typeface="Arial" panose="020B0604020202020204" pitchFamily="34" charset="0"/>
                        <a:cs typeface="Arial" panose="020B0604020202020204" pitchFamily="34" charset="0"/>
                      </a:endParaRPr>
                    </a:p>
                  </a:txBody>
                  <a:tcPr marL="91450" marR="91450" marT="45725" marB="45725"/>
                </a:tc>
                <a:tc hMerge="1">
                  <a:txBody>
                    <a:bodyPr/>
                    <a:lstStyle/>
                    <a:p>
                      <a:endParaRPr lang="en-US"/>
                    </a:p>
                  </a:txBody>
                  <a:tcPr/>
                </a:tc>
              </a:tr>
              <a:tr h="454230">
                <a:tc>
                  <a:txBody>
                    <a:bodyPr/>
                    <a:lstStyle/>
                    <a:p>
                      <a:pPr algn="l"/>
                      <a:r>
                        <a:rPr lang="en-US" sz="1400" b="1" dirty="0" smtClean="0"/>
                        <a:t>Models</a:t>
                      </a:r>
                      <a:endParaRPr lang="en-US" sz="1400" b="1"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1DB2016 </a:t>
                      </a:r>
                      <a:endParaRPr lang="en-US" sz="1400"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1DB2022</a:t>
                      </a:r>
                      <a:endParaRPr lang="en-US" sz="1400" dirty="0">
                        <a:latin typeface="Arial" panose="020B0604020202020204" pitchFamily="34" charset="0"/>
                        <a:cs typeface="Arial" panose="020B0604020202020204" pitchFamily="34" charset="0"/>
                      </a:endParaRPr>
                    </a:p>
                  </a:txBody>
                  <a:tcPr marL="91450" marR="91450" marT="45725" marB="45725"/>
                </a:tc>
              </a:tr>
              <a:tr h="634620">
                <a:tc>
                  <a:txBody>
                    <a:bodyPr/>
                    <a:lstStyle/>
                    <a:p>
                      <a:pPr algn="l"/>
                      <a:r>
                        <a:rPr lang="en-US" sz="1400" b="1" dirty="0" smtClean="0"/>
                        <a:t>Motor</a:t>
                      </a:r>
                      <a:r>
                        <a:rPr lang="en-US" sz="1400" b="1" baseline="0" dirty="0" smtClean="0"/>
                        <a:t> I</a:t>
                      </a:r>
                      <a:r>
                        <a:rPr lang="en-US" sz="1400" b="1" dirty="0" smtClean="0"/>
                        <a:t>nverters</a:t>
                      </a:r>
                      <a:endParaRPr lang="en-US" sz="1400" b="1"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a:t>
                      </a:r>
                      <a:endParaRPr lang="en-US" sz="1400"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2</a:t>
                      </a:r>
                      <a:endParaRPr lang="en-US" sz="1400" dirty="0">
                        <a:latin typeface="Arial" panose="020B0604020202020204" pitchFamily="34" charset="0"/>
                        <a:cs typeface="Arial" panose="020B0604020202020204" pitchFamily="34" charset="0"/>
                      </a:endParaRPr>
                    </a:p>
                  </a:txBody>
                  <a:tcPr marL="91450" marR="91450" marT="45725" marB="45725"/>
                </a:tc>
              </a:tr>
              <a:tr h="454230">
                <a:tc>
                  <a:txBody>
                    <a:bodyPr/>
                    <a:lstStyle/>
                    <a:p>
                      <a:pPr algn="l"/>
                      <a:r>
                        <a:rPr lang="en-US" sz="1400" b="1" dirty="0" smtClean="0"/>
                        <a:t>Rated</a:t>
                      </a:r>
                      <a:r>
                        <a:rPr lang="en-US" sz="1400" b="1" baseline="0" dirty="0" smtClean="0"/>
                        <a:t> Power</a:t>
                      </a:r>
                      <a:endParaRPr lang="en-US" sz="1400" b="1"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160</a:t>
                      </a:r>
                      <a:r>
                        <a:rPr lang="en-US" sz="1400" baseline="0" dirty="0" smtClean="0"/>
                        <a:t> kW</a:t>
                      </a:r>
                      <a:endParaRPr lang="en-US" sz="1400"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210 kW</a:t>
                      </a:r>
                      <a:endParaRPr lang="en-US" sz="1400" dirty="0">
                        <a:latin typeface="Arial" panose="020B0604020202020204" pitchFamily="34" charset="0"/>
                        <a:cs typeface="Arial" panose="020B0604020202020204" pitchFamily="34" charset="0"/>
                      </a:endParaRPr>
                    </a:p>
                  </a:txBody>
                  <a:tcPr marL="91450" marR="91450" marT="45725" marB="45725"/>
                </a:tc>
              </a:tr>
              <a:tr h="454230">
                <a:tc>
                  <a:txBody>
                    <a:bodyPr/>
                    <a:lstStyle/>
                    <a:p>
                      <a:pPr algn="l"/>
                      <a:r>
                        <a:rPr lang="en-US" sz="1400" b="1" dirty="0" smtClean="0"/>
                        <a:t>Rated Torque</a:t>
                      </a:r>
                      <a:endParaRPr lang="en-US" sz="1400" b="1"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1,033 lb-ft</a:t>
                      </a:r>
                      <a:endParaRPr lang="en-US" sz="1400"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1,475 lb-ft</a:t>
                      </a:r>
                      <a:endParaRPr lang="en-US" sz="1400" dirty="0">
                        <a:latin typeface="Arial" panose="020B0604020202020204" pitchFamily="34" charset="0"/>
                        <a:cs typeface="Arial" panose="020B0604020202020204" pitchFamily="34" charset="0"/>
                      </a:endParaRPr>
                    </a:p>
                  </a:txBody>
                  <a:tcPr marL="91450" marR="91450" marT="45725" marB="45725"/>
                </a:tc>
              </a:tr>
              <a:tr h="634620">
                <a:tc>
                  <a:txBody>
                    <a:bodyPr/>
                    <a:lstStyle/>
                    <a:p>
                      <a:pPr algn="l"/>
                      <a:r>
                        <a:rPr lang="en-US" sz="1400" b="1" dirty="0" smtClean="0"/>
                        <a:t>Grades</a:t>
                      </a:r>
                      <a:endParaRPr lang="en-US" sz="1400" b="1"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Up</a:t>
                      </a:r>
                      <a:r>
                        <a:rPr lang="en-US" sz="1400" baseline="0" dirty="0" smtClean="0"/>
                        <a:t> to 12.5% at GVWR</a:t>
                      </a:r>
                      <a:endParaRPr lang="en-US" sz="1400" dirty="0">
                        <a:latin typeface="Arial" panose="020B0604020202020204" pitchFamily="34" charset="0"/>
                        <a:cs typeface="Arial" panose="020B0604020202020204" pitchFamily="34" charset="0"/>
                      </a:endParaRPr>
                    </a:p>
                  </a:txBody>
                  <a:tcPr marL="91450" marR="91450" marT="45725" marB="45725"/>
                </a:tc>
                <a:tc>
                  <a:txBody>
                    <a:bodyPr/>
                    <a:lstStyle/>
                    <a:p>
                      <a:pPr algn="ctr"/>
                      <a:r>
                        <a:rPr lang="en-US" sz="1400" dirty="0" smtClean="0"/>
                        <a:t>Up to 19%</a:t>
                      </a:r>
                      <a:r>
                        <a:rPr lang="en-US" sz="1400" baseline="0" dirty="0" smtClean="0"/>
                        <a:t> at GVWR</a:t>
                      </a:r>
                      <a:endParaRPr lang="en-US" sz="1400" dirty="0">
                        <a:latin typeface="Arial" panose="020B0604020202020204" pitchFamily="34" charset="0"/>
                        <a:cs typeface="Arial" panose="020B0604020202020204" pitchFamily="34" charset="0"/>
                      </a:endParaRPr>
                    </a:p>
                  </a:txBody>
                  <a:tcPr marL="91450" marR="91450" marT="45725" marB="45725"/>
                </a:tc>
              </a:tr>
            </a:tbl>
          </a:graphicData>
        </a:graphic>
      </p:graphicFrame>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7" t="6671" r="7213"/>
          <a:stretch/>
        </p:blipFill>
        <p:spPr bwMode="auto">
          <a:xfrm>
            <a:off x="4937563" y="1690689"/>
            <a:ext cx="3377762" cy="3665013"/>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093178" y="439175"/>
            <a:ext cx="792480" cy="444138"/>
            <a:chOff x="365760" y="2124891"/>
            <a:chExt cx="792480" cy="444138"/>
          </a:xfrm>
        </p:grpSpPr>
        <p:sp>
          <p:nvSpPr>
            <p:cNvPr id="9" name="Explosion 2 8"/>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10" name="TextBox 9"/>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1308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1274" y="365126"/>
            <a:ext cx="1934076" cy="1325563"/>
          </a:xfrm>
        </p:spPr>
        <p:txBody>
          <a:bodyPr>
            <a:normAutofit/>
          </a:bodyPr>
          <a:lstStyle/>
          <a:p>
            <a:pPr algn="r"/>
            <a:r>
              <a:rPr lang="en-CA" sz="2800" dirty="0" smtClean="0"/>
              <a:t>Energy Storage Systems</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66760255"/>
              </p:ext>
            </p:extLst>
          </p:nvPr>
        </p:nvGraphicFramePr>
        <p:xfrm>
          <a:off x="628650" y="1731931"/>
          <a:ext cx="7886700" cy="4006766"/>
        </p:xfrm>
        <a:graphic>
          <a:graphicData uri="http://schemas.openxmlformats.org/drawingml/2006/table">
            <a:tbl>
              <a:tblPr firstRow="1" bandRow="1">
                <a:tableStyleId>{5C22544A-7EE6-4342-B048-85BDC9FD1C3A}</a:tableStyleId>
              </a:tblPr>
              <a:tblGrid>
                <a:gridCol w="1163080"/>
                <a:gridCol w="1680905"/>
                <a:gridCol w="1680905"/>
                <a:gridCol w="1680905"/>
                <a:gridCol w="1680905"/>
              </a:tblGrid>
              <a:tr h="726290">
                <a:tc>
                  <a:txBody>
                    <a:bodyPr/>
                    <a:lstStyle/>
                    <a:p>
                      <a:endParaRPr lang="en-US" dirty="0">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noFill/>
                  </a:tcPr>
                </a:tc>
                <a:tc>
                  <a:txBody>
                    <a:bodyPr/>
                    <a:lstStyle/>
                    <a:p>
                      <a:pPr algn="ctr"/>
                      <a:r>
                        <a:rPr lang="en-CA" dirty="0" smtClean="0">
                          <a:latin typeface="Arial" panose="020B0604020202020204" pitchFamily="34" charset="0"/>
                          <a:cs typeface="Arial" panose="020B0604020202020204" pitchFamily="34" charset="0"/>
                        </a:rPr>
                        <a:t>XE35</a:t>
                      </a:r>
                      <a:endParaRPr lang="en-US" dirty="0">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A89B92"/>
                    </a:solidFill>
                  </a:tcPr>
                </a:tc>
                <a:tc>
                  <a:txBody>
                    <a:bodyPr/>
                    <a:lstStyle/>
                    <a:p>
                      <a:pPr algn="ctr"/>
                      <a:r>
                        <a:rPr lang="en-CA" dirty="0" smtClean="0">
                          <a:latin typeface="Arial" panose="020B0604020202020204" pitchFamily="34" charset="0"/>
                          <a:cs typeface="Arial" panose="020B0604020202020204" pitchFamily="34" charset="0"/>
                        </a:rPr>
                        <a:t>XE40</a:t>
                      </a:r>
                      <a:endParaRPr lang="en-US" dirty="0">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A89B92"/>
                    </a:solidFill>
                  </a:tcPr>
                </a:tc>
                <a:tc>
                  <a:txBody>
                    <a:bodyPr/>
                    <a:lstStyle/>
                    <a:p>
                      <a:pPr algn="ctr"/>
                      <a:r>
                        <a:rPr lang="en-CA" dirty="0" smtClean="0">
                          <a:latin typeface="Arial" panose="020B0604020202020204" pitchFamily="34" charset="0"/>
                          <a:cs typeface="Arial" panose="020B0604020202020204" pitchFamily="34" charset="0"/>
                        </a:rPr>
                        <a:t>XE60</a:t>
                      </a:r>
                      <a:endParaRPr lang="en-US" dirty="0">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A89B92"/>
                    </a:solidFill>
                  </a:tcPr>
                </a:tc>
                <a:tc>
                  <a:txBody>
                    <a:bodyPr/>
                    <a:lstStyle/>
                    <a:p>
                      <a:pPr algn="ctr"/>
                      <a:r>
                        <a:rPr lang="en-CA" dirty="0" smtClean="0">
                          <a:latin typeface="Arial" panose="020B0604020202020204" pitchFamily="34" charset="0"/>
                          <a:cs typeface="Arial" panose="020B0604020202020204" pitchFamily="34" charset="0"/>
                        </a:rPr>
                        <a:t>XHE</a:t>
                      </a:r>
                    </a:p>
                    <a:p>
                      <a:pPr algn="ctr"/>
                      <a:r>
                        <a:rPr lang="en-CA" sz="1200" baseline="0" dirty="0" smtClean="0">
                          <a:latin typeface="Arial" panose="020B0604020202020204" pitchFamily="34" charset="0"/>
                          <a:cs typeface="Arial" panose="020B0604020202020204" pitchFamily="34" charset="0"/>
                        </a:rPr>
                        <a:t> (fuel cell  electric)</a:t>
                      </a:r>
                      <a:endParaRPr lang="en-US" sz="1200" dirty="0">
                        <a:latin typeface="Arial" panose="020B0604020202020204" pitchFamily="34" charset="0"/>
                        <a:cs typeface="Arial" panose="020B0604020202020204" pitchFamily="34" charset="0"/>
                      </a:endParaRPr>
                    </a:p>
                  </a:txBody>
                  <a:tcPr anchor="ctr">
                    <a:lnB w="76200" cap="flat" cmpd="sng" algn="ctr">
                      <a:solidFill>
                        <a:schemeClr val="bg1"/>
                      </a:solidFill>
                      <a:prstDash val="solid"/>
                      <a:round/>
                      <a:headEnd type="none" w="med" len="med"/>
                      <a:tailEnd type="none" w="med" len="med"/>
                    </a:lnB>
                    <a:solidFill>
                      <a:srgbClr val="A89B92"/>
                    </a:solidFill>
                  </a:tcPr>
                </a:tc>
              </a:tr>
              <a:tr h="1640238">
                <a:tc>
                  <a:txBody>
                    <a:bodyPr/>
                    <a:lstStyle/>
                    <a:p>
                      <a:pPr algn="r"/>
                      <a:r>
                        <a:rPr lang="en-CA" b="1" dirty="0" smtClean="0">
                          <a:latin typeface="Arial" panose="020B0604020202020204" pitchFamily="34" charset="0"/>
                          <a:cs typeface="Arial" panose="020B0604020202020204" pitchFamily="34" charset="0"/>
                        </a:rPr>
                        <a:t>Long Range</a:t>
                      </a:r>
                      <a:endParaRPr lang="en-US" b="1"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en-CA" dirty="0" smtClean="0">
                        <a:latin typeface="Arial" panose="020B0604020202020204" pitchFamily="34" charset="0"/>
                        <a:cs typeface="Arial" panose="020B0604020202020204" pitchFamily="34" charset="0"/>
                      </a:endParaRPr>
                    </a:p>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p>
                    <a:p>
                      <a:pPr algn="ct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endParaRPr lang="en-CA" dirty="0" smtClean="0">
                        <a:latin typeface="Arial" panose="020B0604020202020204" pitchFamily="34" charset="0"/>
                        <a:cs typeface="Arial" panose="020B0604020202020204" pitchFamily="34" charset="0"/>
                      </a:endParaRPr>
                    </a:p>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rowSpan="2">
                  <a:txBody>
                    <a:bodyPr/>
                    <a:lstStyle/>
                    <a:p>
                      <a:pPr algn="ctr"/>
                      <a:endParaRPr lang="en-CA" dirty="0" smtClean="0">
                        <a:latin typeface="Arial" panose="020B0604020202020204" pitchFamily="34" charset="0"/>
                        <a:cs typeface="Arial" panose="020B0604020202020204" pitchFamily="34" charset="0"/>
                      </a:endParaRPr>
                    </a:p>
                    <a:p>
                      <a:pPr algn="ctr"/>
                      <a:endParaRPr lang="en-CA" dirty="0" smtClean="0">
                        <a:latin typeface="Arial" panose="020B0604020202020204" pitchFamily="34" charset="0"/>
                        <a:cs typeface="Arial" panose="020B0604020202020204" pitchFamily="34" charset="0"/>
                      </a:endParaRPr>
                    </a:p>
                    <a:p>
                      <a:pPr algn="ctr"/>
                      <a:r>
                        <a:rPr lang="en-CA" dirty="0" err="1" smtClean="0">
                          <a:latin typeface="Arial" panose="020B0604020202020204" pitchFamily="34" charset="0"/>
                          <a:cs typeface="Arial" panose="020B0604020202020204" pitchFamily="34" charset="0"/>
                        </a:rPr>
                        <a:t>NMC</a:t>
                      </a:r>
                      <a:r>
                        <a:rPr lang="en-CA" dirty="0" smtClean="0">
                          <a:latin typeface="Arial" panose="020B0604020202020204" pitchFamily="34" charset="0"/>
                          <a:cs typeface="Arial" panose="020B0604020202020204" pitchFamily="34" charset="0"/>
                        </a:rPr>
                        <a:t> Batteries</a:t>
                      </a: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20000"/>
                        <a:lumOff val="80000"/>
                      </a:schemeClr>
                    </a:solidFill>
                  </a:tcPr>
                </a:tc>
              </a:tr>
              <a:tr h="1640238">
                <a:tc>
                  <a:txBody>
                    <a:bodyPr/>
                    <a:lstStyle/>
                    <a:p>
                      <a:pPr algn="r"/>
                      <a:r>
                        <a:rPr lang="en-CA" b="1" dirty="0" smtClean="0">
                          <a:latin typeface="Arial" panose="020B0604020202020204" pitchFamily="34" charset="0"/>
                          <a:cs typeface="Arial" panose="020B0604020202020204" pitchFamily="34" charset="0"/>
                        </a:rPr>
                        <a:t>Rapid</a:t>
                      </a:r>
                      <a:r>
                        <a:rPr lang="en-CA" b="1" baseline="0" dirty="0" smtClean="0">
                          <a:latin typeface="Arial" panose="020B0604020202020204" pitchFamily="34" charset="0"/>
                          <a:cs typeface="Arial" panose="020B0604020202020204" pitchFamily="34" charset="0"/>
                        </a:rPr>
                        <a:t> Charge</a:t>
                      </a:r>
                      <a:endParaRPr lang="en-US" b="1"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endParaRPr lang="en-CA" dirty="0" smtClean="0">
                        <a:latin typeface="Arial" panose="020B0604020202020204" pitchFamily="34" charset="0"/>
                        <a:cs typeface="Arial" panose="020B0604020202020204" pitchFamily="34" charset="0"/>
                      </a:endParaRPr>
                    </a:p>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p>
                    <a:p>
                      <a:pPr algn="ctr"/>
                      <a:endParaRPr lang="en-CA" dirty="0" smtClean="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a:endParaRPr lang="en-CA" dirty="0" smtClean="0">
                        <a:latin typeface="Arial" panose="020B0604020202020204" pitchFamily="34" charset="0"/>
                        <a:cs typeface="Arial" panose="020B0604020202020204" pitchFamily="34" charset="0"/>
                      </a:endParaRPr>
                    </a:p>
                    <a:p>
                      <a:pPr algn="ctr"/>
                      <a:r>
                        <a:rPr lang="en-CA" dirty="0" smtClean="0">
                          <a:latin typeface="Arial" panose="020B0604020202020204" pitchFamily="34" charset="0"/>
                          <a:cs typeface="Arial" panose="020B0604020202020204" pitchFamily="34" charset="0"/>
                        </a:rPr>
                        <a:t>NMC Batteries</a:t>
                      </a:r>
                      <a:endParaRPr lang="en-US" dirty="0">
                        <a:latin typeface="Arial" panose="020B0604020202020204" pitchFamily="34" charset="0"/>
                        <a:cs typeface="Arial" panose="020B0604020202020204"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vMerge="1">
                  <a:txBody>
                    <a:bodyPr/>
                    <a:lstStyle/>
                    <a:p>
                      <a:pPr algn="ctr"/>
                      <a:endParaRPr lang="en-US"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pic>
        <p:nvPicPr>
          <p:cNvPr id="18434" name="Picture 4" descr="Organizati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86" y="3087649"/>
            <a:ext cx="1098252" cy="103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Xalt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297" y="4574206"/>
            <a:ext cx="1552523"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Xalt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298" y="2878154"/>
            <a:ext cx="1552523"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Organizati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630" y="2750952"/>
            <a:ext cx="676035" cy="63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Xalt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5220" y="4574205"/>
            <a:ext cx="1552523"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Xalt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9023" y="4574204"/>
            <a:ext cx="1552523"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Xalt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150" y="2878153"/>
            <a:ext cx="1552523"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6283306" y="365126"/>
            <a:ext cx="792480" cy="444138"/>
            <a:chOff x="365760" y="2124891"/>
            <a:chExt cx="792480" cy="444138"/>
          </a:xfrm>
        </p:grpSpPr>
        <p:sp>
          <p:nvSpPr>
            <p:cNvPr id="20" name="Explosion 2 19"/>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21" name="TextBox 20"/>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1411040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itle 3"/>
          <p:cNvSpPr>
            <a:spLocks noGrp="1"/>
          </p:cNvSpPr>
          <p:nvPr>
            <p:ph type="title"/>
          </p:nvPr>
        </p:nvSpPr>
        <p:spPr>
          <a:xfrm>
            <a:off x="628650" y="1470026"/>
            <a:ext cx="7886700" cy="1325563"/>
          </a:xfrm>
        </p:spPr>
        <p:txBody>
          <a:bodyPr>
            <a:normAutofit/>
          </a:bodyPr>
          <a:lstStyle/>
          <a:p>
            <a:r>
              <a:rPr lang="en-CA" altLang="en-US" dirty="0" smtClean="0"/>
              <a:t>The Path to Energy Density &amp; Range</a:t>
            </a:r>
            <a:r>
              <a:rPr lang="en-CA" altLang="en-US" dirty="0"/>
              <a:t/>
            </a:r>
            <a:br>
              <a:rPr lang="en-CA" altLang="en-US" dirty="0"/>
            </a:br>
            <a:r>
              <a:rPr lang="en-CA" altLang="en-US" sz="2400" dirty="0" smtClean="0">
                <a:solidFill>
                  <a:srgbClr val="A89B92"/>
                </a:solidFill>
              </a:rPr>
              <a:t>Improve </a:t>
            </a:r>
            <a:r>
              <a:rPr lang="en-CA" altLang="en-US" sz="2400" dirty="0">
                <a:solidFill>
                  <a:srgbClr val="A89B92"/>
                </a:solidFill>
              </a:rPr>
              <a:t>Cell Chemistry Using the Same Footprint &amp; Weight</a:t>
            </a:r>
          </a:p>
        </p:txBody>
      </p:sp>
      <p:graphicFrame>
        <p:nvGraphicFramePr>
          <p:cNvPr id="2" name="Table 1"/>
          <p:cNvGraphicFramePr>
            <a:graphicFrameLocks noGrp="1"/>
          </p:cNvGraphicFramePr>
          <p:nvPr>
            <p:extLst>
              <p:ext uri="{D42A27DB-BD31-4B8C-83A1-F6EECF244321}">
                <p14:modId xmlns:p14="http://schemas.microsoft.com/office/powerpoint/2010/main" val="4139444256"/>
              </p:ext>
            </p:extLst>
          </p:nvPr>
        </p:nvGraphicFramePr>
        <p:xfrm>
          <a:off x="718185" y="2707528"/>
          <a:ext cx="7707630" cy="2962962"/>
        </p:xfrm>
        <a:graphic>
          <a:graphicData uri="http://schemas.openxmlformats.org/drawingml/2006/table">
            <a:tbl>
              <a:tblPr firstRow="1" bandRow="1">
                <a:tableStyleId>{5940675A-B579-460E-94D1-54222C63F5DA}</a:tableStyleId>
              </a:tblPr>
              <a:tblGrid>
                <a:gridCol w="1541526"/>
                <a:gridCol w="1541526"/>
                <a:gridCol w="1541526"/>
                <a:gridCol w="1541526"/>
                <a:gridCol w="1541526"/>
              </a:tblGrid>
              <a:tr h="329218">
                <a:tc rowSpan="2">
                  <a:txBody>
                    <a:bodyPr/>
                    <a:lstStyle/>
                    <a:p>
                      <a:pPr algn="ctr"/>
                      <a:r>
                        <a:rPr lang="en-CA" sz="1400" b="1" dirty="0" smtClean="0">
                          <a:latin typeface="Arial" panose="020B0604020202020204" pitchFamily="34" charset="0"/>
                          <a:cs typeface="Arial" panose="020B0604020202020204" pitchFamily="34" charset="0"/>
                        </a:rPr>
                        <a:t>Passengers</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gridSpan="2">
                  <a:txBody>
                    <a:bodyPr/>
                    <a:lstStyle/>
                    <a:p>
                      <a:pPr algn="ctr"/>
                      <a:r>
                        <a:rPr lang="en-CA" sz="1400" b="1" dirty="0" smtClean="0">
                          <a:latin typeface="Arial" panose="020B0604020202020204" pitchFamily="34" charset="0"/>
                          <a:cs typeface="Arial" panose="020B0604020202020204" pitchFamily="34" charset="0"/>
                        </a:rPr>
                        <a:t>Xcelsior</a:t>
                      </a:r>
                      <a:r>
                        <a:rPr lang="en-CA" sz="1400" b="1" baseline="0" dirty="0" smtClean="0">
                          <a:latin typeface="Arial" panose="020B0604020202020204" pitchFamily="34" charset="0"/>
                          <a:cs typeface="Arial" panose="020B0604020202020204" pitchFamily="34" charset="0"/>
                        </a:rPr>
                        <a:t> CHARGE</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en-US" sz="1400" dirty="0">
                        <a:latin typeface="Arial" panose="020B0604020202020204" pitchFamily="34" charset="0"/>
                        <a:cs typeface="Arial" panose="020B0604020202020204" pitchFamily="34" charset="0"/>
                      </a:endParaRPr>
                    </a:p>
                  </a:txBody>
                  <a:tcPr/>
                </a:tc>
                <a:tc gridSpan="2">
                  <a:txBody>
                    <a:bodyPr/>
                    <a:lstStyle/>
                    <a:p>
                      <a:pPr algn="ctr"/>
                      <a:r>
                        <a:rPr lang="en-CA" sz="1400" b="1" dirty="0" smtClean="0">
                          <a:latin typeface="Arial" panose="020B0604020202020204" pitchFamily="34" charset="0"/>
                          <a:cs typeface="Arial" panose="020B0604020202020204" pitchFamily="34" charset="0"/>
                        </a:rPr>
                        <a:t>Xcelsior CHARGE 2019</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9ABDF"/>
                    </a:solidFill>
                  </a:tcPr>
                </a:tc>
                <a:tc hMerge="1">
                  <a:txBody>
                    <a:bodyPr/>
                    <a:lstStyle/>
                    <a:p>
                      <a:endParaRPr lang="en-US" sz="1400" dirty="0">
                        <a:latin typeface="Arial" panose="020B0604020202020204" pitchFamily="34" charset="0"/>
                        <a:cs typeface="Arial" panose="020B0604020202020204" pitchFamily="34" charset="0"/>
                      </a:endParaRPr>
                    </a:p>
                  </a:txBody>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CA" sz="1400" b="1" dirty="0" smtClean="0">
                          <a:latin typeface="Arial" panose="020B0604020202020204" pitchFamily="34" charset="0"/>
                          <a:cs typeface="Arial" panose="020B0604020202020204" pitchFamily="34" charset="0"/>
                        </a:rPr>
                        <a:t>ESS (kWh)</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400" b="1" dirty="0" smtClean="0">
                          <a:latin typeface="Arial" panose="020B0604020202020204" pitchFamily="34" charset="0"/>
                          <a:cs typeface="Arial" panose="020B0604020202020204" pitchFamily="34" charset="0"/>
                        </a:rPr>
                        <a:t>Range (mi)</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400" b="1" dirty="0" smtClean="0">
                          <a:latin typeface="Arial" panose="020B0604020202020204" pitchFamily="34" charset="0"/>
                          <a:cs typeface="Arial" panose="020B0604020202020204" pitchFamily="34" charset="0"/>
                        </a:rPr>
                        <a:t>ESS (kWh)</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9ABDF"/>
                    </a:solidFill>
                  </a:tcPr>
                </a:tc>
                <a:tc>
                  <a:txBody>
                    <a:bodyPr/>
                    <a:lstStyle/>
                    <a:p>
                      <a:pPr algn="ctr"/>
                      <a:r>
                        <a:rPr lang="en-CA" sz="1400" b="1" dirty="0" smtClean="0">
                          <a:latin typeface="Arial" panose="020B0604020202020204" pitchFamily="34" charset="0"/>
                          <a:cs typeface="Arial" panose="020B0604020202020204" pitchFamily="34" charset="0"/>
                        </a:rPr>
                        <a:t>Range (mi)</a:t>
                      </a:r>
                      <a:endParaRPr lang="en-US" sz="1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9ABDF"/>
                    </a:solidFill>
                  </a:tcPr>
                </a:tc>
              </a:tr>
              <a:tr h="329218">
                <a:tc rowSpan="3">
                  <a:txBody>
                    <a:bodyPr/>
                    <a:lstStyle/>
                    <a:p>
                      <a:pPr algn="ctr"/>
                      <a:r>
                        <a:rPr lang="en-CA" sz="1400" dirty="0" smtClean="0">
                          <a:latin typeface="Arial" panose="020B0604020202020204" pitchFamily="34" charset="0"/>
                          <a:cs typeface="Arial" panose="020B0604020202020204" pitchFamily="34" charset="0"/>
                        </a:rPr>
                        <a:t>67-76</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87</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142</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CA" sz="1400" dirty="0" smtClean="0">
                          <a:latin typeface="Arial" panose="020B0604020202020204" pitchFamily="34" charset="0"/>
                          <a:cs typeface="Arial" panose="020B0604020202020204" pitchFamily="34" charset="0"/>
                        </a:rPr>
                        <a:t>400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189</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490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232</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CA" sz="1400" dirty="0" smtClean="0">
                          <a:latin typeface="Arial" panose="020B0604020202020204" pitchFamily="34" charset="0"/>
                          <a:cs typeface="Arial" panose="020B0604020202020204" pitchFamily="34" charset="0"/>
                        </a:rPr>
                        <a:t>480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227</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590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280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rowSpan="4">
                  <a:txBody>
                    <a:bodyPr/>
                    <a:lstStyle/>
                    <a:p>
                      <a:pPr algn="ctr"/>
                      <a:r>
                        <a:rPr lang="en-CA" sz="1400" dirty="0" smtClean="0">
                          <a:latin typeface="Arial" panose="020B0604020202020204" pitchFamily="34" charset="0"/>
                          <a:cs typeface="Arial" panose="020B0604020202020204" pitchFamily="34" charset="0"/>
                        </a:rPr>
                        <a:t>116-119</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CA" sz="1400" dirty="0" smtClean="0">
                          <a:latin typeface="Arial" panose="020B0604020202020204" pitchFamily="34" charset="0"/>
                          <a:cs typeface="Arial" panose="020B0604020202020204" pitchFamily="34" charset="0"/>
                        </a:rPr>
                        <a:t>250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375</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125</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CA" sz="1400" dirty="0" smtClean="0">
                          <a:latin typeface="Arial" panose="020B0604020202020204" pitchFamily="34" charset="0"/>
                          <a:cs typeface="Arial" panose="020B0604020202020204" pitchFamily="34" charset="0"/>
                        </a:rPr>
                        <a:t>450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155</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575</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CA" sz="1400" dirty="0" smtClean="0">
                          <a:latin typeface="Arial" panose="020B0604020202020204" pitchFamily="34" charset="0"/>
                          <a:cs typeface="Arial" panose="020B0604020202020204" pitchFamily="34" charset="0"/>
                        </a:rPr>
                        <a:t>600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200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760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260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r h="329218">
                <a:tc vMerge="1">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CA" sz="1400" dirty="0" smtClean="0">
                          <a:latin typeface="Arial" panose="020B0604020202020204" pitchFamily="34" charset="0"/>
                          <a:cs typeface="Arial" panose="020B0604020202020204" pitchFamily="34" charset="0"/>
                        </a:rPr>
                        <a:t>885</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CA" sz="1400" dirty="0" smtClean="0">
                          <a:latin typeface="Arial" panose="020B0604020202020204" pitchFamily="34" charset="0"/>
                          <a:cs typeface="Arial" panose="020B0604020202020204" pitchFamily="34" charset="0"/>
                        </a:rPr>
                        <a:t>300</a:t>
                      </a:r>
                      <a:endParaRPr lang="en-US" sz="1400" dirty="0">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
        <p:nvSpPr>
          <p:cNvPr id="6" name="Title 3"/>
          <p:cNvSpPr txBox="1">
            <a:spLocks/>
          </p:cNvSpPr>
          <p:nvPr/>
        </p:nvSpPr>
        <p:spPr>
          <a:xfrm>
            <a:off x="814711" y="51865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A4386"/>
                </a:solidFill>
                <a:latin typeface="Arial" charset="0"/>
                <a:ea typeface="Arial" charset="0"/>
                <a:cs typeface="Arial" charset="0"/>
              </a:defRPr>
            </a:lvl1pPr>
          </a:lstStyle>
          <a:p>
            <a:pPr algn="r"/>
            <a:r>
              <a:rPr lang="en-CA" altLang="en-US" dirty="0" smtClean="0"/>
              <a:t>Range</a:t>
            </a:r>
            <a:br>
              <a:rPr lang="en-CA" altLang="en-US" dirty="0" smtClean="0"/>
            </a:br>
            <a:endParaRPr lang="en-CA" altLang="en-US" dirty="0" smtClean="0"/>
          </a:p>
        </p:txBody>
      </p:sp>
      <p:grpSp>
        <p:nvGrpSpPr>
          <p:cNvPr id="7" name="Group 6"/>
          <p:cNvGrpSpPr/>
          <p:nvPr/>
        </p:nvGrpSpPr>
        <p:grpSpPr>
          <a:xfrm>
            <a:off x="6751780" y="587195"/>
            <a:ext cx="792480" cy="444138"/>
            <a:chOff x="365760" y="2124891"/>
            <a:chExt cx="792480" cy="444138"/>
          </a:xfrm>
        </p:grpSpPr>
        <p:sp>
          <p:nvSpPr>
            <p:cNvPr id="8" name="Explosion 2 7"/>
            <p:cNvSpPr/>
            <p:nvPr/>
          </p:nvSpPr>
          <p:spPr>
            <a:xfrm>
              <a:off x="365760" y="2124891"/>
              <a:ext cx="792480" cy="444138"/>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800" dirty="0"/>
            </a:p>
          </p:txBody>
        </p:sp>
        <p:sp>
          <p:nvSpPr>
            <p:cNvPr id="9" name="TextBox 8"/>
            <p:cNvSpPr txBox="1"/>
            <p:nvPr/>
          </p:nvSpPr>
          <p:spPr>
            <a:xfrm>
              <a:off x="501351" y="2216155"/>
              <a:ext cx="521297" cy="261610"/>
            </a:xfrm>
            <a:prstGeom prst="rect">
              <a:avLst/>
            </a:prstGeom>
            <a:noFill/>
          </p:spPr>
          <p:txBody>
            <a:bodyPr wrap="none" rtlCol="0">
              <a:spAutoFit/>
            </a:bodyPr>
            <a:lstStyle/>
            <a:p>
              <a:r>
                <a:rPr lang="en-CA" sz="1100" b="1" dirty="0" smtClean="0">
                  <a:latin typeface="Arial" panose="020B0604020202020204" pitchFamily="34" charset="0"/>
                  <a:cs typeface="Arial" panose="020B0604020202020204" pitchFamily="34" charset="0"/>
                </a:rPr>
                <a:t>New!</a:t>
              </a:r>
              <a:endParaRPr lang="en-US" sz="1100" b="1" dirty="0">
                <a:latin typeface="Arial" panose="020B0604020202020204" pitchFamily="34" charset="0"/>
                <a:cs typeface="Arial" panose="020B0604020202020204" pitchFamily="34" charset="0"/>
              </a:endParaRPr>
            </a:p>
          </p:txBody>
        </p:sp>
      </p:grpSp>
      <p:sp>
        <p:nvSpPr>
          <p:cNvPr id="3" name="TextBox 2"/>
          <p:cNvSpPr txBox="1"/>
          <p:nvPr/>
        </p:nvSpPr>
        <p:spPr>
          <a:xfrm>
            <a:off x="5363019" y="5670490"/>
            <a:ext cx="3062796" cy="276999"/>
          </a:xfrm>
          <a:prstGeom prst="rect">
            <a:avLst/>
          </a:prstGeom>
          <a:noFill/>
        </p:spPr>
        <p:txBody>
          <a:bodyPr wrap="square" rtlCol="0">
            <a:spAutoFit/>
          </a:bodyPr>
          <a:lstStyle/>
          <a:p>
            <a:r>
              <a:rPr lang="en-US" sz="1200" i="1" dirty="0" smtClean="0"/>
              <a:t>Range miles are based on FTA Test Protocol.    </a:t>
            </a:r>
            <a:endParaRPr lang="en-US" sz="1200" i="1" dirty="0"/>
          </a:p>
        </p:txBody>
      </p:sp>
    </p:spTree>
    <p:extLst>
      <p:ext uri="{BB962C8B-B14F-4D97-AF65-F5344CB8AC3E}">
        <p14:creationId xmlns:p14="http://schemas.microsoft.com/office/powerpoint/2010/main" val="984683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A123 Module.jpg"/>
          <p:cNvPicPr>
            <a:picLocks noChangeAspect="1"/>
          </p:cNvPicPr>
          <p:nvPr/>
        </p:nvPicPr>
        <p:blipFill>
          <a:blip r:embed="rId3" cstate="print">
            <a:extLst>
              <a:ext uri="{28A0092B-C50C-407E-A947-70E740481C1C}">
                <a14:useLocalDpi xmlns:a14="http://schemas.microsoft.com/office/drawing/2010/main" val="0"/>
              </a:ext>
            </a:extLst>
          </a:blip>
          <a:srcRect b="78"/>
          <a:stretch>
            <a:fillRect/>
          </a:stretch>
        </p:blipFill>
        <p:spPr bwMode="auto">
          <a:xfrm>
            <a:off x="3100388" y="1754420"/>
            <a:ext cx="1398587"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http://t1.gstatic.com/images?q=tbn:ANd9GcR4zXAPjSe4PdfZt8EVdKF1a4ODziiWpfvd0_7c0FLFYxlAafHbB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933" y="1817991"/>
            <a:ext cx="921955" cy="110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6" descr="MHI pack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8688" y="1706795"/>
            <a:ext cx="1725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descr="C:\Users\gnaylor\Pictures\GMB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5888" y="1754420"/>
            <a:ext cx="14747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Content Placeholder 27"/>
          <p:cNvGraphicFramePr>
            <a:graphicFrameLocks noGrp="1"/>
          </p:cNvGraphicFramePr>
          <p:nvPr>
            <p:ph idx="1"/>
            <p:extLst>
              <p:ext uri="{D42A27DB-BD31-4B8C-83A1-F6EECF244321}">
                <p14:modId xmlns:p14="http://schemas.microsoft.com/office/powerpoint/2010/main" val="2968045312"/>
              </p:ext>
            </p:extLst>
          </p:nvPr>
        </p:nvGraphicFramePr>
        <p:xfrm>
          <a:off x="795338" y="3211065"/>
          <a:ext cx="7886699" cy="2473325"/>
        </p:xfrm>
        <a:graphic>
          <a:graphicData uri="http://schemas.openxmlformats.org/drawingml/2006/table">
            <a:tbl>
              <a:tblPr/>
              <a:tblGrid>
                <a:gridCol w="708255"/>
                <a:gridCol w="1615505"/>
                <a:gridCol w="1650726"/>
                <a:gridCol w="1978085"/>
                <a:gridCol w="1934128"/>
              </a:tblGrid>
              <a:tr h="336057">
                <a:tc gridSpan="3">
                  <a:txBody>
                    <a:bodyPr/>
                    <a:lstStyle/>
                    <a:p>
                      <a:pPr algn="ctr" fontAlgn="t"/>
                      <a:r>
                        <a:rPr lang="en-CA" sz="1600" b="1" i="0" u="none" strike="noStrike" baseline="0" dirty="0" smtClean="0">
                          <a:solidFill>
                            <a:srgbClr val="000000"/>
                          </a:solidFill>
                          <a:latin typeface="Arial" panose="020B0604020202020204" pitchFamily="34" charset="0"/>
                          <a:cs typeface="Arial" panose="020B0604020202020204" pitchFamily="34" charset="0"/>
                        </a:rPr>
                        <a:t>Battery Supplier</a:t>
                      </a:r>
                      <a:endParaRPr lang="en-CA" sz="1600" b="1" i="0" u="none" strike="noStrike" baseline="0" dirty="0">
                        <a:solidFill>
                          <a:srgbClr val="000000"/>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9ABDF"/>
                    </a:solidFill>
                  </a:tcPr>
                </a:tc>
                <a:tc hMerge="1">
                  <a:txBody>
                    <a:bodyPr/>
                    <a:lstStyle/>
                    <a:p>
                      <a:pPr algn="ctr" fontAlgn="t"/>
                      <a:endParaRPr lang="en-US" sz="1400" b="0" i="1" u="none" strike="noStrike" baseline="0" dirty="0">
                        <a:solidFill>
                          <a:srgbClr val="000000"/>
                        </a:solidFill>
                        <a:latin typeface="Arial Narrow" pitchFamily="34" charset="0"/>
                      </a:endParaRPr>
                    </a:p>
                  </a:txBody>
                  <a:tcPr marL="5429" marR="5429" marT="5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en-US" sz="1400" b="0" i="0" u="none" strike="noStrike" baseline="0" dirty="0">
                        <a:solidFill>
                          <a:srgbClr val="000000"/>
                        </a:solidFill>
                        <a:latin typeface="Arial Narrow" pitchFamily="34" charset="0"/>
                      </a:endParaRPr>
                    </a:p>
                  </a:txBody>
                  <a:tcPr marL="5429" marR="5429" marT="5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CA" sz="1600" b="1" i="0" u="none" strike="noStrike" baseline="0" dirty="0" smtClean="0">
                          <a:solidFill>
                            <a:schemeClr val="bg1"/>
                          </a:solidFill>
                          <a:latin typeface="Arial" panose="020B0604020202020204" pitchFamily="34" charset="0"/>
                          <a:cs typeface="Arial" panose="020B0604020202020204" pitchFamily="34" charset="0"/>
                        </a:rPr>
                        <a:t>New Flyer</a:t>
                      </a:r>
                      <a:endParaRPr lang="en-US" sz="16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85100"/>
                    </a:solidFill>
                  </a:tcPr>
                </a:tc>
                <a:tc hMerge="1">
                  <a:txBody>
                    <a:bodyPr/>
                    <a:lstStyle/>
                    <a:p>
                      <a:pPr algn="ctr" fontAlgn="t"/>
                      <a:endParaRPr lang="en-US" sz="1400" b="0" i="0" u="none" strike="noStrike" baseline="0" dirty="0">
                        <a:solidFill>
                          <a:srgbClr val="000000"/>
                        </a:solidFill>
                        <a:latin typeface="Arial Narrow" pitchFamily="34" charset="0"/>
                      </a:endParaRPr>
                    </a:p>
                  </a:txBody>
                  <a:tcPr marL="5429" marR="5429" marT="5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6057">
                <a:tc>
                  <a:txBody>
                    <a:bodyPr/>
                    <a:lstStyle/>
                    <a:p>
                      <a:pPr algn="ctr" fontAlgn="t"/>
                      <a:r>
                        <a:rPr lang="en-CA" sz="1400" b="1" i="0" u="none" strike="noStrike" baseline="0" dirty="0" smtClean="0">
                          <a:solidFill>
                            <a:schemeClr val="bg1"/>
                          </a:solidFill>
                          <a:latin typeface="Arial" panose="020B0604020202020204" pitchFamily="34" charset="0"/>
                          <a:cs typeface="Arial" panose="020B0604020202020204" pitchFamily="34" charset="0"/>
                        </a:rPr>
                        <a:t>Cell</a:t>
                      </a:r>
                      <a:endParaRPr lang="en-CA" sz="14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89B92"/>
                    </a:solidFill>
                  </a:tcPr>
                </a:tc>
                <a:tc>
                  <a:txBody>
                    <a:bodyPr/>
                    <a:lstStyle/>
                    <a:p>
                      <a:pPr algn="ctr" fontAlgn="t"/>
                      <a:r>
                        <a:rPr lang="en-CA" sz="1400" b="1" i="0" u="none" strike="noStrike" baseline="0" dirty="0" smtClean="0">
                          <a:solidFill>
                            <a:schemeClr val="bg1"/>
                          </a:solidFill>
                          <a:latin typeface="Arial" panose="020B0604020202020204" pitchFamily="34" charset="0"/>
                          <a:cs typeface="Arial" panose="020B0604020202020204" pitchFamily="34" charset="0"/>
                        </a:rPr>
                        <a:t>Bundle </a:t>
                      </a:r>
                      <a:endParaRPr lang="en-US" sz="14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89B92"/>
                    </a:solidFill>
                  </a:tcPr>
                </a:tc>
                <a:tc>
                  <a:txBody>
                    <a:bodyPr/>
                    <a:lstStyle/>
                    <a:p>
                      <a:pPr algn="ctr" fontAlgn="t"/>
                      <a:r>
                        <a:rPr lang="en-CA" sz="1400" b="1" i="0" u="none" strike="noStrike" baseline="0" dirty="0" smtClean="0">
                          <a:solidFill>
                            <a:schemeClr val="bg1"/>
                          </a:solidFill>
                          <a:latin typeface="Arial" panose="020B0604020202020204" pitchFamily="34" charset="0"/>
                          <a:cs typeface="Arial" panose="020B0604020202020204" pitchFamily="34" charset="0"/>
                        </a:rPr>
                        <a:t>Module / Pack</a:t>
                      </a:r>
                      <a:endParaRPr lang="en-US" sz="14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89B92"/>
                    </a:solidFill>
                  </a:tcPr>
                </a:tc>
                <a:tc>
                  <a:txBody>
                    <a:bodyPr/>
                    <a:lstStyle/>
                    <a:p>
                      <a:pPr algn="ctr" fontAlgn="t"/>
                      <a:r>
                        <a:rPr lang="en-CA" sz="1400" b="1" i="0" u="none" strike="noStrike" baseline="0" dirty="0" smtClean="0">
                          <a:solidFill>
                            <a:schemeClr val="bg1"/>
                          </a:solidFill>
                          <a:latin typeface="Arial" panose="020B0604020202020204" pitchFamily="34" charset="0"/>
                          <a:cs typeface="Arial" panose="020B0604020202020204" pitchFamily="34" charset="0"/>
                        </a:rPr>
                        <a:t> Bank / String</a:t>
                      </a:r>
                      <a:endParaRPr lang="en-US" sz="14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89B92"/>
                    </a:solidFill>
                  </a:tcPr>
                </a:tc>
                <a:tc>
                  <a:txBody>
                    <a:bodyPr/>
                    <a:lstStyle/>
                    <a:p>
                      <a:pPr algn="ctr" fontAlgn="t"/>
                      <a:r>
                        <a:rPr lang="en-CA" sz="1400" b="1" i="0" u="none" strike="noStrike" baseline="0" dirty="0" smtClean="0">
                          <a:solidFill>
                            <a:schemeClr val="bg1"/>
                          </a:solidFill>
                          <a:latin typeface="Arial" panose="020B0604020202020204" pitchFamily="34" charset="0"/>
                          <a:cs typeface="Arial" panose="020B0604020202020204" pitchFamily="34" charset="0"/>
                        </a:rPr>
                        <a:t>Bus</a:t>
                      </a:r>
                      <a:endParaRPr lang="en-US" sz="1400" b="1" i="0" u="none" strike="noStrike" baseline="0" dirty="0">
                        <a:solidFill>
                          <a:schemeClr val="bg1"/>
                        </a:solidFill>
                        <a:latin typeface="Arial" panose="020B0604020202020204" pitchFamily="34" charset="0"/>
                        <a:cs typeface="Arial" panose="020B0604020202020204" pitchFamily="34" charset="0"/>
                      </a:endParaRP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89B92"/>
                    </a:solidFill>
                  </a:tcPr>
                </a:tc>
              </a:tr>
              <a:tr h="1801211">
                <a:tc>
                  <a:txBody>
                    <a:bodyPr/>
                    <a:lstStyle/>
                    <a:p>
                      <a:pPr algn="ctr" fontAlgn="t"/>
                      <a:r>
                        <a:rPr lang="en-CA" sz="1100" b="0" i="0" u="none" strike="noStrike" baseline="0" dirty="0">
                          <a:solidFill>
                            <a:srgbClr val="000000"/>
                          </a:solidFill>
                          <a:latin typeface="Arial" panose="020B0604020202020204" pitchFamily="34" charset="0"/>
                          <a:cs typeface="Arial" panose="020B0604020202020204" pitchFamily="34" charset="0"/>
                        </a:rPr>
                        <a:t>One Cell</a:t>
                      </a: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t"/>
                      <a:r>
                        <a:rPr lang="en-US" sz="1100" b="0" i="0" u="none" strike="noStrike" baseline="0" dirty="0">
                          <a:solidFill>
                            <a:srgbClr val="000000"/>
                          </a:solidFill>
                          <a:latin typeface="Arial" panose="020B0604020202020204" pitchFamily="34" charset="0"/>
                          <a:cs typeface="Arial" panose="020B0604020202020204" pitchFamily="34" charset="0"/>
                        </a:rPr>
                        <a:t>Multiple cells </a:t>
                      </a:r>
                      <a:r>
                        <a:rPr lang="en-US" sz="1100" b="0" i="0" u="none" strike="noStrike" baseline="0" dirty="0" smtClean="0">
                          <a:solidFill>
                            <a:srgbClr val="000000"/>
                          </a:solidFill>
                          <a:latin typeface="Arial" panose="020B0604020202020204" pitchFamily="34" charset="0"/>
                          <a:cs typeface="Arial" panose="020B0604020202020204" pitchFamily="34" charset="0"/>
                        </a:rPr>
                        <a:t>pre-bundled</a:t>
                      </a:r>
                      <a:r>
                        <a:rPr lang="en-US" sz="1100" b="0" i="0" u="none" strike="noStrike" baseline="0" dirty="0">
                          <a:solidFill>
                            <a:srgbClr val="000000"/>
                          </a:solidFill>
                          <a:latin typeface="Arial" panose="020B0604020202020204" pitchFamily="34" charset="0"/>
                          <a:cs typeface="Arial" panose="020B0604020202020204" pitchFamily="34" charset="0"/>
                        </a:rPr>
                        <a:t>, </a:t>
                      </a:r>
                      <a:r>
                        <a:rPr lang="en-US" sz="1100" b="0" i="0" u="none" strike="noStrike" baseline="0" dirty="0" smtClean="0">
                          <a:solidFill>
                            <a:srgbClr val="000000"/>
                          </a:solidFill>
                          <a:latin typeface="Arial" panose="020B0604020202020204" pitchFamily="34" charset="0"/>
                          <a:cs typeface="Arial" panose="020B0604020202020204" pitchFamily="34" charset="0"/>
                        </a:rPr>
                        <a:t>laser-welded </a:t>
                      </a:r>
                      <a:r>
                        <a:rPr lang="en-US" sz="1100" b="0" i="0" u="none" strike="noStrike" baseline="0" dirty="0">
                          <a:solidFill>
                            <a:srgbClr val="000000"/>
                          </a:solidFill>
                          <a:latin typeface="Arial" panose="020B0604020202020204" pitchFamily="34" charset="0"/>
                          <a:cs typeface="Arial" panose="020B0604020202020204" pitchFamily="34" charset="0"/>
                        </a:rPr>
                        <a:t>bus bars, heat transfer plates between </a:t>
                      </a:r>
                      <a:r>
                        <a:rPr lang="en-US" sz="1100" b="0" i="0" u="none" strike="noStrike" baseline="0" dirty="0" smtClean="0">
                          <a:solidFill>
                            <a:srgbClr val="000000"/>
                          </a:solidFill>
                          <a:latin typeface="Arial" panose="020B0604020202020204" pitchFamily="34" charset="0"/>
                          <a:cs typeface="Arial" panose="020B0604020202020204" pitchFamily="34" charset="0"/>
                        </a:rPr>
                        <a:t>cells, pre-wired </a:t>
                      </a:r>
                      <a:r>
                        <a:rPr lang="en-US" sz="1100" b="0" i="0" u="none" strike="noStrike" baseline="0" dirty="0">
                          <a:solidFill>
                            <a:srgbClr val="000000"/>
                          </a:solidFill>
                          <a:latin typeface="Arial" panose="020B0604020202020204" pitchFamily="34" charset="0"/>
                          <a:cs typeface="Arial" panose="020B0604020202020204" pitchFamily="34" charset="0"/>
                        </a:rPr>
                        <a:t>for temp and volt measurement</a:t>
                      </a: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t"/>
                      <a:r>
                        <a:rPr lang="en-US" sz="1100" b="0" i="0" u="none" strike="noStrike" baseline="0" dirty="0">
                          <a:solidFill>
                            <a:srgbClr val="000000"/>
                          </a:solidFill>
                          <a:latin typeface="Arial" panose="020B0604020202020204" pitchFamily="34" charset="0"/>
                          <a:cs typeface="Arial" panose="020B0604020202020204" pitchFamily="34" charset="0"/>
                        </a:rPr>
                        <a:t>Cell Bundle plus CMU (cell </a:t>
                      </a:r>
                      <a:r>
                        <a:rPr lang="en-US" sz="1100" b="0" i="0" u="none" strike="noStrike" baseline="0" dirty="0" smtClean="0">
                          <a:solidFill>
                            <a:srgbClr val="000000"/>
                          </a:solidFill>
                          <a:latin typeface="Arial" panose="020B0604020202020204" pitchFamily="34" charset="0"/>
                          <a:cs typeface="Arial" panose="020B0604020202020204" pitchFamily="34" charset="0"/>
                        </a:rPr>
                        <a:t>monitoring </a:t>
                      </a:r>
                      <a:r>
                        <a:rPr lang="en-US" sz="1100" b="0" i="0" u="none" strike="noStrike" baseline="0" dirty="0">
                          <a:solidFill>
                            <a:srgbClr val="000000"/>
                          </a:solidFill>
                          <a:latin typeface="Arial" panose="020B0604020202020204" pitchFamily="34" charset="0"/>
                          <a:cs typeface="Arial" panose="020B0604020202020204" pitchFamily="34" charset="0"/>
                        </a:rPr>
                        <a:t>unit) monitoring cell temp and voltage and transmitting data to BMS.  Also balances cells within bundle. </a:t>
                      </a: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t"/>
                      <a:r>
                        <a:rPr lang="en-US" sz="1100" b="0" i="0" u="none" strike="noStrike" baseline="0" dirty="0">
                          <a:solidFill>
                            <a:srgbClr val="000000"/>
                          </a:solidFill>
                          <a:latin typeface="Arial" panose="020B0604020202020204" pitchFamily="34" charset="0"/>
                          <a:cs typeface="Arial" panose="020B0604020202020204" pitchFamily="34" charset="0"/>
                        </a:rPr>
                        <a:t>Multiple Modules with BMS Battery Management System, cooling &amp; environmentally sealed.  Full System voltage, Fusing and Contactors</a:t>
                      </a: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t"/>
                      <a:r>
                        <a:rPr lang="en-US" sz="1100" b="0" i="0" u="none" strike="noStrike" baseline="0" dirty="0">
                          <a:solidFill>
                            <a:srgbClr val="000000"/>
                          </a:solidFill>
                          <a:latin typeface="Arial" panose="020B0604020202020204" pitchFamily="34" charset="0"/>
                          <a:cs typeface="Arial" panose="020B0604020202020204" pitchFamily="34" charset="0"/>
                        </a:rPr>
                        <a:t>Multiple Strings </a:t>
                      </a:r>
                      <a:r>
                        <a:rPr lang="en-US" sz="1100" b="0" i="0" u="none" strike="noStrike" baseline="0" dirty="0" smtClean="0">
                          <a:solidFill>
                            <a:srgbClr val="000000"/>
                          </a:solidFill>
                          <a:latin typeface="Arial" panose="020B0604020202020204" pitchFamily="34" charset="0"/>
                          <a:cs typeface="Arial" panose="020B0604020202020204" pitchFamily="34" charset="0"/>
                        </a:rPr>
                        <a:t>for </a:t>
                      </a:r>
                      <a:r>
                        <a:rPr lang="en-US" sz="1100" b="0" i="0" u="none" strike="noStrike" baseline="0" dirty="0">
                          <a:solidFill>
                            <a:srgbClr val="000000"/>
                          </a:solidFill>
                          <a:latin typeface="Arial" panose="020B0604020202020204" pitchFamily="34" charset="0"/>
                          <a:cs typeface="Arial" panose="020B0604020202020204" pitchFamily="34" charset="0"/>
                        </a:rPr>
                        <a:t>power and </a:t>
                      </a:r>
                      <a:r>
                        <a:rPr lang="en-US" sz="1100" b="0" i="0" u="none" strike="noStrike" baseline="0" dirty="0" smtClean="0">
                          <a:solidFill>
                            <a:srgbClr val="000000"/>
                          </a:solidFill>
                          <a:latin typeface="Arial" panose="020B0604020202020204" pitchFamily="34" charset="0"/>
                          <a:cs typeface="Arial" panose="020B0604020202020204" pitchFamily="34" charset="0"/>
                        </a:rPr>
                        <a:t>energy </a:t>
                      </a:r>
                      <a:r>
                        <a:rPr lang="en-US" sz="1100" b="0" i="0" u="none" strike="noStrike" baseline="0" dirty="0">
                          <a:solidFill>
                            <a:srgbClr val="000000"/>
                          </a:solidFill>
                          <a:latin typeface="Arial" panose="020B0604020202020204" pitchFamily="34" charset="0"/>
                          <a:cs typeface="Arial" panose="020B0604020202020204" pitchFamily="34" charset="0"/>
                        </a:rPr>
                        <a:t>required. </a:t>
                      </a:r>
                      <a:r>
                        <a:rPr lang="en-US" sz="1100" b="0" i="0" u="none" strike="noStrike" baseline="0" dirty="0" smtClean="0">
                          <a:solidFill>
                            <a:srgbClr val="000000"/>
                          </a:solidFill>
                          <a:latin typeface="Arial" panose="020B0604020202020204" pitchFamily="34" charset="0"/>
                          <a:cs typeface="Arial" panose="020B0604020202020204" pitchFamily="34" charset="0"/>
                        </a:rPr>
                        <a:t>Master </a:t>
                      </a:r>
                      <a:r>
                        <a:rPr lang="en-US" sz="1100" b="0" i="0" u="none" strike="noStrike" baseline="0" dirty="0">
                          <a:solidFill>
                            <a:srgbClr val="000000"/>
                          </a:solidFill>
                          <a:latin typeface="Arial" panose="020B0604020202020204" pitchFamily="34" charset="0"/>
                          <a:cs typeface="Arial" panose="020B0604020202020204" pitchFamily="34" charset="0"/>
                        </a:rPr>
                        <a:t>BMS </a:t>
                      </a:r>
                      <a:r>
                        <a:rPr lang="en-US" sz="1100" b="0" i="0" u="none" strike="noStrike" baseline="0" dirty="0" smtClean="0">
                          <a:solidFill>
                            <a:srgbClr val="000000"/>
                          </a:solidFill>
                          <a:latin typeface="Arial" panose="020B0604020202020204" pitchFamily="34" charset="0"/>
                          <a:cs typeface="Arial" panose="020B0604020202020204" pitchFamily="34" charset="0"/>
                        </a:rPr>
                        <a:t>  consolidates messages from </a:t>
                      </a:r>
                      <a:r>
                        <a:rPr lang="en-US" sz="1100" b="0" i="0" u="none" strike="noStrike" baseline="0" dirty="0">
                          <a:solidFill>
                            <a:srgbClr val="000000"/>
                          </a:solidFill>
                          <a:latin typeface="Arial" panose="020B0604020202020204" pitchFamily="34" charset="0"/>
                          <a:cs typeface="Arial" panose="020B0604020202020204" pitchFamily="34" charset="0"/>
                        </a:rPr>
                        <a:t>strings </a:t>
                      </a:r>
                      <a:r>
                        <a:rPr lang="en-US" sz="1100" b="0" i="0" u="none" strike="noStrike" baseline="0" dirty="0" smtClean="0">
                          <a:solidFill>
                            <a:srgbClr val="000000"/>
                          </a:solidFill>
                          <a:latin typeface="Arial" panose="020B0604020202020204" pitchFamily="34" charset="0"/>
                          <a:cs typeface="Arial" panose="020B0604020202020204" pitchFamily="34" charset="0"/>
                        </a:rPr>
                        <a:t>for Vehicle Controller and Charger. Additional </a:t>
                      </a:r>
                      <a:r>
                        <a:rPr lang="en-US" sz="1100" b="0" i="0" u="none" strike="noStrike" baseline="0" dirty="0">
                          <a:solidFill>
                            <a:srgbClr val="000000"/>
                          </a:solidFill>
                          <a:latin typeface="Arial" panose="020B0604020202020204" pitchFamily="34" charset="0"/>
                          <a:cs typeface="Arial" panose="020B0604020202020204" pitchFamily="34" charset="0"/>
                        </a:rPr>
                        <a:t>System Fusing and Contactors</a:t>
                      </a:r>
                    </a:p>
                  </a:txBody>
                  <a:tcPr marL="5203" marR="5203" marT="5632"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bl>
          </a:graphicData>
        </a:graphic>
      </p:graphicFrame>
      <p:sp>
        <p:nvSpPr>
          <p:cNvPr id="30751" name="Rectangle 25"/>
          <p:cNvSpPr>
            <a:spLocks noChangeArrowheads="1"/>
          </p:cNvSpPr>
          <p:nvPr/>
        </p:nvSpPr>
        <p:spPr bwMode="auto">
          <a:xfrm>
            <a:off x="463933" y="5420451"/>
            <a:ext cx="8394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6538" indent="-236538">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marL="0" indent="0" algn="ctr" eaLnBrk="1" hangingPunct="1">
              <a:spcBef>
                <a:spcPct val="0"/>
              </a:spcBef>
              <a:buSzTx/>
              <a:buNone/>
            </a:pPr>
            <a:r>
              <a:rPr lang="en-US" altLang="en-US" sz="1800" b="1" i="1" dirty="0" smtClean="0">
                <a:solidFill>
                  <a:srgbClr val="92D050"/>
                </a:solidFill>
                <a:latin typeface="Arial" panose="020B0604020202020204" pitchFamily="34" charset="0"/>
                <a:cs typeface="Arial" panose="020B0604020202020204" pitchFamily="34" charset="0"/>
              </a:rPr>
              <a:t>Xcelsior CHARGE Battery </a:t>
            </a:r>
            <a:r>
              <a:rPr lang="en-US" altLang="en-US" sz="1800" b="1" i="1" dirty="0">
                <a:solidFill>
                  <a:srgbClr val="92D050"/>
                </a:solidFill>
                <a:latin typeface="Arial" panose="020B0604020202020204" pitchFamily="34" charset="0"/>
                <a:cs typeface="Arial" panose="020B0604020202020204" pitchFamily="34" charset="0"/>
              </a:rPr>
              <a:t>Strings are designed to be </a:t>
            </a:r>
            <a:endParaRPr lang="en-US" altLang="en-US" sz="1800" b="1" i="1" dirty="0" smtClean="0">
              <a:solidFill>
                <a:srgbClr val="92D050"/>
              </a:solidFill>
              <a:latin typeface="Arial" panose="020B0604020202020204" pitchFamily="34" charset="0"/>
              <a:cs typeface="Arial" panose="020B0604020202020204" pitchFamily="34" charset="0"/>
            </a:endParaRPr>
          </a:p>
          <a:p>
            <a:pPr marL="0" indent="0" algn="ctr" eaLnBrk="1" hangingPunct="1">
              <a:spcBef>
                <a:spcPct val="0"/>
              </a:spcBef>
              <a:buSzTx/>
              <a:buNone/>
            </a:pPr>
            <a:r>
              <a:rPr lang="en-US" altLang="en-US" sz="1800" b="1" i="1" dirty="0" smtClean="0">
                <a:solidFill>
                  <a:srgbClr val="92D050"/>
                </a:solidFill>
                <a:latin typeface="Arial" panose="020B0604020202020204" pitchFamily="34" charset="0"/>
                <a:cs typeface="Arial" panose="020B0604020202020204" pitchFamily="34" charset="0"/>
              </a:rPr>
              <a:t>interchangeable </a:t>
            </a:r>
            <a:r>
              <a:rPr lang="en-US" altLang="en-US" sz="1800" b="1" i="1" dirty="0">
                <a:solidFill>
                  <a:srgbClr val="92D050"/>
                </a:solidFill>
                <a:latin typeface="Arial" panose="020B0604020202020204" pitchFamily="34" charset="0"/>
                <a:cs typeface="Arial" panose="020B0604020202020204" pitchFamily="34" charset="0"/>
              </a:rPr>
              <a:t>with any battery </a:t>
            </a:r>
            <a:r>
              <a:rPr lang="en-US" altLang="en-US" sz="1800" b="1" i="1" dirty="0" smtClean="0">
                <a:solidFill>
                  <a:srgbClr val="92D050"/>
                </a:solidFill>
                <a:latin typeface="Arial" panose="020B0604020202020204" pitchFamily="34" charset="0"/>
                <a:cs typeface="Arial" panose="020B0604020202020204" pitchFamily="34" charset="0"/>
              </a:rPr>
              <a:t>supplier</a:t>
            </a:r>
            <a:endParaRPr lang="en-US" altLang="en-US" sz="1800" b="1" i="1" dirty="0">
              <a:solidFill>
                <a:srgbClr val="92D05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6660163" y="1929371"/>
            <a:ext cx="1994887" cy="609643"/>
          </a:xfrm>
          <a:prstGeom prst="rect">
            <a:avLst/>
          </a:prstGeom>
        </p:spPr>
      </p:pic>
      <p:sp>
        <p:nvSpPr>
          <p:cNvPr id="13" name="Title 3"/>
          <p:cNvSpPr>
            <a:spLocks noGrp="1"/>
          </p:cNvSpPr>
          <p:nvPr>
            <p:ph type="title"/>
          </p:nvPr>
        </p:nvSpPr>
        <p:spPr>
          <a:xfrm>
            <a:off x="6249881" y="365126"/>
            <a:ext cx="2432156" cy="1325563"/>
          </a:xfrm>
        </p:spPr>
        <p:txBody>
          <a:bodyPr>
            <a:normAutofit/>
          </a:bodyPr>
          <a:lstStyle/>
          <a:p>
            <a:pPr algn="r"/>
            <a:r>
              <a:rPr lang="en-CA" sz="2800" dirty="0" smtClean="0"/>
              <a:t>Battery </a:t>
            </a:r>
            <a:br>
              <a:rPr lang="en-CA" sz="2800" dirty="0" smtClean="0"/>
            </a:br>
            <a:r>
              <a:rPr lang="en-CA" dirty="0" smtClean="0"/>
              <a:t>Architecture</a:t>
            </a:r>
            <a:endParaRPr lang="en-US" sz="2800" dirty="0"/>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4177544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2386" y="2063751"/>
            <a:ext cx="7886700" cy="3917253"/>
          </a:xfrm>
        </p:spPr>
        <p:txBody>
          <a:bodyPr>
            <a:noAutofit/>
          </a:bodyPr>
          <a:lstStyle/>
          <a:p>
            <a:pPr marL="285750" indent="-285750">
              <a:lnSpc>
                <a:spcPct val="107000"/>
              </a:lnSpc>
              <a:spcBef>
                <a:spcPts val="0"/>
              </a:spcBef>
              <a:buFont typeface="Arial" panose="020B0604020202020204" pitchFamily="34" charset="0"/>
              <a:buChar char="•"/>
            </a:pPr>
            <a:r>
              <a:rPr lang="en-US" sz="1800" dirty="0" smtClean="0">
                <a:latin typeface="Arial" panose="020B0604020202020204" pitchFamily="34" charset="0"/>
                <a:ea typeface="Calibri" panose="020F0502020204030204" pitchFamily="34" charset="0"/>
                <a:cs typeface="Arial" panose="020B0604020202020204" pitchFamily="34" charset="0"/>
              </a:rPr>
              <a:t>FACT - Lithium-ion batteries have significantly less </a:t>
            </a:r>
            <a:r>
              <a:rPr lang="en-US" sz="1800" dirty="0">
                <a:latin typeface="Arial" panose="020B0604020202020204" pitchFamily="34" charset="0"/>
                <a:ea typeface="Calibri" panose="020F0502020204030204" pitchFamily="34" charset="0"/>
                <a:cs typeface="Arial" panose="020B0604020202020204" pitchFamily="34" charset="0"/>
              </a:rPr>
              <a:t>energy density compared to the </a:t>
            </a:r>
            <a:r>
              <a:rPr lang="en-US" sz="1800" dirty="0" smtClean="0">
                <a:latin typeface="Arial" panose="020B0604020202020204" pitchFamily="34" charset="0"/>
                <a:ea typeface="Calibri" panose="020F0502020204030204" pitchFamily="34" charset="0"/>
                <a:cs typeface="Arial" panose="020B0604020202020204" pitchFamily="34" charset="0"/>
              </a:rPr>
              <a:t>energy density of diesel </a:t>
            </a:r>
            <a:r>
              <a:rPr lang="en-US" sz="1800" dirty="0">
                <a:latin typeface="Arial" panose="020B0604020202020204" pitchFamily="34" charset="0"/>
                <a:ea typeface="Calibri" panose="020F0502020204030204" pitchFamily="34" charset="0"/>
                <a:cs typeface="Arial" panose="020B0604020202020204" pitchFamily="34" charset="0"/>
              </a:rPr>
              <a:t>or </a:t>
            </a:r>
            <a:r>
              <a:rPr lang="en-US" sz="1800" dirty="0" smtClean="0">
                <a:latin typeface="Arial" panose="020B0604020202020204" pitchFamily="34" charset="0"/>
                <a:ea typeface="Calibri" panose="020F0502020204030204" pitchFamily="34" charset="0"/>
                <a:cs typeface="Arial" panose="020B0604020202020204" pitchFamily="34" charset="0"/>
              </a:rPr>
              <a:t>CNG</a:t>
            </a:r>
          </a:p>
          <a:p>
            <a:pPr marL="285750" indent="-285750">
              <a:lnSpc>
                <a:spcPct val="107000"/>
              </a:lnSpc>
              <a:spcBef>
                <a:spcPts val="0"/>
              </a:spcBef>
              <a:buFont typeface="Arial" panose="020B0604020202020204" pitchFamily="34" charset="0"/>
              <a:buChar char="•"/>
            </a:pPr>
            <a:endParaRPr lang="en-US" sz="18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Bef>
                <a:spcPts val="0"/>
              </a:spcBef>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Battery-Electric buses carry more </a:t>
            </a:r>
            <a:r>
              <a:rPr lang="en-US" sz="1600" dirty="0">
                <a:latin typeface="Arial" panose="020B0604020202020204" pitchFamily="34" charset="0"/>
                <a:ea typeface="Calibri" panose="020F0502020204030204" pitchFamily="34" charset="0"/>
                <a:cs typeface="Arial" panose="020B0604020202020204" pitchFamily="34" charset="0"/>
              </a:rPr>
              <a:t>weight </a:t>
            </a:r>
            <a:r>
              <a:rPr lang="en-US" sz="1600" dirty="0" smtClean="0">
                <a:latin typeface="Arial" panose="020B0604020202020204" pitchFamily="34" charset="0"/>
                <a:ea typeface="Calibri" panose="020F0502020204030204" pitchFamily="34" charset="0"/>
                <a:cs typeface="Arial" panose="020B0604020202020204" pitchFamily="34" charset="0"/>
              </a:rPr>
              <a:t>to </a:t>
            </a:r>
            <a:r>
              <a:rPr lang="en-US" sz="1600" dirty="0">
                <a:latin typeface="Arial" panose="020B0604020202020204" pitchFamily="34" charset="0"/>
                <a:ea typeface="Calibri" panose="020F0502020204030204" pitchFamily="34" charset="0"/>
                <a:cs typeface="Arial" panose="020B0604020202020204" pitchFamily="34" charset="0"/>
              </a:rPr>
              <a:t>store the same amount of </a:t>
            </a:r>
            <a:r>
              <a:rPr lang="en-US" sz="1600" dirty="0" smtClean="0">
                <a:latin typeface="Arial" panose="020B0604020202020204" pitchFamily="34" charset="0"/>
                <a:ea typeface="Calibri" panose="020F0502020204030204" pitchFamily="34" charset="0"/>
                <a:cs typeface="Arial" panose="020B0604020202020204" pitchFamily="34" charset="0"/>
              </a:rPr>
              <a:t>energy and </a:t>
            </a:r>
            <a:r>
              <a:rPr lang="en-US" sz="1600" dirty="0">
                <a:latin typeface="Arial" panose="020B0604020202020204" pitchFamily="34" charset="0"/>
                <a:ea typeface="Calibri" panose="020F0502020204030204" pitchFamily="34" charset="0"/>
                <a:cs typeface="Arial" panose="020B0604020202020204" pitchFamily="34" charset="0"/>
              </a:rPr>
              <a:t>cover the same mileage as a </a:t>
            </a:r>
            <a:r>
              <a:rPr lang="en-US" sz="1600" dirty="0" smtClean="0">
                <a:latin typeface="Arial" panose="020B0604020202020204" pitchFamily="34" charset="0"/>
                <a:ea typeface="Calibri" panose="020F0502020204030204" pitchFamily="34" charset="0"/>
                <a:cs typeface="Arial" panose="020B0604020202020204" pitchFamily="34" charset="0"/>
              </a:rPr>
              <a:t>CNG and diesel bus</a:t>
            </a:r>
            <a:endParaRPr lang="en-US" sz="1600" dirty="0">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pPr>
            <a:endParaRPr lang="en-US"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Bef>
                <a:spcPts val="0"/>
              </a:spcBef>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New </a:t>
            </a:r>
            <a:r>
              <a:rPr lang="en-US" sz="1600" dirty="0" smtClean="0">
                <a:latin typeface="Arial" panose="020B0604020202020204" pitchFamily="34" charset="0"/>
                <a:ea typeface="Calibri" panose="020F0502020204030204" pitchFamily="34" charset="0"/>
                <a:cs typeface="Arial" panose="020B0604020202020204" pitchFamily="34" charset="0"/>
              </a:rPr>
              <a:t>Flyer’s </a:t>
            </a:r>
            <a:r>
              <a:rPr lang="en-US" sz="1600" b="1" dirty="0" smtClean="0">
                <a:latin typeface="Arial" panose="020B0604020202020204" pitchFamily="34" charset="0"/>
                <a:ea typeface="Calibri" panose="020F0502020204030204" pitchFamily="34" charset="0"/>
                <a:cs typeface="Arial" panose="020B0604020202020204" pitchFamily="34" charset="0"/>
              </a:rPr>
              <a:t>design biases </a:t>
            </a:r>
            <a:r>
              <a:rPr lang="en-US" sz="1600" b="1" dirty="0">
                <a:latin typeface="Arial" panose="020B0604020202020204" pitchFamily="34" charset="0"/>
                <a:ea typeface="Calibri" panose="020F0502020204030204" pitchFamily="34" charset="0"/>
                <a:cs typeface="Arial" panose="020B0604020202020204" pitchFamily="34" charset="0"/>
              </a:rPr>
              <a:t>the </a:t>
            </a:r>
            <a:r>
              <a:rPr lang="en-US" sz="1600" b="1" dirty="0" smtClean="0">
                <a:latin typeface="Arial" panose="020B0604020202020204" pitchFamily="34" charset="0"/>
                <a:ea typeface="Calibri" panose="020F0502020204030204" pitchFamily="34" charset="0"/>
                <a:cs typeface="Arial" panose="020B0604020202020204" pitchFamily="34" charset="0"/>
              </a:rPr>
              <a:t>weight distribution </a:t>
            </a:r>
            <a:r>
              <a:rPr lang="en-US" sz="1600" b="1" dirty="0">
                <a:latin typeface="Arial" panose="020B0604020202020204" pitchFamily="34" charset="0"/>
                <a:ea typeface="Calibri" panose="020F0502020204030204" pitchFamily="34" charset="0"/>
                <a:cs typeface="Arial" panose="020B0604020202020204" pitchFamily="34" charset="0"/>
              </a:rPr>
              <a:t>of the battery packs to the rear of the bus where axle and tires are capable of higher legal rated </a:t>
            </a:r>
            <a:r>
              <a:rPr lang="en-US" sz="1600" b="1" dirty="0" smtClean="0">
                <a:latin typeface="Arial" panose="020B0604020202020204" pitchFamily="34" charset="0"/>
                <a:ea typeface="Calibri" panose="020F0502020204030204" pitchFamily="34" charset="0"/>
                <a:cs typeface="Arial" panose="020B0604020202020204" pitchFamily="34" charset="0"/>
              </a:rPr>
              <a:t>loads</a:t>
            </a:r>
            <a:endParaRPr lang="en-US" sz="1600" dirty="0" smtClean="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Bef>
                <a:spcPts val="0"/>
              </a:spcBef>
              <a:buFont typeface="Arial" panose="020B0604020202020204" pitchFamily="34" charset="0"/>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spcBef>
                <a:spcPts val="0"/>
              </a:spcBef>
              <a:buFont typeface="Arial" panose="020B0604020202020204" pitchFamily="34" charset="0"/>
              <a:buChar char="•"/>
            </a:pPr>
            <a:r>
              <a:rPr lang="en-US" sz="1600" dirty="0" smtClean="0">
                <a:latin typeface="Arial" panose="020B0604020202020204" pitchFamily="34" charset="0"/>
                <a:ea typeface="Calibri" panose="020F0502020204030204" pitchFamily="34" charset="0"/>
                <a:cs typeface="Arial" panose="020B0604020202020204" pitchFamily="34" charset="0"/>
              </a:rPr>
              <a:t>Xcelsior </a:t>
            </a:r>
            <a:r>
              <a:rPr lang="en-US" sz="1600" b="1" i="1" dirty="0" smtClean="0">
                <a:latin typeface="Arial" panose="020B0604020202020204" pitchFamily="34" charset="0"/>
                <a:ea typeface="Calibri" panose="020F0502020204030204" pitchFamily="34" charset="0"/>
                <a:cs typeface="Arial" panose="020B0604020202020204" pitchFamily="34" charset="0"/>
              </a:rPr>
              <a:t>CHARGE</a:t>
            </a:r>
            <a:r>
              <a:rPr lang="en-US" sz="1600" dirty="0" smtClean="0">
                <a:latin typeface="Arial" panose="020B0604020202020204" pitchFamily="34" charset="0"/>
                <a:ea typeface="Calibri" panose="020F0502020204030204" pitchFamily="34" charset="0"/>
                <a:cs typeface="Arial" panose="020B0604020202020204" pitchFamily="34" charset="0"/>
              </a:rPr>
              <a:t> are capable of carrying the </a:t>
            </a:r>
            <a:r>
              <a:rPr lang="en-US" sz="1600" dirty="0">
                <a:latin typeface="Arial" panose="020B0604020202020204" pitchFamily="34" charset="0"/>
                <a:ea typeface="Calibri" panose="020F0502020204030204" pitchFamily="34" charset="0"/>
                <a:cs typeface="Arial" panose="020B0604020202020204" pitchFamily="34" charset="0"/>
              </a:rPr>
              <a:t>equivalent seated and standee passengers as our non-electric </a:t>
            </a:r>
            <a:r>
              <a:rPr lang="en-US" sz="1600" dirty="0" smtClean="0">
                <a:latin typeface="Arial" panose="020B0604020202020204" pitchFamily="34" charset="0"/>
                <a:ea typeface="Calibri" panose="020F0502020204030204" pitchFamily="34" charset="0"/>
                <a:cs typeface="Arial" panose="020B0604020202020204" pitchFamily="34" charset="0"/>
              </a:rPr>
              <a:t>Xcelsior</a:t>
            </a:r>
          </a:p>
          <a:p>
            <a:pPr marR="0">
              <a:lnSpc>
                <a:spcPct val="107000"/>
              </a:lnSpc>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0"/>
              </a:spcBef>
              <a:buFont typeface="Arial" panose="020B0604020202020204" pitchFamily="34" charset="0"/>
              <a:buChar char="•"/>
            </a:pPr>
            <a:endParaRPr lang="en-US" sz="1800" dirty="0">
              <a:latin typeface="Arial" panose="020B0604020202020204" pitchFamily="34" charset="0"/>
              <a:ea typeface="Calibri" panose="020F050202020403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6" name="Title 3"/>
          <p:cNvSpPr txBox="1">
            <a:spLocks/>
          </p:cNvSpPr>
          <p:nvPr/>
        </p:nvSpPr>
        <p:spPr>
          <a:xfrm>
            <a:off x="5218339" y="557771"/>
            <a:ext cx="35528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A4386"/>
                </a:solidFill>
                <a:latin typeface="Arial" charset="0"/>
                <a:ea typeface="Arial" charset="0"/>
                <a:cs typeface="Arial" charset="0"/>
              </a:defRPr>
            </a:lvl1pPr>
          </a:lstStyle>
          <a:p>
            <a:pPr algn="r"/>
            <a:r>
              <a:rPr lang="en-CA" altLang="en-US" dirty="0" smtClean="0"/>
              <a:t>Weight </a:t>
            </a:r>
          </a:p>
          <a:p>
            <a:pPr algn="r"/>
            <a:r>
              <a:rPr lang="en-CA" altLang="en-US" dirty="0" smtClean="0"/>
              <a:t>Distribution</a:t>
            </a:r>
            <a:br>
              <a:rPr lang="en-CA" altLang="en-US" dirty="0" smtClean="0"/>
            </a:br>
            <a:endParaRPr lang="en-CA" alt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1776074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218339" y="557771"/>
            <a:ext cx="35528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A4386"/>
                </a:solidFill>
                <a:latin typeface="Arial" charset="0"/>
                <a:ea typeface="Arial" charset="0"/>
                <a:cs typeface="Arial" charset="0"/>
              </a:defRPr>
            </a:lvl1pPr>
          </a:lstStyle>
          <a:p>
            <a:pPr algn="r"/>
            <a:r>
              <a:rPr lang="en-CA" altLang="en-US" dirty="0" smtClean="0"/>
              <a:t>UGA Electric Bus</a:t>
            </a:r>
          </a:p>
          <a:p>
            <a:pPr algn="r"/>
            <a:r>
              <a:rPr lang="en-CA" altLang="en-US" dirty="0" smtClean="0"/>
              <a:t>Demonstration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pic>
        <p:nvPicPr>
          <p:cNvPr id="3" name="Picture 2"/>
          <p:cNvPicPr>
            <a:picLocks noChangeAspect="1"/>
          </p:cNvPicPr>
          <p:nvPr/>
        </p:nvPicPr>
        <p:blipFill>
          <a:blip r:embed="rId3"/>
          <a:stretch>
            <a:fillRect/>
          </a:stretch>
        </p:blipFill>
        <p:spPr>
          <a:xfrm>
            <a:off x="1218302" y="1686180"/>
            <a:ext cx="2727688" cy="1961391"/>
          </a:xfrm>
          <a:prstGeom prst="rect">
            <a:avLst/>
          </a:prstGeom>
        </p:spPr>
      </p:pic>
      <p:pic>
        <p:nvPicPr>
          <p:cNvPr id="4" name="Picture 3"/>
          <p:cNvPicPr>
            <a:picLocks noChangeAspect="1"/>
          </p:cNvPicPr>
          <p:nvPr/>
        </p:nvPicPr>
        <p:blipFill>
          <a:blip r:embed="rId4"/>
          <a:stretch>
            <a:fillRect/>
          </a:stretch>
        </p:blipFill>
        <p:spPr>
          <a:xfrm>
            <a:off x="4588313" y="3926834"/>
            <a:ext cx="3428894" cy="2060701"/>
          </a:xfrm>
          <a:prstGeom prst="rect">
            <a:avLst/>
          </a:prstGeom>
        </p:spPr>
      </p:pic>
      <p:pic>
        <p:nvPicPr>
          <p:cNvPr id="7" name="Picture 6"/>
          <p:cNvPicPr>
            <a:picLocks noChangeAspect="1"/>
          </p:cNvPicPr>
          <p:nvPr/>
        </p:nvPicPr>
        <p:blipFill>
          <a:blip r:embed="rId5"/>
          <a:stretch>
            <a:fillRect/>
          </a:stretch>
        </p:blipFill>
        <p:spPr>
          <a:xfrm>
            <a:off x="4439206" y="1574756"/>
            <a:ext cx="3482512" cy="2184237"/>
          </a:xfrm>
          <a:prstGeom prst="rect">
            <a:avLst/>
          </a:prstGeom>
        </p:spPr>
      </p:pic>
      <p:pic>
        <p:nvPicPr>
          <p:cNvPr id="11" name="Picture 10"/>
          <p:cNvPicPr>
            <a:picLocks noChangeAspect="1"/>
          </p:cNvPicPr>
          <p:nvPr/>
        </p:nvPicPr>
        <p:blipFill>
          <a:blip r:embed="rId6"/>
          <a:stretch>
            <a:fillRect/>
          </a:stretch>
        </p:blipFill>
        <p:spPr>
          <a:xfrm>
            <a:off x="1218302" y="3852834"/>
            <a:ext cx="2727688" cy="2109233"/>
          </a:xfrm>
          <a:prstGeom prst="rect">
            <a:avLst/>
          </a:prstGeom>
        </p:spPr>
      </p:pic>
    </p:spTree>
    <p:extLst>
      <p:ext uri="{BB962C8B-B14F-4D97-AF65-F5344CB8AC3E}">
        <p14:creationId xmlns:p14="http://schemas.microsoft.com/office/powerpoint/2010/main" val="2730748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784225" y="1517131"/>
            <a:ext cx="7004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algn="ctr">
              <a:spcBef>
                <a:spcPct val="0"/>
              </a:spcBef>
              <a:buSzTx/>
              <a:buFontTx/>
              <a:buNone/>
            </a:pPr>
            <a:r>
              <a:rPr lang="en-CA" altLang="en-US" sz="4000" dirty="0" smtClean="0">
                <a:solidFill>
                  <a:srgbClr val="002060"/>
                </a:solidFill>
              </a:rPr>
              <a:t> </a:t>
            </a:r>
            <a:endParaRPr lang="en-CA" altLang="en-US" sz="4000" dirty="0">
              <a:solidFill>
                <a:srgbClr val="002060"/>
              </a:solidFill>
            </a:endParaRPr>
          </a:p>
          <a:p>
            <a:pPr algn="ctr">
              <a:spcBef>
                <a:spcPct val="0"/>
              </a:spcBef>
              <a:buSzTx/>
              <a:buFontTx/>
              <a:buNone/>
            </a:pPr>
            <a:endParaRPr lang="en-CA" altLang="en-US" sz="4800" b="1" dirty="0">
              <a:solidFill>
                <a:schemeClr val="tx1"/>
              </a:solidFill>
              <a:latin typeface="Calibri" panose="020F0502020204030204" pitchFamily="34" charset="0"/>
            </a:endParaRPr>
          </a:p>
        </p:txBody>
      </p:sp>
      <p:sp>
        <p:nvSpPr>
          <p:cNvPr id="17412" name="AutoShape 7" descr="Image result for octa logo"/>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a:spcBef>
                <a:spcPct val="0"/>
              </a:spcBef>
              <a:buSzTx/>
              <a:buFontTx/>
              <a:buNone/>
            </a:pPr>
            <a:endParaRPr lang="en-US" altLang="en-US" sz="1800">
              <a:solidFill>
                <a:schemeClr val="tx1"/>
              </a:solidFill>
              <a:latin typeface="Arial" panose="020B0604020202020204" pitchFamily="34" charset="0"/>
            </a:endParaRPr>
          </a:p>
        </p:txBody>
      </p:sp>
      <p:sp>
        <p:nvSpPr>
          <p:cNvPr id="2" name="Title 1"/>
          <p:cNvSpPr>
            <a:spLocks noGrp="1"/>
          </p:cNvSpPr>
          <p:nvPr>
            <p:ph type="ctrTitle"/>
          </p:nvPr>
        </p:nvSpPr>
        <p:spPr>
          <a:xfrm>
            <a:off x="2237014" y="2727360"/>
            <a:ext cx="6445433" cy="2387600"/>
          </a:xfrm>
        </p:spPr>
        <p:txBody>
          <a:bodyPr/>
          <a:lstStyle/>
          <a:p>
            <a:r>
              <a:rPr lang="en-CA" altLang="en-US" dirty="0" smtClean="0"/>
              <a:t>Electric Buses</a:t>
            </a:r>
            <a:r>
              <a:rPr lang="en-CA" altLang="en-US" sz="4400" dirty="0" smtClean="0"/>
              <a:t/>
            </a:r>
            <a:br>
              <a:rPr lang="en-CA" altLang="en-US" sz="4400" dirty="0" smtClean="0"/>
            </a:br>
            <a:r>
              <a:rPr lang="en-CA" altLang="en-US" sz="2000" i="1" dirty="0" smtClean="0"/>
              <a:t> </a:t>
            </a:r>
            <a:br>
              <a:rPr lang="en-CA" altLang="en-US" sz="2000" i="1" dirty="0" smtClean="0"/>
            </a:br>
            <a:r>
              <a:rPr lang="en-CA" altLang="en-US" sz="2000" i="1" dirty="0"/>
              <a:t/>
            </a:r>
            <a:br>
              <a:rPr lang="en-CA" altLang="en-US" sz="2000" i="1" dirty="0"/>
            </a:br>
            <a:r>
              <a:rPr lang="en-CA" altLang="en-US" sz="2000" i="1" dirty="0" smtClean="0"/>
              <a:t>                                     </a:t>
            </a:r>
            <a:r>
              <a:rPr lang="en-CA" altLang="en-US" sz="2400" i="1" dirty="0" smtClean="0"/>
              <a:t>Charging Systems</a:t>
            </a:r>
            <a:r>
              <a:rPr lang="en-CA" altLang="en-US" sz="2000" i="1" dirty="0" smtClean="0"/>
              <a:t/>
            </a:r>
            <a:br>
              <a:rPr lang="en-CA" altLang="en-US" sz="2000" i="1" dirty="0" smtClean="0"/>
            </a:br>
            <a:r>
              <a:rPr lang="en-CA" altLang="en-US" sz="2000" i="1" dirty="0"/>
              <a:t/>
            </a:r>
            <a:br>
              <a:rPr lang="en-CA" altLang="en-US" sz="2000" i="1" dirty="0"/>
            </a:br>
            <a:r>
              <a:rPr lang="en-CA" altLang="en-US" sz="2000" i="1" dirty="0" smtClean="0"/>
              <a:t/>
            </a:r>
            <a:br>
              <a:rPr lang="en-CA" altLang="en-US" sz="2000" i="1" dirty="0" smtClean="0"/>
            </a:br>
            <a:r>
              <a:rPr lang="en-CA" altLang="en-US" sz="2000" i="1" dirty="0"/>
              <a:t/>
            </a:r>
            <a:br>
              <a:rPr lang="en-CA" altLang="en-US" sz="2000" i="1" dirty="0"/>
            </a:br>
            <a:endParaRPr lang="en-US" sz="2000" i="1" dirty="0"/>
          </a:p>
        </p:txBody>
      </p:sp>
      <p:sp>
        <p:nvSpPr>
          <p:cNvPr id="6" name="Subtitle 5"/>
          <p:cNvSpPr>
            <a:spLocks noGrp="1"/>
          </p:cNvSpPr>
          <p:nvPr>
            <p:ph type="subTitle" idx="1"/>
          </p:nvPr>
        </p:nvSpPr>
        <p:spPr/>
        <p:txBody>
          <a:bodyPr>
            <a:normAutofit fontScale="92500" lnSpcReduction="20000"/>
          </a:bodyPr>
          <a:lstStyle/>
          <a:p>
            <a:r>
              <a:rPr lang="en-CA" dirty="0" smtClean="0"/>
              <a:t>David Warren</a:t>
            </a:r>
          </a:p>
          <a:p>
            <a:r>
              <a:rPr lang="en-CA" dirty="0" smtClean="0"/>
              <a:t>Director of Sustainable Transportation</a:t>
            </a:r>
          </a:p>
          <a:p>
            <a:r>
              <a:rPr lang="en-CA" dirty="0" smtClean="0"/>
              <a:t>November 16, 2017</a:t>
            </a:r>
            <a:endParaRPr lang="en-US" dirty="0"/>
          </a:p>
        </p:txBody>
      </p:sp>
      <p:pic>
        <p:nvPicPr>
          <p:cNvPr id="3" name="Picture 2"/>
          <p:cNvPicPr>
            <a:picLocks noChangeAspect="1"/>
          </p:cNvPicPr>
          <p:nvPr/>
        </p:nvPicPr>
        <p:blipFill>
          <a:blip r:embed="rId3"/>
          <a:stretch>
            <a:fillRect/>
          </a:stretch>
        </p:blipFill>
        <p:spPr>
          <a:xfrm>
            <a:off x="7539585" y="4235677"/>
            <a:ext cx="922829" cy="10394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377" y="3220620"/>
            <a:ext cx="2858898" cy="301376"/>
          </a:xfrm>
          <a:prstGeom prst="rect">
            <a:avLst/>
          </a:prstGeom>
        </p:spPr>
      </p:pic>
      <p:pic>
        <p:nvPicPr>
          <p:cNvPr id="4" name="Picture 3"/>
          <p:cNvPicPr>
            <a:picLocks noChangeAspect="1"/>
          </p:cNvPicPr>
          <p:nvPr/>
        </p:nvPicPr>
        <p:blipFill>
          <a:blip r:embed="rId5"/>
          <a:stretch>
            <a:fillRect/>
          </a:stretch>
        </p:blipFill>
        <p:spPr>
          <a:xfrm>
            <a:off x="7142623" y="5327223"/>
            <a:ext cx="1716754" cy="684120"/>
          </a:xfrm>
          <a:prstGeom prst="rect">
            <a:avLst/>
          </a:prstGeom>
        </p:spPr>
      </p:pic>
    </p:spTree>
    <p:extLst>
      <p:ext uri="{BB962C8B-B14F-4D97-AF65-F5344CB8AC3E}">
        <p14:creationId xmlns:p14="http://schemas.microsoft.com/office/powerpoint/2010/main" val="3658642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47730"/>
            <a:ext cx="7886700" cy="5395149"/>
          </a:xfrm>
        </p:spPr>
        <p:txBody>
          <a:bodyPr>
            <a:noAutofit/>
          </a:bodyPr>
          <a:lstStyle/>
          <a:p>
            <a:pPr marL="0" indent="0">
              <a:buNone/>
            </a:pPr>
            <a:r>
              <a:rPr lang="en-CA" sz="4400" b="1" dirty="0" smtClean="0">
                <a:solidFill>
                  <a:srgbClr val="1A4386"/>
                </a:solidFill>
              </a:rPr>
              <a:t>						</a:t>
            </a:r>
            <a:r>
              <a:rPr lang="en-CA" sz="2900" b="1" dirty="0" smtClean="0">
                <a:solidFill>
                  <a:srgbClr val="1A4386"/>
                </a:solidFill>
              </a:rPr>
              <a:t>Agenda</a:t>
            </a:r>
            <a:endParaRPr lang="en-CA" sz="2900" b="1" dirty="0">
              <a:solidFill>
                <a:srgbClr val="1A4386"/>
              </a:solidFill>
            </a:endParaRPr>
          </a:p>
          <a:p>
            <a:pPr marL="0" indent="0">
              <a:buNone/>
            </a:pPr>
            <a:endParaRPr lang="en-CA" sz="1800" dirty="0" smtClean="0"/>
          </a:p>
          <a:p>
            <a:r>
              <a:rPr lang="en-CA" sz="2400" dirty="0" smtClean="0">
                <a:solidFill>
                  <a:schemeClr val="bg2"/>
                </a:solidFill>
              </a:rPr>
              <a:t>New Flyer Introduction and Electric Bus Experience</a:t>
            </a:r>
          </a:p>
          <a:p>
            <a:pPr marL="0" indent="0">
              <a:buNone/>
            </a:pPr>
            <a:endParaRPr lang="en-CA" sz="2400" dirty="0">
              <a:solidFill>
                <a:schemeClr val="bg2"/>
              </a:solidFill>
            </a:endParaRPr>
          </a:p>
          <a:p>
            <a:r>
              <a:rPr lang="en-CA" sz="2400" dirty="0" smtClean="0">
                <a:solidFill>
                  <a:schemeClr val="bg2"/>
                </a:solidFill>
              </a:rPr>
              <a:t>Xcelsior </a:t>
            </a:r>
            <a:r>
              <a:rPr lang="en-CA" sz="2400" i="1" dirty="0" smtClean="0">
                <a:solidFill>
                  <a:schemeClr val="bg2"/>
                </a:solidFill>
              </a:rPr>
              <a:t>CHARGE</a:t>
            </a:r>
            <a:r>
              <a:rPr lang="en-CA" sz="2400" dirty="0" smtClean="0">
                <a:solidFill>
                  <a:schemeClr val="bg2"/>
                </a:solidFill>
              </a:rPr>
              <a:t> Electric Bus Technology </a:t>
            </a:r>
          </a:p>
          <a:p>
            <a:pPr marL="0" indent="0">
              <a:buNone/>
            </a:pPr>
            <a:endParaRPr lang="en-CA" sz="2400" dirty="0" smtClean="0"/>
          </a:p>
          <a:p>
            <a:r>
              <a:rPr lang="en-CA" sz="2400" dirty="0" smtClean="0"/>
              <a:t>Charging Systems  </a:t>
            </a:r>
            <a:endParaRPr lang="en-CA" sz="2400" dirty="0"/>
          </a:p>
        </p:txBody>
      </p:sp>
    </p:spTree>
    <p:extLst>
      <p:ext uri="{BB962C8B-B14F-4D97-AF65-F5344CB8AC3E}">
        <p14:creationId xmlns:p14="http://schemas.microsoft.com/office/powerpoint/2010/main" val="1782982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937" y="1801970"/>
            <a:ext cx="7707630" cy="3917253"/>
          </a:xfrm>
        </p:spPr>
        <p:txBody>
          <a:bodyPr>
            <a:noAutofit/>
          </a:bodyPr>
          <a:lstStyle/>
          <a:p>
            <a:r>
              <a:rPr lang="en-CA" sz="1800" b="1" dirty="0" smtClean="0"/>
              <a:t>Xcelsior </a:t>
            </a:r>
            <a:r>
              <a:rPr lang="en-CA" sz="1800" b="1" i="1" dirty="0" smtClean="0"/>
              <a:t>CHARGE</a:t>
            </a:r>
            <a:r>
              <a:rPr lang="en-CA" sz="1800" b="1" dirty="0" smtClean="0"/>
              <a:t> is </a:t>
            </a:r>
            <a:r>
              <a:rPr lang="en-CA" sz="1800" b="1" u="sng" dirty="0" smtClean="0"/>
              <a:t>Interoperable</a:t>
            </a:r>
            <a:r>
              <a:rPr lang="en-CA" sz="1800" b="1" dirty="0" smtClean="0"/>
              <a:t>, conforming to emerging industry standards</a:t>
            </a:r>
            <a:endParaRPr lang="en-CA" sz="1800" b="1" dirty="0"/>
          </a:p>
          <a:p>
            <a:endParaRPr lang="en-CA" sz="1600" dirty="0" smtClean="0"/>
          </a:p>
          <a:p>
            <a:pPr lvl="1"/>
            <a:r>
              <a:rPr lang="en-CA" sz="1600" b="1" dirty="0" smtClean="0"/>
              <a:t>SAE J3068 and SAE J1772 compliant </a:t>
            </a:r>
            <a:r>
              <a:rPr lang="en-CA" sz="1600" dirty="0" smtClean="0"/>
              <a:t>depot charging equipment can </a:t>
            </a:r>
            <a:r>
              <a:rPr lang="en-CA" sz="1600" dirty="0"/>
              <a:t>be used to charge buses, coaches, trucks and cars from other </a:t>
            </a:r>
            <a:r>
              <a:rPr lang="en-CA" sz="1600" dirty="0" smtClean="0"/>
              <a:t>manufacturers</a:t>
            </a:r>
          </a:p>
          <a:p>
            <a:pPr lvl="1"/>
            <a:endParaRPr lang="en-CA" sz="1600" dirty="0" smtClean="0"/>
          </a:p>
          <a:p>
            <a:pPr lvl="1"/>
            <a:r>
              <a:rPr lang="en-CA" sz="1600" dirty="0" smtClean="0"/>
              <a:t>Opportunity charging accomplished with </a:t>
            </a:r>
            <a:r>
              <a:rPr lang="en-CA" sz="1600" b="1" dirty="0" smtClean="0"/>
              <a:t>OppCharge compliant fast </a:t>
            </a:r>
            <a:r>
              <a:rPr lang="en-CA" sz="1600" dirty="0" smtClean="0"/>
              <a:t>charging equipment. Efforts to align with </a:t>
            </a:r>
            <a:r>
              <a:rPr lang="en-CA" sz="1600" b="1" dirty="0" smtClean="0"/>
              <a:t>SAE </a:t>
            </a:r>
            <a:r>
              <a:rPr lang="en-CA" sz="1600" b="1" dirty="0"/>
              <a:t>J3105 </a:t>
            </a:r>
            <a:r>
              <a:rPr lang="en-CA" sz="1600" dirty="0"/>
              <a:t>(Overhead Fast </a:t>
            </a:r>
            <a:r>
              <a:rPr lang="en-CA" sz="1600" dirty="0" smtClean="0"/>
              <a:t>Charge – Standard under development)</a:t>
            </a:r>
            <a:endParaRPr lang="en-CA" sz="1800" dirty="0" smtClean="0"/>
          </a:p>
          <a:p>
            <a:r>
              <a:rPr lang="en-CA" sz="1800" dirty="0" smtClean="0"/>
              <a:t>New </a:t>
            </a:r>
            <a:r>
              <a:rPr lang="en-CA" sz="1800" dirty="0"/>
              <a:t>Flyer Charging equipment available from multiple globally recognized </a:t>
            </a:r>
            <a:r>
              <a:rPr lang="en-CA" sz="1800" dirty="0" smtClean="0"/>
              <a:t>suppliers</a:t>
            </a:r>
            <a:endParaRPr lang="en-CA" sz="1800" dirty="0"/>
          </a:p>
          <a:p>
            <a:endParaRPr lang="en-CA" sz="1800" dirty="0"/>
          </a:p>
          <a:p>
            <a:endParaRPr lang="en-US" sz="1800" dirty="0"/>
          </a:p>
        </p:txBody>
      </p:sp>
      <p:sp>
        <p:nvSpPr>
          <p:cNvPr id="4" name="Rectangle 3"/>
          <p:cNvSpPr/>
          <p:nvPr/>
        </p:nvSpPr>
        <p:spPr>
          <a:xfrm>
            <a:off x="98976" y="1424626"/>
            <a:ext cx="9208925" cy="1015663"/>
          </a:xfrm>
          <a:prstGeom prst="rect">
            <a:avLst/>
          </a:prstGeom>
        </p:spPr>
        <p:txBody>
          <a:bodyPr wrap="square">
            <a:spAutoFit/>
          </a:bodyPr>
          <a:lstStyle/>
          <a:p>
            <a:pPr marL="285750" indent="-285750">
              <a:buFont typeface="Arial" panose="020B0604020202020204" pitchFamily="34" charset="0"/>
              <a:buChar char="•"/>
            </a:pPr>
            <a:endParaRPr lang="en-US" dirty="0" smtClean="0">
              <a:solidFill>
                <a:srgbClr val="08204F"/>
              </a:solidFill>
              <a:cs typeface="Arial" panose="020B0604020202020204" pitchFamily="34" charset="0"/>
            </a:endParaRPr>
          </a:p>
          <a:p>
            <a:pPr lvl="2"/>
            <a:endParaRPr lang="en-US" dirty="0" smtClean="0">
              <a:solidFill>
                <a:srgbClr val="08204F"/>
              </a:solidFill>
              <a:latin typeface="Arial Narrow" panose="020B0606020202030204" pitchFamily="34" charset="0"/>
              <a:cs typeface="Arial" panose="020B0604020202020204" pitchFamily="34" charset="0"/>
            </a:endParaRPr>
          </a:p>
          <a:p>
            <a:pPr marL="457200" indent="-457200">
              <a:buFont typeface="Arial" panose="020B0604020202020204" pitchFamily="34" charset="0"/>
              <a:buChar char="•"/>
            </a:pPr>
            <a:endParaRPr lang="en-US" sz="2400" dirty="0" smtClean="0">
              <a:solidFill>
                <a:srgbClr val="08204F"/>
              </a:solidFill>
              <a:latin typeface="Arial Narrow" panose="020B060602020203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088508" y="2214133"/>
            <a:ext cx="3819954" cy="498755"/>
          </a:xfrm>
          <a:prstGeom prst="rect">
            <a:avLst/>
          </a:prstGeom>
        </p:spPr>
      </p:pic>
      <p:sp>
        <p:nvSpPr>
          <p:cNvPr id="7" name="Title 1"/>
          <p:cNvSpPr>
            <a:spLocks noGrp="1"/>
          </p:cNvSpPr>
          <p:nvPr>
            <p:ph type="title"/>
          </p:nvPr>
        </p:nvSpPr>
        <p:spPr/>
        <p:txBody>
          <a:bodyPr>
            <a:normAutofit/>
          </a:bodyPr>
          <a:lstStyle/>
          <a:p>
            <a:r>
              <a:rPr lang="en-US" sz="2000" dirty="0" smtClean="0">
                <a:solidFill>
                  <a:srgbClr val="08204F"/>
                </a:solidFill>
              </a:rPr>
              <a:t> </a:t>
            </a:r>
            <a:endParaRPr lang="en-US" sz="2000" dirty="0">
              <a:solidFill>
                <a:srgbClr val="08204F"/>
              </a:solidFill>
            </a:endParaRPr>
          </a:p>
        </p:txBody>
      </p:sp>
      <p:sp>
        <p:nvSpPr>
          <p:cNvPr id="6" name="Title 3"/>
          <p:cNvSpPr txBox="1">
            <a:spLocks/>
          </p:cNvSpPr>
          <p:nvPr/>
        </p:nvSpPr>
        <p:spPr>
          <a:xfrm>
            <a:off x="5454869" y="365126"/>
            <a:ext cx="30604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A4386"/>
                </a:solidFill>
                <a:latin typeface="Arial" charset="0"/>
                <a:ea typeface="Arial" charset="0"/>
                <a:cs typeface="Arial" charset="0"/>
              </a:defRPr>
            </a:lvl1pPr>
          </a:lstStyle>
          <a:p>
            <a:pPr algn="r"/>
            <a:r>
              <a:rPr lang="en-CA" dirty="0" smtClean="0"/>
              <a:t>Interoperability</a:t>
            </a:r>
            <a:endParaRPr lang="en-US" dirty="0"/>
          </a:p>
        </p:txBody>
      </p:sp>
      <p:pic>
        <p:nvPicPr>
          <p:cNvPr id="3" name="Picture 2"/>
          <p:cNvPicPr>
            <a:picLocks noChangeAspect="1"/>
          </p:cNvPicPr>
          <p:nvPr/>
        </p:nvPicPr>
        <p:blipFill>
          <a:blip r:embed="rId3"/>
          <a:stretch>
            <a:fillRect/>
          </a:stretch>
        </p:blipFill>
        <p:spPr>
          <a:xfrm>
            <a:off x="582386" y="5127055"/>
            <a:ext cx="2679811" cy="592168"/>
          </a:xfrm>
          <a:prstGeom prst="rect">
            <a:avLst/>
          </a:prstGeom>
        </p:spPr>
      </p:pic>
      <p:pic>
        <p:nvPicPr>
          <p:cNvPr id="9" name="Picture 8"/>
          <p:cNvPicPr>
            <a:picLocks noChangeAspect="1"/>
          </p:cNvPicPr>
          <p:nvPr/>
        </p:nvPicPr>
        <p:blipFill>
          <a:blip r:embed="rId4"/>
          <a:stretch>
            <a:fillRect/>
          </a:stretch>
        </p:blipFill>
        <p:spPr>
          <a:xfrm>
            <a:off x="6196923" y="5171080"/>
            <a:ext cx="1129221" cy="504117"/>
          </a:xfrm>
          <a:prstGeom prst="rect">
            <a:avLst/>
          </a:prstGeom>
        </p:spPr>
      </p:pic>
      <p:pic>
        <p:nvPicPr>
          <p:cNvPr id="10" name="Picture 9"/>
          <p:cNvPicPr>
            <a:picLocks noChangeAspect="1"/>
          </p:cNvPicPr>
          <p:nvPr/>
        </p:nvPicPr>
        <p:blipFill>
          <a:blip r:embed="rId5"/>
          <a:stretch>
            <a:fillRect/>
          </a:stretch>
        </p:blipFill>
        <p:spPr>
          <a:xfrm>
            <a:off x="3661215" y="5106342"/>
            <a:ext cx="2084446" cy="81285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3385941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4294967295"/>
          </p:nvPr>
        </p:nvSpPr>
        <p:spPr>
          <a:xfrm>
            <a:off x="4688371" y="4757954"/>
            <a:ext cx="4038600" cy="622918"/>
          </a:xfrm>
        </p:spPr>
        <p:txBody>
          <a:bodyPr>
            <a:noAutofit/>
          </a:bodyPr>
          <a:lstStyle/>
          <a:p>
            <a:pPr marL="0" indent="0" algn="ctr">
              <a:buNone/>
            </a:pPr>
            <a:r>
              <a:rPr lang="en-US" sz="1800" b="1" dirty="0" smtClean="0">
                <a:solidFill>
                  <a:schemeClr val="tx1"/>
                </a:solidFill>
                <a:ea typeface="Calibri" panose="020F0502020204030204" pitchFamily="34" charset="0"/>
                <a:cs typeface="Times New Roman" panose="02020603050405020304" pitchFamily="18" charset="0"/>
              </a:rPr>
              <a:t>Overhead On-Route Charging</a:t>
            </a:r>
          </a:p>
          <a:p>
            <a:pPr marL="0" indent="0" algn="ctr">
              <a:buNone/>
            </a:pPr>
            <a:r>
              <a:rPr lang="en-CA" sz="1800" dirty="0" smtClean="0">
                <a:solidFill>
                  <a:schemeClr val="tx1"/>
                </a:solidFill>
                <a:ea typeface="Calibri" panose="020F0502020204030204" pitchFamily="34" charset="0"/>
                <a:cs typeface="Times New Roman" panose="02020603050405020304" pitchFamily="18" charset="0"/>
              </a:rPr>
              <a:t>300 - 450 kW</a:t>
            </a:r>
            <a:endParaRPr lang="en-US" sz="1800" dirty="0">
              <a:solidFill>
                <a:schemeClr val="tx1"/>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82386" y="2312933"/>
            <a:ext cx="4055011" cy="2054677"/>
          </a:xfrm>
          <a:prstGeom prst="rect">
            <a:avLst/>
          </a:prstGeom>
          <a:ln>
            <a:noFill/>
          </a:ln>
          <a:effectLst>
            <a:outerShdw blurRad="292100" dist="1016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566" y="2135552"/>
            <a:ext cx="3720211" cy="240944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228743" y="4716801"/>
            <a:ext cx="2762295" cy="646331"/>
          </a:xfrm>
          <a:prstGeom prst="rect">
            <a:avLst/>
          </a:prstGeom>
        </p:spPr>
        <p:txBody>
          <a:bodyPr wrap="none">
            <a:spAutoFit/>
          </a:bodyPr>
          <a:lstStyle/>
          <a:p>
            <a:pPr algn="ctr"/>
            <a:r>
              <a:rPr lang="en-US" b="1" dirty="0">
                <a:latin typeface="Arial" panose="020B0604020202020204" pitchFamily="34" charset="0"/>
                <a:ea typeface="Calibri" panose="020F0502020204030204" pitchFamily="34" charset="0"/>
                <a:cs typeface="Arial" panose="020B0604020202020204" pitchFamily="34" charset="0"/>
              </a:rPr>
              <a:t>Depot Plug-in </a:t>
            </a:r>
            <a:r>
              <a:rPr lang="en-US" b="1" dirty="0" smtClean="0">
                <a:latin typeface="Arial" panose="020B0604020202020204" pitchFamily="34" charset="0"/>
                <a:ea typeface="Calibri" panose="020F0502020204030204" pitchFamily="34" charset="0"/>
                <a:cs typeface="Arial" panose="020B0604020202020204" pitchFamily="34" charset="0"/>
              </a:rPr>
              <a:t>Charging</a:t>
            </a:r>
          </a:p>
          <a:p>
            <a:pPr algn="ctr"/>
            <a:r>
              <a:rPr lang="en-US" dirty="0" smtClean="0">
                <a:latin typeface="Arial" panose="020B0604020202020204" pitchFamily="34" charset="0"/>
                <a:ea typeface="Calibri" panose="020F0502020204030204" pitchFamily="34" charset="0"/>
                <a:cs typeface="Arial" panose="020B0604020202020204" pitchFamily="34" charset="0"/>
              </a:rPr>
              <a:t>100 - 150 kW</a:t>
            </a:r>
            <a:r>
              <a:rPr lang="en-US" b="1" dirty="0" smtClean="0">
                <a:latin typeface="Arial" panose="020B0604020202020204" pitchFamily="34" charset="0"/>
                <a:ea typeface="Calibri" panose="020F0502020204030204" pitchFamily="34" charset="0"/>
                <a:cs typeface="Arial" panose="020B0604020202020204" pitchFamily="34" charset="0"/>
              </a:rPr>
              <a:t> </a:t>
            </a:r>
            <a:endParaRPr lang="en-US" b="1" dirty="0">
              <a:latin typeface="Arial" panose="020B0604020202020204" pitchFamily="34" charset="0"/>
              <a:ea typeface="Calibri" panose="020F0502020204030204" pitchFamily="34" charset="0"/>
              <a:cs typeface="Arial" panose="020B0604020202020204" pitchFamily="34" charset="0"/>
            </a:endParaRPr>
          </a:p>
        </p:txBody>
      </p:sp>
      <p:sp>
        <p:nvSpPr>
          <p:cNvPr id="10" name="Title 3"/>
          <p:cNvSpPr>
            <a:spLocks noGrp="1"/>
          </p:cNvSpPr>
          <p:nvPr>
            <p:ph type="title"/>
          </p:nvPr>
        </p:nvSpPr>
        <p:spPr>
          <a:xfrm>
            <a:off x="6581274" y="365126"/>
            <a:ext cx="1934076" cy="1325563"/>
          </a:xfrm>
        </p:spPr>
        <p:txBody>
          <a:bodyPr>
            <a:normAutofit/>
          </a:bodyPr>
          <a:lstStyle/>
          <a:p>
            <a:pPr algn="r"/>
            <a:r>
              <a:rPr lang="en-CA" sz="2800" dirty="0" smtClean="0"/>
              <a:t>Charging Solutions</a:t>
            </a:r>
            <a:endParaRPr lang="en-US" sz="28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2236598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864" y="737072"/>
            <a:ext cx="8229600" cy="857250"/>
          </a:xfrm>
        </p:spPr>
        <p:txBody>
          <a:bodyPr>
            <a:normAutofit fontScale="90000"/>
          </a:bodyPr>
          <a:lstStyle/>
          <a:p>
            <a:r>
              <a:rPr lang="en-US" altLang="en-US" sz="3600" dirty="0" smtClean="0">
                <a:latin typeface="Arial" panose="020B0604020202020204" pitchFamily="34" charset="0"/>
                <a:cs typeface="Arial" panose="020B0604020202020204" pitchFamily="34" charset="0"/>
              </a:rPr>
              <a:t>Smart Charging Solutions for Electric Buses are Evolving  </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smtClean="0">
                <a:latin typeface="Arial" panose="020B0604020202020204" pitchFamily="34" charset="0"/>
                <a:cs typeface="Arial" panose="020B0604020202020204" pitchFamily="34" charset="0"/>
              </a:rPr>
              <a:t> </a:t>
            </a:r>
            <a:r>
              <a:rPr lang="en-US" altLang="en-US" dirty="0"/>
              <a:t/>
            </a:r>
            <a:br>
              <a:rPr lang="en-US" altLang="en-US" dirty="0"/>
            </a:br>
            <a:endParaRPr lang="en-US" dirty="0"/>
          </a:p>
        </p:txBody>
      </p:sp>
      <p:sp>
        <p:nvSpPr>
          <p:cNvPr id="4" name="Content Placeholder 3"/>
          <p:cNvSpPr>
            <a:spLocks noGrp="1"/>
          </p:cNvSpPr>
          <p:nvPr>
            <p:ph idx="1"/>
          </p:nvPr>
        </p:nvSpPr>
        <p:spPr>
          <a:xfrm>
            <a:off x="415894" y="962680"/>
            <a:ext cx="8229600" cy="3225862"/>
          </a:xfrm>
          <a:ln>
            <a:noFill/>
          </a:ln>
        </p:spPr>
        <p:txBody>
          <a:bodyPr>
            <a:normAutofit fontScale="92500" lnSpcReduction="10000"/>
          </a:bodyPr>
          <a:lstStyle/>
          <a:p>
            <a:pPr marL="400050">
              <a:lnSpc>
                <a:spcPct val="120000"/>
              </a:lnSpc>
              <a:spcBef>
                <a:spcPts val="0"/>
              </a:spcBef>
            </a:pPr>
            <a:endParaRPr lang="en-US" altLang="en-US" sz="2300" dirty="0"/>
          </a:p>
          <a:p>
            <a:pPr marL="400050">
              <a:lnSpc>
                <a:spcPct val="120000"/>
              </a:lnSpc>
              <a:spcBef>
                <a:spcPts val="0"/>
              </a:spcBef>
            </a:pPr>
            <a:r>
              <a:rPr lang="en-US" altLang="en-US" sz="1400" dirty="0"/>
              <a:t>New Flyer firmly supports industry interoperable charging equipment and </a:t>
            </a:r>
            <a:r>
              <a:rPr lang="en-US" altLang="en-US" sz="1400" dirty="0" smtClean="0"/>
              <a:t>high versatility of the invested assets</a:t>
            </a:r>
          </a:p>
          <a:p>
            <a:pPr marL="400050">
              <a:lnSpc>
                <a:spcPct val="120000"/>
              </a:lnSpc>
              <a:spcBef>
                <a:spcPts val="0"/>
              </a:spcBef>
            </a:pPr>
            <a:endParaRPr lang="en-US" altLang="en-US" sz="1400" dirty="0"/>
          </a:p>
          <a:p>
            <a:pPr marL="400050">
              <a:lnSpc>
                <a:spcPct val="120000"/>
              </a:lnSpc>
              <a:spcBef>
                <a:spcPts val="0"/>
              </a:spcBef>
            </a:pPr>
            <a:r>
              <a:rPr lang="en-US" altLang="en-US" sz="1400" dirty="0" smtClean="0"/>
              <a:t>Short-Term: New </a:t>
            </a:r>
            <a:r>
              <a:rPr lang="en-US" altLang="en-US" sz="1400" dirty="0"/>
              <a:t>Flyer will assist transit agencies </a:t>
            </a:r>
            <a:r>
              <a:rPr lang="en-US" altLang="en-US" sz="1400" dirty="0" smtClean="0"/>
              <a:t>by providing both buses and interoperable charging </a:t>
            </a:r>
            <a:r>
              <a:rPr lang="en-US" altLang="en-US" sz="1400" dirty="0"/>
              <a:t>systems to </a:t>
            </a:r>
            <a:r>
              <a:rPr lang="en-US" altLang="en-US" sz="1400" dirty="0" smtClean="0"/>
              <a:t>support successful ZEB deployments  </a:t>
            </a:r>
          </a:p>
          <a:p>
            <a:pPr marL="400050">
              <a:lnSpc>
                <a:spcPct val="120000"/>
              </a:lnSpc>
              <a:spcBef>
                <a:spcPts val="0"/>
              </a:spcBef>
            </a:pPr>
            <a:endParaRPr lang="en-US" altLang="en-US" sz="1400" dirty="0"/>
          </a:p>
          <a:p>
            <a:pPr marL="400050">
              <a:lnSpc>
                <a:spcPct val="120000"/>
              </a:lnSpc>
              <a:spcBef>
                <a:spcPts val="0"/>
              </a:spcBef>
            </a:pPr>
            <a:r>
              <a:rPr lang="en-US" altLang="en-US" sz="1400" dirty="0" smtClean="0"/>
              <a:t>Long-Term: New </a:t>
            </a:r>
            <a:r>
              <a:rPr lang="en-US" altLang="en-US" sz="1400" dirty="0"/>
              <a:t>Flyer expects future RFPs will separate charging equipment from bus </a:t>
            </a:r>
            <a:r>
              <a:rPr lang="en-US" altLang="en-US" sz="1400" dirty="0" smtClean="0"/>
              <a:t>procurement</a:t>
            </a:r>
          </a:p>
          <a:p>
            <a:pPr marL="400050">
              <a:lnSpc>
                <a:spcPct val="110000"/>
              </a:lnSpc>
              <a:spcBef>
                <a:spcPts val="0"/>
              </a:spcBef>
            </a:pPr>
            <a:endParaRPr lang="en-US" altLang="en-US" sz="1400" dirty="0"/>
          </a:p>
          <a:p>
            <a:pPr marL="400050">
              <a:lnSpc>
                <a:spcPct val="110000"/>
              </a:lnSpc>
              <a:spcBef>
                <a:spcPts val="0"/>
              </a:spcBef>
            </a:pPr>
            <a:r>
              <a:rPr lang="en-US" altLang="en-US" sz="1400" dirty="0" smtClean="0"/>
              <a:t>Engineering and infrastructure firms such as Black and Veatch, Burns and McDonald, WSP and others will likely have a major role in innovating with Transit Agencies, Energy Providers (Utility Companies), Charging Equipment Manufacturers, and Bus OEMs to create some innovative charging solutions for large fleet deployments, which will evolve into industry best practices </a:t>
            </a:r>
            <a:endParaRPr lang="en-US" altLang="en-US" sz="1400" dirty="0"/>
          </a:p>
          <a:p>
            <a:pPr marL="400050">
              <a:lnSpc>
                <a:spcPct val="120000"/>
              </a:lnSpc>
              <a:spcBef>
                <a:spcPts val="0"/>
              </a:spcBef>
            </a:pPr>
            <a:endParaRPr lang="en-US" altLang="en-US" sz="2400" dirty="0"/>
          </a:p>
          <a:p>
            <a:pPr marL="171450" indent="0">
              <a:buNone/>
            </a:pPr>
            <a:endParaRPr lang="en-US" altLang="en-US" sz="2000" dirty="0"/>
          </a:p>
          <a:p>
            <a:endParaRPr lang="en-US" dirty="0"/>
          </a:p>
        </p:txBody>
      </p:sp>
      <p:pic>
        <p:nvPicPr>
          <p:cNvPr id="7" name="Picture 6"/>
          <p:cNvPicPr>
            <a:picLocks noChangeAspect="1"/>
          </p:cNvPicPr>
          <p:nvPr/>
        </p:nvPicPr>
        <p:blipFill>
          <a:blip r:embed="rId2"/>
          <a:stretch>
            <a:fillRect/>
          </a:stretch>
        </p:blipFill>
        <p:spPr>
          <a:xfrm>
            <a:off x="2744137" y="4247835"/>
            <a:ext cx="4119054" cy="1755000"/>
          </a:xfrm>
          <a:prstGeom prst="rect">
            <a:avLst/>
          </a:prstGeom>
        </p:spPr>
      </p:pic>
    </p:spTree>
    <p:extLst>
      <p:ext uri="{BB962C8B-B14F-4D97-AF65-F5344CB8AC3E}">
        <p14:creationId xmlns:p14="http://schemas.microsoft.com/office/powerpoint/2010/main" val="644890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47730"/>
            <a:ext cx="7886700" cy="5395149"/>
          </a:xfrm>
        </p:spPr>
        <p:txBody>
          <a:bodyPr>
            <a:noAutofit/>
          </a:bodyPr>
          <a:lstStyle/>
          <a:p>
            <a:pPr marL="0" indent="0">
              <a:buNone/>
            </a:pPr>
            <a:r>
              <a:rPr lang="en-CA" sz="4400" b="1" dirty="0" smtClean="0">
                <a:solidFill>
                  <a:srgbClr val="1A4386"/>
                </a:solidFill>
              </a:rPr>
              <a:t>						</a:t>
            </a:r>
            <a:r>
              <a:rPr lang="en-CA" sz="2900" b="1" dirty="0" smtClean="0">
                <a:solidFill>
                  <a:srgbClr val="1A4386"/>
                </a:solidFill>
              </a:rPr>
              <a:t>Agenda</a:t>
            </a:r>
            <a:endParaRPr lang="en-CA" sz="2900" b="1" dirty="0">
              <a:solidFill>
                <a:srgbClr val="1A4386"/>
              </a:solidFill>
            </a:endParaRPr>
          </a:p>
          <a:p>
            <a:pPr marL="0" indent="0">
              <a:buNone/>
            </a:pPr>
            <a:endParaRPr lang="en-CA" sz="1800" dirty="0" smtClean="0"/>
          </a:p>
          <a:p>
            <a:r>
              <a:rPr lang="en-CA" sz="2400" dirty="0" smtClean="0">
                <a:solidFill>
                  <a:schemeClr val="bg2"/>
                </a:solidFill>
              </a:rPr>
              <a:t>New Flyer Introduction and Electric Bus Experience</a:t>
            </a:r>
          </a:p>
          <a:p>
            <a:pPr marL="0" indent="0">
              <a:buNone/>
            </a:pPr>
            <a:endParaRPr lang="en-CA" sz="2400" dirty="0">
              <a:solidFill>
                <a:schemeClr val="bg2"/>
              </a:solidFill>
            </a:endParaRPr>
          </a:p>
          <a:p>
            <a:r>
              <a:rPr lang="en-CA" sz="2400" dirty="0" smtClean="0">
                <a:solidFill>
                  <a:schemeClr val="bg2"/>
                </a:solidFill>
              </a:rPr>
              <a:t>Xcelsior </a:t>
            </a:r>
            <a:r>
              <a:rPr lang="en-CA" sz="2400" i="1" dirty="0" smtClean="0">
                <a:solidFill>
                  <a:schemeClr val="bg2"/>
                </a:solidFill>
              </a:rPr>
              <a:t>CHARGE</a:t>
            </a:r>
            <a:r>
              <a:rPr lang="en-CA" sz="2400" dirty="0" smtClean="0">
                <a:solidFill>
                  <a:schemeClr val="bg2"/>
                </a:solidFill>
              </a:rPr>
              <a:t> Electric Bus Technology</a:t>
            </a:r>
          </a:p>
          <a:p>
            <a:pPr marL="0" indent="0">
              <a:buNone/>
            </a:pPr>
            <a:endParaRPr lang="en-CA" sz="2400" dirty="0" smtClean="0"/>
          </a:p>
          <a:p>
            <a:r>
              <a:rPr lang="en-CA" sz="2400" dirty="0" smtClean="0">
                <a:solidFill>
                  <a:schemeClr val="bg2"/>
                </a:solidFill>
              </a:rPr>
              <a:t>Charging Systems</a:t>
            </a:r>
            <a:r>
              <a:rPr lang="en-CA" sz="2400" dirty="0" smtClean="0"/>
              <a:t/>
            </a:r>
            <a:br>
              <a:rPr lang="en-CA" sz="2400" dirty="0" smtClean="0"/>
            </a:br>
            <a:endParaRPr lang="en-CA" sz="2400" dirty="0" smtClean="0"/>
          </a:p>
          <a:p>
            <a:r>
              <a:rPr lang="en-CA" sz="2400" dirty="0" smtClean="0"/>
              <a:t>Summary  </a:t>
            </a:r>
            <a:endParaRPr lang="en-CA" sz="2400" dirty="0"/>
          </a:p>
          <a:p>
            <a:pPr marL="457200" indent="-457200">
              <a:buAutoNum type="arabicPeriod"/>
            </a:pPr>
            <a:endParaRPr lang="en-CA" sz="2400" dirty="0"/>
          </a:p>
          <a:p>
            <a:pPr marL="457200" indent="-457200">
              <a:buAutoNum type="arabicPeriod"/>
            </a:pPr>
            <a:endParaRPr lang="en-CA" b="1" dirty="0" smtClean="0"/>
          </a:p>
        </p:txBody>
      </p:sp>
    </p:spTree>
    <p:extLst>
      <p:ext uri="{BB962C8B-B14F-4D97-AF65-F5344CB8AC3E}">
        <p14:creationId xmlns:p14="http://schemas.microsoft.com/office/powerpoint/2010/main" val="1130314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7" name="Rectangle 16"/>
          <p:cNvSpPr>
            <a:spLocks noGrp="1" noChangeArrowheads="1"/>
          </p:cNvSpPr>
          <p:nvPr>
            <p:ph type="title"/>
          </p:nvPr>
        </p:nvSpPr>
        <p:spPr>
          <a:xfrm>
            <a:off x="4808483" y="393508"/>
            <a:ext cx="3564976" cy="1325563"/>
          </a:xfrm>
        </p:spPr>
        <p:txBody>
          <a:bodyPr/>
          <a:lstStyle/>
          <a:p>
            <a:pPr algn="r"/>
            <a:r>
              <a:rPr lang="en-GB" altLang="en-US" dirty="0" smtClean="0"/>
              <a:t>The Complete Solution. </a:t>
            </a:r>
            <a:endParaRPr lang="en-GB" alt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1039875"/>
              </p:ext>
            </p:extLst>
          </p:nvPr>
        </p:nvGraphicFramePr>
        <p:xfrm>
          <a:off x="628650" y="1825625"/>
          <a:ext cx="7886700" cy="39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spTree>
    <p:extLst>
      <p:ext uri="{BB962C8B-B14F-4D97-AF65-F5344CB8AC3E}">
        <p14:creationId xmlns:p14="http://schemas.microsoft.com/office/powerpoint/2010/main" val="1055278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690" y="1906478"/>
            <a:ext cx="3759206" cy="3999022"/>
          </a:xfrm>
        </p:spPr>
        <p:txBody>
          <a:bodyPr>
            <a:normAutofit/>
          </a:bodyPr>
          <a:lstStyle/>
          <a:p>
            <a:r>
              <a:rPr lang="en-CA" sz="1200" b="1" dirty="0">
                <a:solidFill>
                  <a:schemeClr val="tx1"/>
                </a:solidFill>
              </a:rPr>
              <a:t>Technology that Works</a:t>
            </a:r>
            <a:r>
              <a:rPr lang="en-CA" sz="1200" dirty="0">
                <a:solidFill>
                  <a:schemeClr val="tx1"/>
                </a:solidFill>
              </a:rPr>
              <a:t>.  Transforming Your Community with Sustainable Clean Technology</a:t>
            </a:r>
          </a:p>
          <a:p>
            <a:endParaRPr lang="en-CA" sz="1200" dirty="0">
              <a:solidFill>
                <a:schemeClr val="tx1"/>
              </a:solidFill>
            </a:endParaRPr>
          </a:p>
          <a:p>
            <a:r>
              <a:rPr lang="en-CA" sz="1200" b="1" dirty="0">
                <a:solidFill>
                  <a:schemeClr val="tx1"/>
                </a:solidFill>
              </a:rPr>
              <a:t>Investment in Our Communities: </a:t>
            </a:r>
            <a:r>
              <a:rPr lang="en-CA" sz="1200" dirty="0">
                <a:solidFill>
                  <a:schemeClr val="tx1"/>
                </a:solidFill>
              </a:rPr>
              <a:t>Leading Transit with Investment in American Jobs</a:t>
            </a:r>
          </a:p>
          <a:p>
            <a:endParaRPr lang="en-CA" sz="1200" b="1" dirty="0">
              <a:solidFill>
                <a:schemeClr val="tx1"/>
              </a:solidFill>
            </a:endParaRPr>
          </a:p>
          <a:p>
            <a:r>
              <a:rPr lang="en-CA" sz="1200" b="1" dirty="0">
                <a:solidFill>
                  <a:schemeClr val="tx1"/>
                </a:solidFill>
              </a:rPr>
              <a:t>Progressive, but Prudent Innovation.  </a:t>
            </a:r>
            <a:r>
              <a:rPr lang="en-CA" sz="1200" dirty="0">
                <a:solidFill>
                  <a:schemeClr val="tx1"/>
                </a:solidFill>
              </a:rPr>
              <a:t>Supporting Smart Cities with Technology, Training and Collaborative </a:t>
            </a:r>
            <a:r>
              <a:rPr lang="en-CA" sz="1200" dirty="0" smtClean="0">
                <a:solidFill>
                  <a:schemeClr val="tx1"/>
                </a:solidFill>
              </a:rPr>
              <a:t>R&amp;D</a:t>
            </a:r>
          </a:p>
          <a:p>
            <a:endParaRPr lang="en-CA" sz="1200" dirty="0" smtClean="0">
              <a:solidFill>
                <a:schemeClr val="tx1"/>
              </a:solidFill>
            </a:endParaRPr>
          </a:p>
          <a:p>
            <a:r>
              <a:rPr lang="en-CA" sz="1200" b="1" dirty="0" smtClean="0">
                <a:solidFill>
                  <a:schemeClr val="tx1"/>
                </a:solidFill>
              </a:rPr>
              <a:t>For More Information:</a:t>
            </a:r>
          </a:p>
          <a:p>
            <a:endParaRPr lang="en-CA" sz="1200" b="1" dirty="0">
              <a:solidFill>
                <a:schemeClr val="tx1"/>
              </a:solidFill>
            </a:endParaRPr>
          </a:p>
          <a:p>
            <a:pPr algn="ctr">
              <a:spcBef>
                <a:spcPct val="0"/>
              </a:spcBef>
              <a:buSzTx/>
              <a:buFontTx/>
              <a:buNone/>
            </a:pPr>
            <a:r>
              <a:rPr lang="en-US" altLang="en-US" sz="1200" dirty="0">
                <a:solidFill>
                  <a:schemeClr val="tx1"/>
                </a:solidFill>
                <a:latin typeface="Arial" panose="020B0604020202020204" pitchFamily="34" charset="0"/>
              </a:rPr>
              <a:t>David  Warren</a:t>
            </a:r>
          </a:p>
          <a:p>
            <a:pPr algn="ctr">
              <a:spcBef>
                <a:spcPct val="0"/>
              </a:spcBef>
              <a:buSzTx/>
              <a:buFontTx/>
              <a:buNone/>
            </a:pPr>
            <a:r>
              <a:rPr lang="en-US" altLang="en-US" sz="1200" dirty="0">
                <a:solidFill>
                  <a:schemeClr val="tx1"/>
                </a:solidFill>
                <a:latin typeface="Arial" panose="020B0604020202020204" pitchFamily="34" charset="0"/>
              </a:rPr>
              <a:t>Director of Sustainable Transportation</a:t>
            </a:r>
          </a:p>
          <a:p>
            <a:pPr algn="ctr">
              <a:spcBef>
                <a:spcPct val="0"/>
              </a:spcBef>
              <a:buSzTx/>
              <a:buFontTx/>
              <a:buNone/>
            </a:pPr>
            <a:r>
              <a:rPr lang="en-US" altLang="en-US" sz="1200" dirty="0">
                <a:solidFill>
                  <a:schemeClr val="tx1"/>
                </a:solidFill>
                <a:latin typeface="Arial" panose="020B0604020202020204" pitchFamily="34" charset="0"/>
              </a:rPr>
              <a:t>New Flyer Inc.</a:t>
            </a:r>
          </a:p>
          <a:p>
            <a:pPr algn="ctr">
              <a:spcBef>
                <a:spcPct val="0"/>
              </a:spcBef>
              <a:buSzTx/>
              <a:buFontTx/>
              <a:buNone/>
            </a:pPr>
            <a:r>
              <a:rPr lang="en-US" altLang="en-US" sz="1200" dirty="0">
                <a:solidFill>
                  <a:schemeClr val="tx1"/>
                </a:solidFill>
                <a:latin typeface="Arial" panose="020B0604020202020204" pitchFamily="34" charset="0"/>
              </a:rPr>
              <a:t>david_warren@newflyer.com</a:t>
            </a:r>
          </a:p>
          <a:p>
            <a:pPr algn="ctr">
              <a:spcBef>
                <a:spcPct val="0"/>
              </a:spcBef>
              <a:buSzTx/>
              <a:buFontTx/>
              <a:buNone/>
            </a:pPr>
            <a:r>
              <a:rPr lang="en-US" altLang="en-US" sz="1200" dirty="0">
                <a:solidFill>
                  <a:schemeClr val="tx1"/>
                </a:solidFill>
                <a:latin typeface="Arial" panose="020B0604020202020204" pitchFamily="34" charset="0"/>
              </a:rPr>
              <a:t>(256) 473-3246</a:t>
            </a:r>
          </a:p>
          <a:p>
            <a:endParaRPr lang="en-CA" sz="1200"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71" y="671113"/>
            <a:ext cx="3181102" cy="3901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71" y="1184412"/>
            <a:ext cx="2459492" cy="1672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896" y="1878090"/>
            <a:ext cx="4089085" cy="2833737"/>
          </a:xfrm>
          <a:prstGeom prst="rect">
            <a:avLst/>
          </a:prstGeom>
        </p:spPr>
      </p:pic>
    </p:spTree>
    <p:extLst>
      <p:ext uri="{BB962C8B-B14F-4D97-AF65-F5344CB8AC3E}">
        <p14:creationId xmlns:p14="http://schemas.microsoft.com/office/powerpoint/2010/main" val="751061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57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47730"/>
            <a:ext cx="7886700" cy="5395149"/>
          </a:xfrm>
        </p:spPr>
        <p:txBody>
          <a:bodyPr>
            <a:noAutofit/>
          </a:bodyPr>
          <a:lstStyle/>
          <a:p>
            <a:pPr marL="0" indent="0">
              <a:buNone/>
            </a:pPr>
            <a:r>
              <a:rPr lang="en-CA" sz="4400" b="1" dirty="0" smtClean="0">
                <a:solidFill>
                  <a:srgbClr val="1A4386"/>
                </a:solidFill>
              </a:rPr>
              <a:t>						</a:t>
            </a:r>
            <a:r>
              <a:rPr lang="en-CA" sz="2900" b="1" dirty="0" smtClean="0">
                <a:solidFill>
                  <a:srgbClr val="1A4386"/>
                </a:solidFill>
              </a:rPr>
              <a:t>Agenda</a:t>
            </a:r>
            <a:endParaRPr lang="en-CA" sz="2900" b="1" dirty="0">
              <a:solidFill>
                <a:srgbClr val="1A4386"/>
              </a:solidFill>
            </a:endParaRPr>
          </a:p>
          <a:p>
            <a:pPr marL="0" indent="0">
              <a:buNone/>
            </a:pPr>
            <a:endParaRPr lang="en-CA" sz="1800" dirty="0" smtClean="0"/>
          </a:p>
          <a:p>
            <a:r>
              <a:rPr lang="en-CA" sz="2400" dirty="0" smtClean="0"/>
              <a:t>New Flyer Introduction and Electric Bus Experience</a:t>
            </a:r>
          </a:p>
          <a:p>
            <a:pPr marL="0" indent="0">
              <a:buNone/>
            </a:pPr>
            <a:endParaRPr lang="en-CA" sz="2400" dirty="0"/>
          </a:p>
          <a:p>
            <a:r>
              <a:rPr lang="en-CA" sz="2400" dirty="0" smtClean="0"/>
              <a:t>Xcelsior </a:t>
            </a:r>
            <a:r>
              <a:rPr lang="en-CA" sz="2400" i="1" dirty="0" smtClean="0"/>
              <a:t>CHARGE</a:t>
            </a:r>
            <a:r>
              <a:rPr lang="en-CA" sz="2400" dirty="0" smtClean="0"/>
              <a:t> Electric Bus Technology </a:t>
            </a:r>
          </a:p>
          <a:p>
            <a:pPr marL="0" indent="0">
              <a:buNone/>
            </a:pPr>
            <a:endParaRPr lang="en-CA" sz="2400" dirty="0" smtClean="0"/>
          </a:p>
          <a:p>
            <a:r>
              <a:rPr lang="en-CA" sz="2400" dirty="0" smtClean="0"/>
              <a:t>Charging Systems  </a:t>
            </a:r>
            <a:endParaRPr lang="en-CA" sz="2400" dirty="0"/>
          </a:p>
          <a:p>
            <a:pPr marL="457200" indent="-457200">
              <a:buAutoNum type="arabicPeriod"/>
            </a:pPr>
            <a:endParaRPr lang="en-CA" sz="2400" dirty="0"/>
          </a:p>
          <a:p>
            <a:pPr marL="457200" indent="-457200">
              <a:buAutoNum type="arabicPeriod"/>
            </a:pPr>
            <a:endParaRPr lang="en-CA" b="1" dirty="0" smtClean="0"/>
          </a:p>
        </p:txBody>
      </p:sp>
    </p:spTree>
    <p:extLst>
      <p:ext uri="{BB962C8B-B14F-4D97-AF65-F5344CB8AC3E}">
        <p14:creationId xmlns:p14="http://schemas.microsoft.com/office/powerpoint/2010/main" val="1503623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sz="2700" dirty="0"/>
              <a:t>The New Flyer Group of Companies</a:t>
            </a:r>
            <a:br>
              <a:rPr lang="en-CA" sz="2700" dirty="0"/>
            </a:br>
            <a:r>
              <a:rPr lang="en-CA" sz="1500" dirty="0">
                <a:solidFill>
                  <a:srgbClr val="A89B92"/>
                </a:solidFill>
              </a:rPr>
              <a:t>North America’s Leading Bus &amp; Coach Manufacturer</a:t>
            </a:r>
            <a:endParaRPr lang="en-US" sz="1500" dirty="0">
              <a:solidFill>
                <a:srgbClr val="A89B92"/>
              </a:solidFill>
            </a:endParaRPr>
          </a:p>
        </p:txBody>
      </p:sp>
      <p:sp>
        <p:nvSpPr>
          <p:cNvPr id="7" name="Content Placeholder 6"/>
          <p:cNvSpPr>
            <a:spLocks noGrp="1"/>
          </p:cNvSpPr>
          <p:nvPr>
            <p:ph sz="half" idx="1"/>
          </p:nvPr>
        </p:nvSpPr>
        <p:spPr>
          <a:xfrm>
            <a:off x="237256" y="1594807"/>
            <a:ext cx="3886200" cy="3883799"/>
          </a:xfrm>
        </p:spPr>
        <p:txBody>
          <a:bodyPr>
            <a:normAutofit/>
          </a:bodyPr>
          <a:lstStyle/>
          <a:p>
            <a:r>
              <a:rPr lang="en-CA" sz="1400" b="1" dirty="0"/>
              <a:t>87 Years </a:t>
            </a:r>
            <a:r>
              <a:rPr lang="en-CA" sz="1400" dirty="0"/>
              <a:t>of Experience</a:t>
            </a:r>
          </a:p>
          <a:p>
            <a:r>
              <a:rPr lang="en-CA" sz="1400" b="1" dirty="0"/>
              <a:t>&gt; 5,800 </a:t>
            </a:r>
            <a:r>
              <a:rPr lang="en-CA" sz="1400" dirty="0"/>
              <a:t>Employees</a:t>
            </a:r>
          </a:p>
          <a:p>
            <a:r>
              <a:rPr lang="en-CA" sz="1400" b="1" dirty="0"/>
              <a:t>31 Locations </a:t>
            </a:r>
            <a:r>
              <a:rPr lang="en-CA" sz="1400" dirty="0"/>
              <a:t>throughout North America</a:t>
            </a:r>
          </a:p>
          <a:p>
            <a:r>
              <a:rPr lang="en-CA" sz="1400" dirty="0"/>
              <a:t>Manufacture approximately </a:t>
            </a:r>
            <a:r>
              <a:rPr lang="en-CA" sz="1400" b="1" dirty="0"/>
              <a:t>3,800</a:t>
            </a:r>
            <a:r>
              <a:rPr lang="en-CA" sz="1400" dirty="0"/>
              <a:t> buses and coaches, annually*</a:t>
            </a:r>
          </a:p>
          <a:p>
            <a:pPr lvl="1"/>
            <a:r>
              <a:rPr lang="en-CA" sz="1400" dirty="0"/>
              <a:t>Delivered </a:t>
            </a:r>
            <a:r>
              <a:rPr lang="en-CA" sz="1400" b="1" dirty="0"/>
              <a:t>45%</a:t>
            </a:r>
            <a:r>
              <a:rPr lang="en-CA" sz="1400" dirty="0"/>
              <a:t> of North American heavy-duty transit buses in 2016</a:t>
            </a:r>
          </a:p>
          <a:p>
            <a:pPr lvl="1"/>
            <a:r>
              <a:rPr lang="en-CA" sz="1400" dirty="0"/>
              <a:t>Delivered </a:t>
            </a:r>
            <a:r>
              <a:rPr lang="en-CA" sz="1400" b="1" dirty="0"/>
              <a:t>39% </a:t>
            </a:r>
            <a:r>
              <a:rPr lang="en-CA" sz="1400" dirty="0"/>
              <a:t>of North American motor coaches in 2016</a:t>
            </a:r>
          </a:p>
          <a:p>
            <a:r>
              <a:rPr lang="en-CA" sz="1400" dirty="0"/>
              <a:t>Support </a:t>
            </a:r>
            <a:r>
              <a:rPr lang="en-CA" sz="1400" b="1" dirty="0"/>
              <a:t>41% </a:t>
            </a:r>
            <a:r>
              <a:rPr lang="en-CA" sz="1400" dirty="0"/>
              <a:t>of heavy duty transit buses in service</a:t>
            </a:r>
          </a:p>
          <a:p>
            <a:pPr lvl="1"/>
            <a:r>
              <a:rPr lang="en-CA" sz="1400" dirty="0"/>
              <a:t>Supply </a:t>
            </a:r>
            <a:r>
              <a:rPr lang="en-CA" sz="1400" b="1" dirty="0"/>
              <a:t>33%</a:t>
            </a:r>
            <a:r>
              <a:rPr lang="en-CA" sz="1400" dirty="0"/>
              <a:t> heavy duty transit bus parts</a:t>
            </a:r>
          </a:p>
          <a:p>
            <a:pPr lvl="1"/>
            <a:r>
              <a:rPr lang="en-CA" sz="1400" dirty="0"/>
              <a:t>Supply </a:t>
            </a:r>
            <a:r>
              <a:rPr lang="en-CA" sz="1400" b="1" dirty="0"/>
              <a:t>40% </a:t>
            </a:r>
            <a:r>
              <a:rPr lang="en-CA" sz="1400" dirty="0"/>
              <a:t>motor coach parts</a:t>
            </a:r>
          </a:p>
          <a:p>
            <a:endParaRPr lang="en-CA" sz="1400" dirty="0"/>
          </a:p>
          <a:p>
            <a:endParaRPr lang="en-CA" sz="1400" dirty="0"/>
          </a:p>
          <a:p>
            <a:endParaRPr lang="en-US" sz="1400" dirty="0"/>
          </a:p>
        </p:txBody>
      </p:sp>
      <p:pic>
        <p:nvPicPr>
          <p:cNvPr id="10" name="Picture 9"/>
          <p:cNvPicPr>
            <a:picLocks noChangeAspect="1"/>
          </p:cNvPicPr>
          <p:nvPr/>
        </p:nvPicPr>
        <p:blipFill>
          <a:blip r:embed="rId3"/>
          <a:stretch>
            <a:fillRect/>
          </a:stretch>
        </p:blipFill>
        <p:spPr>
          <a:xfrm>
            <a:off x="5877956" y="1506501"/>
            <a:ext cx="1456764" cy="870653"/>
          </a:xfrm>
          <a:prstGeom prst="rect">
            <a:avLst/>
          </a:prstGeom>
        </p:spPr>
      </p:pic>
      <p:pic>
        <p:nvPicPr>
          <p:cNvPr id="11" name="Picture 10"/>
          <p:cNvPicPr>
            <a:picLocks noChangeAspect="1"/>
          </p:cNvPicPr>
          <p:nvPr/>
        </p:nvPicPr>
        <p:blipFill>
          <a:blip r:embed="rId4"/>
          <a:stretch>
            <a:fillRect/>
          </a:stretch>
        </p:blipFill>
        <p:spPr>
          <a:xfrm>
            <a:off x="4115831" y="1506501"/>
            <a:ext cx="1659908" cy="791852"/>
          </a:xfrm>
          <a:prstGeom prst="rect">
            <a:avLst/>
          </a:prstGeom>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b="10842"/>
          <a:stretch/>
        </p:blipFill>
        <p:spPr bwMode="auto">
          <a:xfrm>
            <a:off x="7496397" y="1673827"/>
            <a:ext cx="1371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857685" y="5380488"/>
            <a:ext cx="1023037" cy="219291"/>
          </a:xfrm>
          <a:prstGeom prst="rect">
            <a:avLst/>
          </a:prstGeom>
          <a:noFill/>
        </p:spPr>
        <p:txBody>
          <a:bodyPr wrap="none" rtlCol="0">
            <a:spAutoFit/>
          </a:bodyPr>
          <a:lstStyle/>
          <a:p>
            <a:r>
              <a:rPr lang="en-CA" sz="825" dirty="0">
                <a:latin typeface="Arial" panose="020B0604020202020204" pitchFamily="34" charset="0"/>
                <a:cs typeface="Arial" panose="020B0604020202020204" pitchFamily="34" charset="0"/>
              </a:rPr>
              <a:t>* Equivalent Units</a:t>
            </a:r>
            <a:endParaRPr lang="en-US" sz="825"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4012707" y="2847854"/>
            <a:ext cx="4855290" cy="2700732"/>
          </a:xfrm>
          <a:prstGeom prst="rect">
            <a:avLst/>
          </a:prstGeom>
        </p:spPr>
      </p:pic>
    </p:spTree>
    <p:extLst>
      <p:ext uri="{BB962C8B-B14F-4D97-AF65-F5344CB8AC3E}">
        <p14:creationId xmlns:p14="http://schemas.microsoft.com/office/powerpoint/2010/main" val="4098960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Title 3"/>
          <p:cNvSpPr>
            <a:spLocks noGrp="1"/>
          </p:cNvSpPr>
          <p:nvPr>
            <p:ph type="title"/>
          </p:nvPr>
        </p:nvSpPr>
        <p:spPr>
          <a:xfrm>
            <a:off x="530996" y="159019"/>
            <a:ext cx="8080344" cy="1325563"/>
          </a:xfrm>
        </p:spPr>
        <p:txBody>
          <a:bodyPr>
            <a:normAutofit/>
          </a:bodyPr>
          <a:lstStyle/>
          <a:p>
            <a:pPr eaLnBrk="1" hangingPunct="1"/>
            <a:r>
              <a:rPr lang="en-CA" altLang="en-US" dirty="0">
                <a:latin typeface="Arial" panose="020B0604020202020204" pitchFamily="34" charset="0"/>
                <a:cs typeface="Arial" panose="020B0604020202020204" pitchFamily="34" charset="0"/>
              </a:rPr>
              <a:t>New Flyer Has 50 Years of ZEB Experience</a:t>
            </a:r>
          </a:p>
        </p:txBody>
      </p:sp>
      <p:sp>
        <p:nvSpPr>
          <p:cNvPr id="17" name="Pentagon 16"/>
          <p:cNvSpPr/>
          <p:nvPr/>
        </p:nvSpPr>
        <p:spPr>
          <a:xfrm>
            <a:off x="-1" y="4250018"/>
            <a:ext cx="3006946" cy="1381237"/>
          </a:xfrm>
          <a:prstGeom prst="homePlate">
            <a:avLst/>
          </a:prstGeom>
          <a:solidFill>
            <a:srgbClr val="00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246" y="4632951"/>
            <a:ext cx="2123712" cy="1349893"/>
          </a:xfrm>
          <a:prstGeom prst="rect">
            <a:avLst/>
          </a:prstGeom>
        </p:spPr>
      </p:pic>
      <p:sp>
        <p:nvSpPr>
          <p:cNvPr id="21" name="TextBox 4"/>
          <p:cNvSpPr txBox="1">
            <a:spLocks noChangeArrowheads="1"/>
          </p:cNvSpPr>
          <p:nvPr/>
        </p:nvSpPr>
        <p:spPr bwMode="auto">
          <a:xfrm>
            <a:off x="1099921" y="2119460"/>
            <a:ext cx="24890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Pre-1993:</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Conventional Fossil Fuels (Diesel, Gas)</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Early electric trolleys (1960s and 1970s)</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2" name="TextBox 5"/>
          <p:cNvSpPr txBox="1">
            <a:spLocks noChangeArrowheads="1"/>
          </p:cNvSpPr>
          <p:nvPr/>
        </p:nvSpPr>
        <p:spPr bwMode="auto">
          <a:xfrm>
            <a:off x="1821365" y="2886329"/>
            <a:ext cx="21477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1993: </a:t>
            </a:r>
            <a:r>
              <a:rPr lang="en-CA" altLang="en-US" sz="1000" dirty="0">
                <a:solidFill>
                  <a:schemeClr val="tx1"/>
                </a:solidFill>
                <a:latin typeface="Arial" panose="020B0604020202020204" pitchFamily="34" charset="0"/>
                <a:cs typeface="Arial" panose="020B0604020202020204" pitchFamily="34" charset="0"/>
              </a:rPr>
              <a:t>Electric Trolley   </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 Delivered to San Francisco MUNI </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3" name="TextBox 6"/>
          <p:cNvSpPr txBox="1">
            <a:spLocks noChangeArrowheads="1"/>
          </p:cNvSpPr>
          <p:nvPr/>
        </p:nvSpPr>
        <p:spPr bwMode="auto">
          <a:xfrm>
            <a:off x="2133600" y="3476227"/>
            <a:ext cx="27361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1994: </a:t>
            </a:r>
            <a:r>
              <a:rPr lang="en-CA" altLang="en-US" sz="1000" dirty="0">
                <a:solidFill>
                  <a:schemeClr val="tx1"/>
                </a:solidFill>
                <a:latin typeface="Arial" panose="020B0604020202020204" pitchFamily="34" charset="0"/>
                <a:cs typeface="Arial" panose="020B0604020202020204" pitchFamily="34" charset="0"/>
              </a:rPr>
              <a:t>Compressed Natural Gas</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Delivered to San Diego Transit Commission </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4" name="TextBox 7"/>
          <p:cNvSpPr txBox="1">
            <a:spLocks noChangeArrowheads="1"/>
          </p:cNvSpPr>
          <p:nvPr/>
        </p:nvSpPr>
        <p:spPr bwMode="auto">
          <a:xfrm>
            <a:off x="2879737" y="4110811"/>
            <a:ext cx="22418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2002:</a:t>
            </a:r>
            <a:r>
              <a:rPr lang="en-CA" altLang="en-US" sz="1000" dirty="0">
                <a:solidFill>
                  <a:srgbClr val="1C4484"/>
                </a:solidFill>
                <a:latin typeface="Arial" panose="020B0604020202020204" pitchFamily="34" charset="0"/>
                <a:cs typeface="Arial" panose="020B0604020202020204" pitchFamily="34" charset="0"/>
              </a:rPr>
              <a:t> </a:t>
            </a:r>
            <a:r>
              <a:rPr lang="en-CA" altLang="en-US" sz="1000" dirty="0">
                <a:solidFill>
                  <a:schemeClr val="tx1"/>
                </a:solidFill>
                <a:latin typeface="Arial" panose="020B0604020202020204" pitchFamily="34" charset="0"/>
                <a:cs typeface="Arial" panose="020B0604020202020204" pitchFamily="34" charset="0"/>
              </a:rPr>
              <a:t>Diesel–Electric Hybrid delivered to Seattle</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5" name="TextBox 8"/>
          <p:cNvSpPr txBox="1">
            <a:spLocks noChangeArrowheads="1"/>
          </p:cNvSpPr>
          <p:nvPr/>
        </p:nvSpPr>
        <p:spPr bwMode="auto">
          <a:xfrm>
            <a:off x="3707043" y="5255680"/>
            <a:ext cx="20463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2012: </a:t>
            </a:r>
            <a:r>
              <a:rPr lang="en-CA" altLang="en-US" sz="1000" dirty="0">
                <a:solidFill>
                  <a:schemeClr val="tx1"/>
                </a:solidFill>
                <a:latin typeface="Arial" panose="020B0604020202020204" pitchFamily="34" charset="0"/>
                <a:cs typeface="Arial" panose="020B0604020202020204" pitchFamily="34" charset="0"/>
              </a:rPr>
              <a:t>e-Accessories</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Delivered to Minneapolis Metro</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		</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6" name="TextBox 9"/>
          <p:cNvSpPr txBox="1">
            <a:spLocks noChangeArrowheads="1"/>
          </p:cNvSpPr>
          <p:nvPr/>
        </p:nvSpPr>
        <p:spPr bwMode="auto">
          <a:xfrm>
            <a:off x="3373925" y="4695958"/>
            <a:ext cx="20574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2010: </a:t>
            </a:r>
            <a:r>
              <a:rPr lang="en-CA" altLang="en-US" sz="1000" dirty="0">
                <a:solidFill>
                  <a:schemeClr val="tx1"/>
                </a:solidFill>
                <a:latin typeface="Arial" panose="020B0604020202020204" pitchFamily="34" charset="0"/>
                <a:cs typeface="Arial" panose="020B0604020202020204" pitchFamily="34" charset="0"/>
              </a:rPr>
              <a:t>Hydrogen Fuel Cell Buses </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Delivered to BC Transit</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7" name="TextBox 10"/>
          <p:cNvSpPr txBox="1">
            <a:spLocks noChangeArrowheads="1"/>
          </p:cNvSpPr>
          <p:nvPr/>
        </p:nvSpPr>
        <p:spPr bwMode="auto">
          <a:xfrm>
            <a:off x="4304936" y="2122488"/>
            <a:ext cx="30718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2014: </a:t>
            </a:r>
            <a:r>
              <a:rPr lang="en-CA" altLang="en-US" sz="1000" dirty="0">
                <a:solidFill>
                  <a:schemeClr val="tx1"/>
                </a:solidFill>
                <a:latin typeface="Arial" panose="020B0604020202020204" pitchFamily="34" charset="0"/>
                <a:cs typeface="Arial" panose="020B0604020202020204" pitchFamily="34" charset="0"/>
              </a:rPr>
              <a:t>Launch of the Xcelsior XE40 Electric Bus</a:t>
            </a:r>
          </a:p>
          <a:p>
            <a:pPr eaLnBrk="1" hangingPunct="1">
              <a:spcBef>
                <a:spcPct val="0"/>
              </a:spcBef>
              <a:buSzTx/>
              <a:buFontTx/>
              <a:buNone/>
            </a:pPr>
            <a:r>
              <a:rPr lang="en-CA" altLang="en-US" sz="1000" dirty="0">
                <a:solidFill>
                  <a:schemeClr val="tx1"/>
                </a:solidFill>
                <a:latin typeface="Arial" panose="020B0604020202020204" pitchFamily="34" charset="0"/>
                <a:cs typeface="Arial" panose="020B0604020202020204" pitchFamily="34" charset="0"/>
              </a:rPr>
              <a:t>Delivered to Chicago Transit Authority and also delivered to Winnipeg Transit</a:t>
            </a:r>
            <a:endParaRPr lang="en-US" altLang="en-US" sz="1000" dirty="0">
              <a:solidFill>
                <a:schemeClr val="tx1"/>
              </a:solidFill>
              <a:latin typeface="Arial" panose="020B0604020202020204" pitchFamily="34" charset="0"/>
              <a:cs typeface="Arial" panose="020B0604020202020204" pitchFamily="34" charset="0"/>
            </a:endParaRPr>
          </a:p>
        </p:txBody>
      </p:sp>
      <p:sp>
        <p:nvSpPr>
          <p:cNvPr id="28" name="TextBox 10"/>
          <p:cNvSpPr txBox="1">
            <a:spLocks noChangeArrowheads="1"/>
          </p:cNvSpPr>
          <p:nvPr/>
        </p:nvSpPr>
        <p:spPr bwMode="auto">
          <a:xfrm>
            <a:off x="4715148" y="2880994"/>
            <a:ext cx="35272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2015: </a:t>
            </a:r>
            <a:r>
              <a:rPr lang="en-CA" altLang="en-US" sz="1000" dirty="0">
                <a:solidFill>
                  <a:schemeClr val="tx1"/>
                </a:solidFill>
                <a:latin typeface="Arial" panose="020B0604020202020204" pitchFamily="34" charset="0"/>
                <a:cs typeface="Arial" panose="020B0604020202020204" pitchFamily="34" charset="0"/>
              </a:rPr>
              <a:t>Launch of the Xcelsior XHE60 Fuel Cell Bus (Ballard)</a:t>
            </a:r>
          </a:p>
        </p:txBody>
      </p:sp>
      <p:sp>
        <p:nvSpPr>
          <p:cNvPr id="29" name="TextBox 10"/>
          <p:cNvSpPr txBox="1">
            <a:spLocks noChangeArrowheads="1"/>
          </p:cNvSpPr>
          <p:nvPr/>
        </p:nvSpPr>
        <p:spPr bwMode="auto">
          <a:xfrm>
            <a:off x="5091647" y="3296351"/>
            <a:ext cx="28743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2016</a:t>
            </a:r>
            <a:r>
              <a:rPr lang="en-CA" altLang="en-US" sz="1000" dirty="0">
                <a:solidFill>
                  <a:srgbClr val="1C4484"/>
                </a:solidFill>
                <a:latin typeface="Arial" panose="020B0604020202020204" pitchFamily="34" charset="0"/>
                <a:cs typeface="Arial" panose="020B0604020202020204" pitchFamily="34" charset="0"/>
              </a:rPr>
              <a:t>: </a:t>
            </a:r>
            <a:r>
              <a:rPr lang="en-CA" altLang="en-US" sz="1000" dirty="0">
                <a:solidFill>
                  <a:schemeClr val="tx1"/>
                </a:solidFill>
                <a:latin typeface="Arial" panose="020B0604020202020204" pitchFamily="34" charset="0"/>
                <a:cs typeface="Arial" panose="020B0604020202020204" pitchFamily="34" charset="0"/>
              </a:rPr>
              <a:t>Launch of the Xcelsior XHE40 Fuel Cell Bus (Hydrogenics and Ballard)</a:t>
            </a:r>
          </a:p>
        </p:txBody>
      </p:sp>
      <p:sp>
        <p:nvSpPr>
          <p:cNvPr id="30" name="TextBox 10"/>
          <p:cNvSpPr txBox="1">
            <a:spLocks noChangeArrowheads="1"/>
          </p:cNvSpPr>
          <p:nvPr/>
        </p:nvSpPr>
        <p:spPr bwMode="auto">
          <a:xfrm>
            <a:off x="5547301" y="3894995"/>
            <a:ext cx="34315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000" b="1" dirty="0">
                <a:solidFill>
                  <a:srgbClr val="1C4484"/>
                </a:solidFill>
                <a:latin typeface="Arial" panose="020B0604020202020204" pitchFamily="34" charset="0"/>
                <a:cs typeface="Arial" panose="020B0604020202020204" pitchFamily="34" charset="0"/>
              </a:rPr>
              <a:t>2017: </a:t>
            </a:r>
            <a:r>
              <a:rPr lang="en-CA" altLang="en-US" sz="1000" dirty="0">
                <a:solidFill>
                  <a:schemeClr val="tx1"/>
                </a:solidFill>
                <a:latin typeface="Arial" panose="020B0604020202020204" pitchFamily="34" charset="0"/>
                <a:cs typeface="Arial" panose="020B0604020202020204" pitchFamily="34" charset="0"/>
              </a:rPr>
              <a:t>Xcelsior CHARGE™ Launch, featuring Long Range Batteries, High Grade Package, Interoperable Depot and On-Route Charging</a:t>
            </a:r>
          </a:p>
        </p:txBody>
      </p:sp>
      <p:sp>
        <p:nvSpPr>
          <p:cNvPr id="31" name="TextBox 10"/>
          <p:cNvSpPr txBox="1">
            <a:spLocks noChangeArrowheads="1"/>
          </p:cNvSpPr>
          <p:nvPr/>
        </p:nvSpPr>
        <p:spPr bwMode="auto">
          <a:xfrm>
            <a:off x="104548" y="4472820"/>
            <a:ext cx="289513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Wingdings" panose="05000000000000000000" pitchFamily="2" charset="2"/>
              <a:buChar char="§"/>
              <a:defRPr sz="2800">
                <a:solidFill>
                  <a:srgbClr val="21314D"/>
                </a:solidFill>
                <a:latin typeface="Arial Narrow" panose="020B0606020202030204" pitchFamily="34" charset="0"/>
              </a:defRPr>
            </a:lvl1pPr>
            <a:lvl2pPr marL="742950" indent="-285750">
              <a:spcBef>
                <a:spcPct val="20000"/>
              </a:spcBef>
              <a:buSzPct val="80000"/>
              <a:buFont typeface="Arial Narrow" panose="020B0606020202030204" pitchFamily="34" charset="0"/>
              <a:buChar char="−"/>
              <a:defRPr sz="2400">
                <a:solidFill>
                  <a:srgbClr val="21314D"/>
                </a:solidFill>
                <a:latin typeface="Arial Narrow" panose="020B0606020202030204" pitchFamily="34" charset="0"/>
              </a:defRPr>
            </a:lvl2pPr>
            <a:lvl3pPr marL="1143000" indent="-228600">
              <a:spcBef>
                <a:spcPct val="20000"/>
              </a:spcBef>
              <a:buSzPct val="55000"/>
              <a:buFont typeface="Wingdings" panose="05000000000000000000" pitchFamily="2" charset="2"/>
              <a:buChar char="§"/>
              <a:defRPr sz="2000">
                <a:solidFill>
                  <a:srgbClr val="21314D"/>
                </a:solidFill>
                <a:latin typeface="Arial Narrow" panose="020B0606020202030204" pitchFamily="34" charset="0"/>
              </a:defRPr>
            </a:lvl3pPr>
            <a:lvl4pPr marL="1600200" indent="-228600">
              <a:spcBef>
                <a:spcPct val="20000"/>
              </a:spcBef>
              <a:buChar char="–"/>
              <a:defRPr>
                <a:solidFill>
                  <a:srgbClr val="21314D"/>
                </a:solidFill>
                <a:latin typeface="Arial Narrow" panose="020B0606020202030204" pitchFamily="34" charset="0"/>
              </a:defRPr>
            </a:lvl4pPr>
            <a:lvl5pPr marL="2057400" indent="-228600">
              <a:spcBef>
                <a:spcPct val="20000"/>
              </a:spcBef>
              <a:buChar char="»"/>
              <a:defRPr>
                <a:solidFill>
                  <a:srgbClr val="21314D"/>
                </a:solidFill>
                <a:latin typeface="Arial Narrow" panose="020B0606020202030204" pitchFamily="34" charset="0"/>
              </a:defRPr>
            </a:lvl5pPr>
            <a:lvl6pPr marL="2514600" indent="-228600" eaLnBrk="0" fontAlgn="base" hangingPunct="0">
              <a:spcBef>
                <a:spcPct val="20000"/>
              </a:spcBef>
              <a:spcAft>
                <a:spcPct val="0"/>
              </a:spcAft>
              <a:buChar char="»"/>
              <a:defRPr>
                <a:solidFill>
                  <a:srgbClr val="21314D"/>
                </a:solidFill>
                <a:latin typeface="Arial Narrow" panose="020B0606020202030204" pitchFamily="34" charset="0"/>
              </a:defRPr>
            </a:lvl6pPr>
            <a:lvl7pPr marL="2971800" indent="-228600" eaLnBrk="0" fontAlgn="base" hangingPunct="0">
              <a:spcBef>
                <a:spcPct val="20000"/>
              </a:spcBef>
              <a:spcAft>
                <a:spcPct val="0"/>
              </a:spcAft>
              <a:buChar char="»"/>
              <a:defRPr>
                <a:solidFill>
                  <a:srgbClr val="21314D"/>
                </a:solidFill>
                <a:latin typeface="Arial Narrow" panose="020B0606020202030204" pitchFamily="34" charset="0"/>
              </a:defRPr>
            </a:lvl7pPr>
            <a:lvl8pPr marL="3429000" indent="-228600" eaLnBrk="0" fontAlgn="base" hangingPunct="0">
              <a:spcBef>
                <a:spcPct val="20000"/>
              </a:spcBef>
              <a:spcAft>
                <a:spcPct val="0"/>
              </a:spcAft>
              <a:buChar char="»"/>
              <a:defRPr>
                <a:solidFill>
                  <a:srgbClr val="21314D"/>
                </a:solidFill>
                <a:latin typeface="Arial Narrow" panose="020B0606020202030204" pitchFamily="34" charset="0"/>
              </a:defRPr>
            </a:lvl8pPr>
            <a:lvl9pPr marL="3886200" indent="-228600" eaLnBrk="0" fontAlgn="base" hangingPunct="0">
              <a:spcBef>
                <a:spcPct val="20000"/>
              </a:spcBef>
              <a:spcAft>
                <a:spcPct val="0"/>
              </a:spcAft>
              <a:buChar char="»"/>
              <a:defRPr>
                <a:solidFill>
                  <a:srgbClr val="21314D"/>
                </a:solidFill>
                <a:latin typeface="Arial Narrow" panose="020B0606020202030204" pitchFamily="34" charset="0"/>
              </a:defRPr>
            </a:lvl9pPr>
          </a:lstStyle>
          <a:p>
            <a:pPr eaLnBrk="1" hangingPunct="1">
              <a:spcBef>
                <a:spcPct val="0"/>
              </a:spcBef>
              <a:buSzTx/>
              <a:buFontTx/>
              <a:buNone/>
            </a:pPr>
            <a:r>
              <a:rPr lang="en-CA" altLang="en-US" sz="1400" b="1" dirty="0">
                <a:solidFill>
                  <a:schemeClr val="bg1"/>
                </a:solidFill>
                <a:latin typeface="Arial" panose="020B0604020202020204" pitchFamily="34" charset="0"/>
                <a:cs typeface="Arial" panose="020B0604020202020204" pitchFamily="34" charset="0"/>
              </a:rPr>
              <a:t>The Road Ahead</a:t>
            </a:r>
            <a:r>
              <a:rPr lang="en-CA" altLang="en-US" sz="1400" dirty="0">
                <a:solidFill>
                  <a:schemeClr val="bg1"/>
                </a:solidFill>
                <a:latin typeface="Arial" panose="020B0604020202020204" pitchFamily="34" charset="0"/>
                <a:cs typeface="Arial" panose="020B0604020202020204" pitchFamily="34" charset="0"/>
              </a:rPr>
              <a:t>: </a:t>
            </a:r>
          </a:p>
          <a:p>
            <a:pPr marL="285750" indent="-285750">
              <a:spcBef>
                <a:spcPct val="0"/>
              </a:spcBef>
              <a:buSzTx/>
            </a:pPr>
            <a:r>
              <a:rPr lang="en-CA" altLang="en-US" sz="1200" dirty="0">
                <a:solidFill>
                  <a:schemeClr val="bg1"/>
                </a:solidFill>
                <a:latin typeface="Arial" panose="020B0604020202020204" pitchFamily="34" charset="0"/>
                <a:cs typeface="Arial" panose="020B0604020202020204" pitchFamily="34" charset="0"/>
              </a:rPr>
              <a:t>Increased Battery Energy Density</a:t>
            </a:r>
          </a:p>
          <a:p>
            <a:pPr marL="285750" indent="-285750">
              <a:spcBef>
                <a:spcPct val="0"/>
              </a:spcBef>
              <a:buSzTx/>
            </a:pPr>
            <a:r>
              <a:rPr lang="en-CA" altLang="en-US" sz="1200" dirty="0">
                <a:solidFill>
                  <a:schemeClr val="bg1"/>
                </a:solidFill>
                <a:latin typeface="Arial" panose="020B0604020202020204" pitchFamily="34" charset="0"/>
                <a:cs typeface="Arial" panose="020B0604020202020204" pitchFamily="34" charset="0"/>
              </a:rPr>
              <a:t>Autonomous Driving Features</a:t>
            </a:r>
          </a:p>
          <a:p>
            <a:pPr marL="285750" indent="-285750">
              <a:spcBef>
                <a:spcPct val="0"/>
              </a:spcBef>
              <a:buSzTx/>
            </a:pPr>
            <a:r>
              <a:rPr lang="en-CA" altLang="en-US" sz="1200" dirty="0">
                <a:solidFill>
                  <a:schemeClr val="bg1"/>
                </a:solidFill>
                <a:latin typeface="Arial" panose="020B0604020202020204" pitchFamily="34" charset="0"/>
                <a:cs typeface="Arial" panose="020B0604020202020204" pitchFamily="34" charset="0"/>
              </a:rPr>
              <a:t>Advanced Power Management</a:t>
            </a:r>
          </a:p>
          <a:p>
            <a:pPr marL="285750" indent="-285750">
              <a:spcBef>
                <a:spcPct val="0"/>
              </a:spcBef>
              <a:buSzTx/>
            </a:pPr>
            <a:r>
              <a:rPr lang="en-CA" altLang="en-US" sz="1200" dirty="0">
                <a:solidFill>
                  <a:schemeClr val="bg1"/>
                </a:solidFill>
                <a:latin typeface="Arial" panose="020B0604020202020204" pitchFamily="34" charset="0"/>
                <a:cs typeface="Arial" panose="020B0604020202020204" pitchFamily="34" charset="0"/>
              </a:rPr>
              <a:t>Diagnostics &amp; Prognostics</a:t>
            </a:r>
          </a:p>
        </p:txBody>
      </p:sp>
      <p:cxnSp>
        <p:nvCxnSpPr>
          <p:cNvPr id="32" name="Straight Connector 31"/>
          <p:cNvCxnSpPr/>
          <p:nvPr/>
        </p:nvCxnSpPr>
        <p:spPr>
          <a:xfrm flipH="1" flipV="1">
            <a:off x="3605443" y="2109229"/>
            <a:ext cx="2299493" cy="2997683"/>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398278" y="1492723"/>
            <a:ext cx="4621522" cy="369332"/>
          </a:xfrm>
          <a:prstGeom prst="rect">
            <a:avLst/>
          </a:prstGeom>
        </p:spPr>
        <p:txBody>
          <a:bodyPr wrap="square">
            <a:spAutoFit/>
          </a:bodyPr>
          <a:lstStyle/>
          <a:p>
            <a:r>
              <a:rPr lang="en-CA" altLang="en-US" dirty="0">
                <a:solidFill>
                  <a:srgbClr val="00AED6"/>
                </a:solidFill>
                <a:latin typeface="Arial" panose="020B0604020202020204" pitchFamily="34" charset="0"/>
                <a:cs typeface="Arial" panose="020B0604020202020204" pitchFamily="34" charset="0"/>
              </a:rPr>
              <a:t>Our Zero Emission Technology Roadmap</a:t>
            </a:r>
            <a:endParaRPr lang="en-US" dirty="0">
              <a:solidFill>
                <a:srgbClr val="00AED6"/>
              </a:solidFill>
            </a:endParaRPr>
          </a:p>
        </p:txBody>
      </p:sp>
    </p:spTree>
    <p:extLst>
      <p:ext uri="{BB962C8B-B14F-4D97-AF65-F5344CB8AC3E}">
        <p14:creationId xmlns:p14="http://schemas.microsoft.com/office/powerpoint/2010/main" val="3904433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New Flyer Low and No Emission Propulsion</a:t>
            </a:r>
            <a:r>
              <a:rPr lang="en-CA" sz="2700" dirty="0"/>
              <a:t/>
            </a:r>
            <a:br>
              <a:rPr lang="en-CA" sz="2700" dirty="0"/>
            </a:br>
            <a:r>
              <a:rPr lang="en-CA" sz="1600" dirty="0">
                <a:solidFill>
                  <a:srgbClr val="A89B92"/>
                </a:solidFill>
              </a:rPr>
              <a:t>Transforming </a:t>
            </a:r>
            <a:r>
              <a:rPr lang="en-CA" sz="1600" dirty="0" smtClean="0">
                <a:solidFill>
                  <a:srgbClr val="A89B92"/>
                </a:solidFill>
              </a:rPr>
              <a:t>Communities </a:t>
            </a:r>
            <a:r>
              <a:rPr lang="en-CA" sz="1600" dirty="0">
                <a:solidFill>
                  <a:srgbClr val="A89B92"/>
                </a:solidFill>
              </a:rPr>
              <a:t>with Sustainable, Clean Transit Technology</a:t>
            </a:r>
            <a:endParaRPr lang="en-US" sz="2000" dirty="0"/>
          </a:p>
        </p:txBody>
      </p:sp>
      <p:sp>
        <p:nvSpPr>
          <p:cNvPr id="4" name="Content Placeholder 3"/>
          <p:cNvSpPr>
            <a:spLocks noGrp="1"/>
          </p:cNvSpPr>
          <p:nvPr>
            <p:ph idx="1"/>
          </p:nvPr>
        </p:nvSpPr>
        <p:spPr>
          <a:xfrm>
            <a:off x="6435958" y="1825626"/>
            <a:ext cx="2079392" cy="3917253"/>
          </a:xfrm>
        </p:spPr>
        <p:txBody>
          <a:bodyPr>
            <a:noAutofit/>
          </a:bodyPr>
          <a:lstStyle/>
          <a:p>
            <a:pPr marL="0" indent="0">
              <a:buNone/>
            </a:pPr>
            <a:r>
              <a:rPr lang="en-CA" sz="1400" b="1" dirty="0">
                <a:solidFill>
                  <a:schemeClr val="tx1"/>
                </a:solidFill>
              </a:rPr>
              <a:t>Proven Heavy Duty </a:t>
            </a:r>
            <a:r>
              <a:rPr lang="en-CA" sz="1400" b="1" dirty="0" smtClean="0">
                <a:solidFill>
                  <a:schemeClr val="tx1"/>
                </a:solidFill>
              </a:rPr>
              <a:t>Transit Bus Platform</a:t>
            </a:r>
            <a:endParaRPr lang="en-CA" sz="1400" b="1" dirty="0">
              <a:solidFill>
                <a:schemeClr val="tx1"/>
              </a:solidFill>
            </a:endParaRPr>
          </a:p>
          <a:p>
            <a:r>
              <a:rPr lang="en-CA" sz="1400" dirty="0" smtClean="0">
                <a:solidFill>
                  <a:schemeClr val="tx1"/>
                </a:solidFill>
              </a:rPr>
              <a:t>&gt; 12,00 Xcelsior buses delivered and on-order</a:t>
            </a:r>
            <a:endParaRPr lang="en-CA" sz="1400" dirty="0">
              <a:solidFill>
                <a:schemeClr val="tx1"/>
              </a:solidFill>
            </a:endParaRPr>
          </a:p>
          <a:p>
            <a:r>
              <a:rPr lang="en-CA" sz="1400" dirty="0" smtClean="0">
                <a:solidFill>
                  <a:schemeClr val="tx1"/>
                </a:solidFill>
              </a:rPr>
              <a:t>Broadest Range of Propulsion Options</a:t>
            </a:r>
          </a:p>
          <a:p>
            <a:r>
              <a:rPr lang="en-CA" sz="1400" dirty="0" smtClean="0">
                <a:solidFill>
                  <a:schemeClr val="tx1"/>
                </a:solidFill>
              </a:rPr>
              <a:t>Only Platform with all 3 Types of ZEBs</a:t>
            </a:r>
          </a:p>
          <a:p>
            <a:r>
              <a:rPr lang="en-CA" sz="1400" dirty="0" smtClean="0">
                <a:solidFill>
                  <a:schemeClr val="tx1"/>
                </a:solidFill>
              </a:rPr>
              <a:t>Built </a:t>
            </a:r>
            <a:r>
              <a:rPr lang="en-CA" sz="1400" dirty="0">
                <a:solidFill>
                  <a:schemeClr val="tx1"/>
                </a:solidFill>
              </a:rPr>
              <a:t>for Accessibility</a:t>
            </a:r>
          </a:p>
          <a:p>
            <a:r>
              <a:rPr lang="en-CA" sz="1400" dirty="0" smtClean="0">
                <a:solidFill>
                  <a:schemeClr val="tx1"/>
                </a:solidFill>
              </a:rPr>
              <a:t>Designed </a:t>
            </a:r>
            <a:r>
              <a:rPr lang="en-CA" sz="1400" dirty="0">
                <a:solidFill>
                  <a:schemeClr val="tx1"/>
                </a:solidFill>
              </a:rPr>
              <a:t>for Maintainability</a:t>
            </a:r>
          </a:p>
          <a:p>
            <a:r>
              <a:rPr lang="en-CA" sz="1400" dirty="0" smtClean="0">
                <a:solidFill>
                  <a:schemeClr val="tx1"/>
                </a:solidFill>
              </a:rPr>
              <a:t>Flexible Battery Pack Design – Evolves with Battery Technology</a:t>
            </a:r>
            <a:endParaRPr lang="en-CA" sz="1400" dirty="0">
              <a:solidFill>
                <a:schemeClr val="tx1"/>
              </a:solidFill>
            </a:endParaRPr>
          </a:p>
          <a:p>
            <a:endParaRPr lang="en-CA" sz="1400" dirty="0">
              <a:solidFill>
                <a:schemeClr val="tx1"/>
              </a:solidFill>
            </a:endParaRPr>
          </a:p>
          <a:p>
            <a:endParaRPr lang="en-US" sz="1400" dirty="0">
              <a:solidFill>
                <a:schemeClr val="tx1"/>
              </a:solidFill>
            </a:endParaRP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6249" y="2305186"/>
            <a:ext cx="4246960" cy="130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138" y="3929766"/>
            <a:ext cx="4559181" cy="12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345244" y="2809883"/>
            <a:ext cx="12186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E85100"/>
                </a:solidFill>
                <a:latin typeface="Arial Narrow" pitchFamily="34" charset="0"/>
                <a:ea typeface="+mj-ea"/>
                <a:cs typeface="+mj-cs"/>
              </a:rPr>
              <a:t>LOW EMISSIONS</a:t>
            </a:r>
          </a:p>
        </p:txBody>
      </p:sp>
      <p:sp>
        <p:nvSpPr>
          <p:cNvPr id="9" name="TextBox 9"/>
          <p:cNvSpPr txBox="1">
            <a:spLocks noChangeArrowheads="1"/>
          </p:cNvSpPr>
          <p:nvPr/>
        </p:nvSpPr>
        <p:spPr bwMode="auto">
          <a:xfrm>
            <a:off x="345244" y="4435795"/>
            <a:ext cx="12763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solidFill>
                  <a:srgbClr val="E85100"/>
                </a:solidFill>
                <a:latin typeface="Arial Narrow" pitchFamily="34" charset="0"/>
                <a:ea typeface="+mj-ea"/>
                <a:cs typeface="+mj-cs"/>
              </a:rPr>
              <a:t>ZERO EMISSIONS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824" y="3988201"/>
            <a:ext cx="1482448" cy="156275"/>
          </a:xfrm>
          <a:prstGeom prst="rect">
            <a:avLst/>
          </a:prstGeom>
        </p:spPr>
      </p:pic>
    </p:spTree>
    <p:extLst>
      <p:ext uri="{BB962C8B-B14F-4D97-AF65-F5344CB8AC3E}">
        <p14:creationId xmlns:p14="http://schemas.microsoft.com/office/powerpoint/2010/main" val="2646805889"/>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1575" dirty="0">
                <a:solidFill>
                  <a:schemeClr val="bg1"/>
                </a:solidFill>
              </a:rPr>
              <a:t>Vehicle Innovation Center</a:t>
            </a:r>
            <a:endParaRPr lang="en-US" sz="1575" dirty="0">
              <a:solidFill>
                <a:schemeClr val="bg1"/>
              </a:solidFill>
            </a:endParaRPr>
          </a:p>
        </p:txBody>
      </p:sp>
      <p:sp>
        <p:nvSpPr>
          <p:cNvPr id="3" name="Content Placeholder 2"/>
          <p:cNvSpPr>
            <a:spLocks noGrp="1"/>
          </p:cNvSpPr>
          <p:nvPr>
            <p:ph idx="1"/>
          </p:nvPr>
        </p:nvSpPr>
        <p:spPr>
          <a:xfrm>
            <a:off x="225188" y="3154025"/>
            <a:ext cx="5036024" cy="2644447"/>
          </a:xfrm>
        </p:spPr>
        <p:txBody>
          <a:bodyPr>
            <a:noAutofit/>
          </a:bodyPr>
          <a:lstStyle/>
          <a:p>
            <a:pPr marL="0" indent="0">
              <a:buNone/>
            </a:pPr>
            <a:r>
              <a:rPr lang="en-CA" sz="1200" b="1" dirty="0">
                <a:solidFill>
                  <a:schemeClr val="tx1"/>
                </a:solidFill>
              </a:rPr>
              <a:t>Our Mission:</a:t>
            </a:r>
          </a:p>
          <a:p>
            <a:pPr marL="285750" lvl="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Explore and advance bus and coach technology through sustainable research and development, fresh innovation, progressive manufacturing, and bold thinking;</a:t>
            </a:r>
          </a:p>
          <a:p>
            <a:pPr marL="285750" lvl="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Foster dialogue through discussion, education, and training on the latest zero-emission and autonomous driving vehicle technologies;</a:t>
            </a:r>
          </a:p>
          <a:p>
            <a:pPr marL="285750" lvl="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Engage learning through current and interactive exhibits, simulation and hands-on experiences, and observations;</a:t>
            </a:r>
          </a:p>
          <a:p>
            <a:pPr marL="285750" lvl="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Generate energy and commitment to clean air quality, safety, and economic benefits for people, communities, and business; and</a:t>
            </a:r>
          </a:p>
          <a:p>
            <a:pPr marL="285750" lvl="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Harness the positive influence of collaboration, environmental stewardship, and social change to advance mobility solutions.</a:t>
            </a:r>
          </a:p>
        </p:txBody>
      </p:sp>
      <p:sp>
        <p:nvSpPr>
          <p:cNvPr id="5" name="Content Placeholder 2"/>
          <p:cNvSpPr txBox="1">
            <a:spLocks/>
          </p:cNvSpPr>
          <p:nvPr/>
        </p:nvSpPr>
        <p:spPr>
          <a:xfrm>
            <a:off x="2004416" y="3057527"/>
            <a:ext cx="1967508" cy="2238374"/>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a:buChar char="•"/>
              <a:defRPr sz="1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CA" sz="619" dirty="0">
              <a:solidFill>
                <a:schemeClr val="tx1"/>
              </a:solidFill>
            </a:endParaRPr>
          </a:p>
        </p:txBody>
      </p:sp>
      <p:sp>
        <p:nvSpPr>
          <p:cNvPr id="6" name="Title 3"/>
          <p:cNvSpPr txBox="1">
            <a:spLocks/>
          </p:cNvSpPr>
          <p:nvPr/>
        </p:nvSpPr>
        <p:spPr>
          <a:xfrm>
            <a:off x="1614488" y="1705572"/>
            <a:ext cx="5915025" cy="745629"/>
          </a:xfrm>
          <a:prstGeom prst="rect">
            <a:avLst/>
          </a:prstGeom>
        </p:spPr>
        <p:txBody>
          <a:bodyPr vert="horz" lIns="51435" tIns="25718" rIns="51435" bIns="25718" rtlCol="0" anchor="t">
            <a:normAutofit/>
          </a:bodyPr>
          <a:lstStyle>
            <a:lvl1pPr algn="l" defTabSz="914400" rtl="0" eaLnBrk="1" latinLnBrk="0" hangingPunct="1">
              <a:lnSpc>
                <a:spcPct val="90000"/>
              </a:lnSpc>
              <a:spcBef>
                <a:spcPct val="0"/>
              </a:spcBef>
              <a:buNone/>
              <a:defRPr sz="3200" b="1" kern="1200">
                <a:solidFill>
                  <a:schemeClr val="bg1"/>
                </a:solidFill>
                <a:latin typeface="Arial" charset="0"/>
                <a:ea typeface="Arial" charset="0"/>
                <a:cs typeface="Arial" charset="0"/>
              </a:defRPr>
            </a:lvl1pPr>
          </a:lstStyle>
          <a:p>
            <a:endParaRPr lang="en-US" sz="1800" dirty="0">
              <a:solidFill>
                <a:schemeClr val="tx1"/>
              </a:solidFill>
            </a:endParaRPr>
          </a:p>
        </p:txBody>
      </p:sp>
      <p:sp>
        <p:nvSpPr>
          <p:cNvPr id="9" name="Content Placeholder 2"/>
          <p:cNvSpPr txBox="1">
            <a:spLocks/>
          </p:cNvSpPr>
          <p:nvPr/>
        </p:nvSpPr>
        <p:spPr>
          <a:xfrm>
            <a:off x="5443111" y="3217168"/>
            <a:ext cx="3557588" cy="1726780"/>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a:buChar char="•"/>
              <a:defRPr sz="1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6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1200" b="1" dirty="0">
                <a:solidFill>
                  <a:schemeClr val="tx1"/>
                </a:solidFill>
              </a:rPr>
              <a:t>Features of the Center:</a:t>
            </a:r>
          </a:p>
          <a:p>
            <a:pPr>
              <a:spcBef>
                <a:spcPts val="300"/>
              </a:spcBef>
            </a:pPr>
            <a:r>
              <a:rPr lang="en-CA" sz="1200" dirty="0">
                <a:solidFill>
                  <a:schemeClr val="tx1"/>
                </a:solidFill>
              </a:rPr>
              <a:t>Interactive Technology Exhibit Space</a:t>
            </a:r>
          </a:p>
          <a:p>
            <a:pPr>
              <a:spcBef>
                <a:spcPts val="300"/>
              </a:spcBef>
            </a:pPr>
            <a:r>
              <a:rPr lang="en-CA" sz="1200" dirty="0">
                <a:solidFill>
                  <a:schemeClr val="tx1"/>
                </a:solidFill>
              </a:rPr>
              <a:t>Demonstrator Buses with Custom Transport Rig</a:t>
            </a:r>
          </a:p>
          <a:p>
            <a:pPr>
              <a:spcBef>
                <a:spcPts val="300"/>
              </a:spcBef>
            </a:pPr>
            <a:r>
              <a:rPr lang="en-CA" sz="1200" dirty="0">
                <a:solidFill>
                  <a:schemeClr val="tx1"/>
                </a:solidFill>
              </a:rPr>
              <a:t>New Flyer Institute Manufacturing Lab</a:t>
            </a:r>
          </a:p>
          <a:p>
            <a:pPr>
              <a:spcBef>
                <a:spcPts val="300"/>
              </a:spcBef>
            </a:pPr>
            <a:r>
              <a:rPr lang="en-CA" sz="1200" dirty="0">
                <a:solidFill>
                  <a:schemeClr val="tx1"/>
                </a:solidFill>
              </a:rPr>
              <a:t>Classroom Training</a:t>
            </a:r>
          </a:p>
          <a:p>
            <a:pPr>
              <a:spcBef>
                <a:spcPts val="300"/>
              </a:spcBef>
            </a:pPr>
            <a:r>
              <a:rPr lang="en-CA" sz="1200" dirty="0">
                <a:solidFill>
                  <a:schemeClr val="tx1"/>
                </a:solidFill>
              </a:rPr>
              <a:t>Charging and Hands On Training Bay</a:t>
            </a:r>
          </a:p>
          <a:p>
            <a:pPr>
              <a:spcBef>
                <a:spcPts val="300"/>
              </a:spcBef>
            </a:pPr>
            <a:r>
              <a:rPr lang="en-CA" sz="1200" dirty="0">
                <a:solidFill>
                  <a:schemeClr val="tx1"/>
                </a:solidFill>
              </a:rPr>
              <a:t>Engineering Testing Area</a:t>
            </a:r>
          </a:p>
          <a:p>
            <a:pPr>
              <a:spcBef>
                <a:spcPts val="300"/>
              </a:spcBef>
            </a:pPr>
            <a:r>
              <a:rPr lang="en-CA" sz="1200" dirty="0">
                <a:solidFill>
                  <a:schemeClr val="tx1"/>
                </a:solidFill>
              </a:rPr>
              <a:t>Battery Assembly Area</a:t>
            </a:r>
          </a:p>
          <a:p>
            <a:endParaRPr lang="en-US" sz="1200" dirty="0">
              <a:solidFill>
                <a:schemeClr val="tx1"/>
              </a:solidFill>
            </a:endParaRPr>
          </a:p>
        </p:txBody>
      </p:sp>
      <p:sp>
        <p:nvSpPr>
          <p:cNvPr id="4" name="Rectangle 3"/>
          <p:cNvSpPr/>
          <p:nvPr/>
        </p:nvSpPr>
        <p:spPr>
          <a:xfrm>
            <a:off x="101600" y="2657928"/>
            <a:ext cx="9000698" cy="276999"/>
          </a:xfrm>
          <a:prstGeom prst="rect">
            <a:avLst/>
          </a:prstGeom>
        </p:spPr>
        <p:txBody>
          <a:bodyPr wrap="square">
            <a:spAutoFit/>
          </a:bodyPr>
          <a:lstStyle/>
          <a:p>
            <a:r>
              <a:rPr lang="en-CA" sz="1200" b="1" dirty="0">
                <a:latin typeface="Arial" panose="020B0604020202020204" pitchFamily="34" charset="0"/>
                <a:cs typeface="Arial" panose="020B0604020202020204" pitchFamily="34" charset="0"/>
              </a:rPr>
              <a:t>Our Vision: </a:t>
            </a:r>
            <a:r>
              <a:rPr lang="en-CA" sz="1200" dirty="0">
                <a:latin typeface="Arial" panose="020B0604020202020204" pitchFamily="34" charset="0"/>
                <a:cs typeface="Arial" panose="020B0604020202020204" pitchFamily="34" charset="0"/>
              </a:rPr>
              <a:t>To be America’s leader in the exploration and advancement of bus and coach technology connecting people to places.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451" y="5006290"/>
            <a:ext cx="3344314" cy="792182"/>
          </a:xfrm>
          <a:prstGeom prst="rect">
            <a:avLst/>
          </a:prstGeom>
        </p:spPr>
      </p:pic>
      <p:sp>
        <p:nvSpPr>
          <p:cNvPr id="10" name="Slide Number Placeholder 9"/>
          <p:cNvSpPr>
            <a:spLocks noGrp="1"/>
          </p:cNvSpPr>
          <p:nvPr>
            <p:ph type="sldNum" sz="quarter" idx="4294967295"/>
          </p:nvPr>
        </p:nvSpPr>
        <p:spPr>
          <a:xfrm>
            <a:off x="6457950" y="1131094"/>
            <a:ext cx="2057400" cy="273844"/>
          </a:xfrm>
          <a:prstGeom prst="rect">
            <a:avLst/>
          </a:prstGeom>
        </p:spPr>
        <p:txBody>
          <a:bodyPr/>
          <a:lstStyle/>
          <a:p>
            <a:fld id="{D9CACCC8-C2EC-42DF-BB3B-8515DCE3D4C6}" type="slidenum">
              <a:rPr lang="en-US" smtClean="0"/>
              <a:pPr/>
              <a:t>7</a:t>
            </a:fld>
            <a:endParaRPr lang="en-US" dirty="0"/>
          </a:p>
        </p:txBody>
      </p:sp>
      <p:pic>
        <p:nvPicPr>
          <p:cNvPr id="13" name="Picture 12"/>
          <p:cNvPicPr>
            <a:picLocks noChangeAspect="1"/>
          </p:cNvPicPr>
          <p:nvPr/>
        </p:nvPicPr>
        <p:blipFill rotWithShape="1">
          <a:blip r:embed="rId3"/>
          <a:srcRect l="717" t="21311" r="59044" b="40416"/>
          <a:stretch/>
        </p:blipFill>
        <p:spPr>
          <a:xfrm>
            <a:off x="836250" y="416559"/>
            <a:ext cx="6242358" cy="1661827"/>
          </a:xfrm>
          <a:prstGeom prst="rect">
            <a:avLst/>
          </a:prstGeom>
        </p:spPr>
      </p:pic>
      <p:pic>
        <p:nvPicPr>
          <p:cNvPr id="14" name="Picture 13"/>
          <p:cNvPicPr>
            <a:picLocks noChangeAspect="1"/>
          </p:cNvPicPr>
          <p:nvPr/>
        </p:nvPicPr>
        <p:blipFill>
          <a:blip r:embed="rId4"/>
          <a:stretch>
            <a:fillRect/>
          </a:stretch>
        </p:blipFill>
        <p:spPr>
          <a:xfrm>
            <a:off x="7221905" y="659447"/>
            <a:ext cx="1771724" cy="1125011"/>
          </a:xfrm>
          <a:prstGeom prst="rect">
            <a:avLst/>
          </a:prstGeom>
        </p:spPr>
      </p:pic>
    </p:spTree>
    <p:extLst>
      <p:ext uri="{BB962C8B-B14F-4D97-AF65-F5344CB8AC3E}">
        <p14:creationId xmlns:p14="http://schemas.microsoft.com/office/powerpoint/2010/main" val="983614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86" y="717527"/>
            <a:ext cx="5012244" cy="528374"/>
          </a:xfrm>
          <a:prstGeom prst="rect">
            <a:avLst/>
          </a:prstGeom>
        </p:spPr>
      </p:pic>
      <p:pic>
        <p:nvPicPr>
          <p:cNvPr id="27" name="Picture 26"/>
          <p:cNvPicPr>
            <a:picLocks noChangeAspect="1"/>
          </p:cNvPicPr>
          <p:nvPr/>
        </p:nvPicPr>
        <p:blipFill>
          <a:blip r:embed="rId3"/>
          <a:stretch>
            <a:fillRect/>
          </a:stretch>
        </p:blipFill>
        <p:spPr>
          <a:xfrm>
            <a:off x="173543" y="2043090"/>
            <a:ext cx="6058582" cy="3403837"/>
          </a:xfrm>
          <a:prstGeom prst="rect">
            <a:avLst/>
          </a:prstGeom>
        </p:spPr>
      </p:pic>
      <p:sp>
        <p:nvSpPr>
          <p:cNvPr id="28" name="Title 3"/>
          <p:cNvSpPr>
            <a:spLocks noGrp="1"/>
          </p:cNvSpPr>
          <p:nvPr>
            <p:ph type="title"/>
          </p:nvPr>
        </p:nvSpPr>
        <p:spPr>
          <a:xfrm>
            <a:off x="1028700" y="650469"/>
            <a:ext cx="7886700" cy="1325563"/>
          </a:xfrm>
        </p:spPr>
        <p:txBody>
          <a:bodyPr>
            <a:normAutofit fontScale="90000"/>
          </a:bodyPr>
          <a:lstStyle/>
          <a:p>
            <a:pPr algn="r" eaLnBrk="1" hangingPunct="1"/>
            <a:r>
              <a:rPr lang="en-CA" altLang="en-US" dirty="0" smtClean="0"/>
              <a:t/>
            </a:r>
            <a:br>
              <a:rPr lang="en-CA" altLang="en-US" dirty="0" smtClean="0"/>
            </a:br>
            <a:r>
              <a:rPr lang="en-CA" altLang="en-US" dirty="0" smtClean="0"/>
              <a:t>Siemens – </a:t>
            </a:r>
            <a:br>
              <a:rPr lang="en-CA" altLang="en-US" dirty="0" smtClean="0"/>
            </a:br>
            <a:r>
              <a:rPr lang="en-CA" altLang="en-US" dirty="0" smtClean="0"/>
              <a:t>eMobility Technology</a:t>
            </a:r>
            <a:br>
              <a:rPr lang="en-CA" altLang="en-US" dirty="0" smtClean="0"/>
            </a:br>
            <a:r>
              <a:rPr lang="en-CA" altLang="en-US" dirty="0" smtClean="0"/>
              <a:t>based in the Southeast</a:t>
            </a:r>
            <a:br>
              <a:rPr lang="en-CA" altLang="en-US" dirty="0" smtClean="0"/>
            </a:br>
            <a:r>
              <a:rPr lang="en-CA" altLang="en-US" dirty="0" smtClean="0"/>
              <a:t> </a:t>
            </a:r>
            <a:endParaRPr lang="en-CA" altLang="en-US" sz="2800" dirty="0" smtClean="0"/>
          </a:p>
        </p:txBody>
      </p:sp>
      <p:pic>
        <p:nvPicPr>
          <p:cNvPr id="2" name="Picture 1"/>
          <p:cNvPicPr>
            <a:picLocks noChangeAspect="1"/>
          </p:cNvPicPr>
          <p:nvPr/>
        </p:nvPicPr>
        <p:blipFill>
          <a:blip r:embed="rId4"/>
          <a:stretch>
            <a:fillRect/>
          </a:stretch>
        </p:blipFill>
        <p:spPr>
          <a:xfrm>
            <a:off x="6235846" y="2361461"/>
            <a:ext cx="2679554" cy="3018408"/>
          </a:xfrm>
          <a:prstGeom prst="rect">
            <a:avLst/>
          </a:prstGeom>
        </p:spPr>
      </p:pic>
      <p:sp>
        <p:nvSpPr>
          <p:cNvPr id="3" name="Rectangle 2"/>
          <p:cNvSpPr/>
          <p:nvPr/>
        </p:nvSpPr>
        <p:spPr>
          <a:xfrm>
            <a:off x="6968316" y="5392731"/>
            <a:ext cx="1617046" cy="369332"/>
          </a:xfrm>
          <a:prstGeom prst="rect">
            <a:avLst/>
          </a:prstGeom>
        </p:spPr>
        <p:txBody>
          <a:bodyPr wrap="none">
            <a:spAutoFit/>
          </a:bodyPr>
          <a:lstStyle/>
          <a:p>
            <a:r>
              <a:rPr lang="en-US" dirty="0"/>
              <a:t>Alpharetta, GA </a:t>
            </a:r>
          </a:p>
        </p:txBody>
      </p:sp>
    </p:spTree>
    <p:extLst>
      <p:ext uri="{BB962C8B-B14F-4D97-AF65-F5344CB8AC3E}">
        <p14:creationId xmlns:p14="http://schemas.microsoft.com/office/powerpoint/2010/main" val="3747883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p:cNvSpPr>
            <a:spLocks noGrp="1"/>
          </p:cNvSpPr>
          <p:nvPr>
            <p:ph type="title"/>
          </p:nvPr>
        </p:nvSpPr>
        <p:spPr>
          <a:xfrm>
            <a:off x="1019167" y="103499"/>
            <a:ext cx="7886700" cy="1325563"/>
          </a:xfrm>
        </p:spPr>
        <p:txBody>
          <a:bodyPr>
            <a:normAutofit/>
          </a:bodyPr>
          <a:lstStyle/>
          <a:p>
            <a:pPr algn="r" eaLnBrk="1" hangingPunct="1"/>
            <a:r>
              <a:rPr lang="en-CA" altLang="en-US" dirty="0" smtClean="0"/>
              <a:t/>
            </a:r>
            <a:br>
              <a:rPr lang="en-CA" altLang="en-US" dirty="0" smtClean="0"/>
            </a:br>
            <a:r>
              <a:rPr lang="en-CA" altLang="en-US" dirty="0" smtClean="0"/>
              <a:t>New Flyer eBus Partnerships</a:t>
            </a:r>
            <a:br>
              <a:rPr lang="en-CA" altLang="en-US" dirty="0" smtClean="0"/>
            </a:br>
            <a:r>
              <a:rPr lang="en-CA" altLang="en-US" dirty="0" smtClean="0"/>
              <a:t>and Membership based in the Southeast</a:t>
            </a:r>
            <a:endParaRPr lang="en-CA" altLang="en-US" sz="2800" dirty="0" smtClean="0"/>
          </a:p>
        </p:txBody>
      </p:sp>
      <p:pic>
        <p:nvPicPr>
          <p:cNvPr id="4" name="Picture 3"/>
          <p:cNvPicPr>
            <a:picLocks noChangeAspect="1"/>
          </p:cNvPicPr>
          <p:nvPr/>
        </p:nvPicPr>
        <p:blipFill>
          <a:blip r:embed="rId2"/>
          <a:stretch>
            <a:fillRect/>
          </a:stretch>
        </p:blipFill>
        <p:spPr>
          <a:xfrm>
            <a:off x="3263452" y="1516821"/>
            <a:ext cx="2936492" cy="2826898"/>
          </a:xfrm>
          <a:prstGeom prst="rect">
            <a:avLst/>
          </a:prstGeom>
        </p:spPr>
      </p:pic>
      <p:pic>
        <p:nvPicPr>
          <p:cNvPr id="5" name="Picture 4"/>
          <p:cNvPicPr>
            <a:picLocks noChangeAspect="1"/>
          </p:cNvPicPr>
          <p:nvPr/>
        </p:nvPicPr>
        <p:blipFill>
          <a:blip r:embed="rId3"/>
          <a:stretch>
            <a:fillRect/>
          </a:stretch>
        </p:blipFill>
        <p:spPr>
          <a:xfrm>
            <a:off x="1607385" y="4372890"/>
            <a:ext cx="5638800" cy="1466850"/>
          </a:xfrm>
          <a:prstGeom prst="rect">
            <a:avLst/>
          </a:prstGeom>
        </p:spPr>
      </p:pic>
    </p:spTree>
    <p:extLst>
      <p:ext uri="{BB962C8B-B14F-4D97-AF65-F5344CB8AC3E}">
        <p14:creationId xmlns:p14="http://schemas.microsoft.com/office/powerpoint/2010/main" val="3092476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6390</TotalTime>
  <Words>1500</Words>
  <Application>Microsoft Office PowerPoint</Application>
  <PresentationFormat>On-screen Show (4:3)</PresentationFormat>
  <Paragraphs>314</Paragraphs>
  <Slides>27</Slides>
  <Notes>7</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27</vt:i4>
      </vt:variant>
    </vt:vector>
  </HeadingPairs>
  <TitlesOfParts>
    <vt:vector size="38" baseType="lpstr">
      <vt:lpstr>Arial</vt:lpstr>
      <vt:lpstr>Arial Narrow</vt:lpstr>
      <vt:lpstr>Calibri</vt:lpstr>
      <vt:lpstr>Times New Roman</vt:lpstr>
      <vt:lpstr>Wingdings</vt:lpstr>
      <vt:lpstr>5_Office Theme</vt:lpstr>
      <vt:lpstr>2_Office Theme</vt:lpstr>
      <vt:lpstr>7_Office Theme</vt:lpstr>
      <vt:lpstr>3_Office Theme</vt:lpstr>
      <vt:lpstr>8_Office Theme</vt:lpstr>
      <vt:lpstr>4_Office Theme</vt:lpstr>
      <vt:lpstr>PowerPoint Presentation</vt:lpstr>
      <vt:lpstr>Electric Buses                                         Charging Systems    </vt:lpstr>
      <vt:lpstr>PowerPoint Presentation</vt:lpstr>
      <vt:lpstr>The New Flyer Group of Companies North America’s Leading Bus &amp; Coach Manufacturer</vt:lpstr>
      <vt:lpstr>New Flyer Has 50 Years of ZEB Experience</vt:lpstr>
      <vt:lpstr>New Flyer Low and No Emission Propulsion Transforming Communities with Sustainable, Clean Transit Technology</vt:lpstr>
      <vt:lpstr>Vehicle Innovation Center</vt:lpstr>
      <vt:lpstr> Siemens –  eMobility Technology based in the Southeast  </vt:lpstr>
      <vt:lpstr> New Flyer eBus Partnerships and Membership based in the Southeast</vt:lpstr>
      <vt:lpstr>PowerPoint Presentation</vt:lpstr>
      <vt:lpstr>PowerPoint Presentation</vt:lpstr>
      <vt:lpstr>PowerPoint Presentation</vt:lpstr>
      <vt:lpstr>Design Highlights</vt:lpstr>
      <vt:lpstr>High Torque  Motor </vt:lpstr>
      <vt:lpstr>Energy Storage Systems</vt:lpstr>
      <vt:lpstr>The Path to Energy Density &amp; Range Improve Cell Chemistry Using the Same Footprint &amp; Weight</vt:lpstr>
      <vt:lpstr>Battery  Architecture</vt:lpstr>
      <vt:lpstr>PowerPoint Presentation</vt:lpstr>
      <vt:lpstr>PowerPoint Presentation</vt:lpstr>
      <vt:lpstr>PowerPoint Presentation</vt:lpstr>
      <vt:lpstr> </vt:lpstr>
      <vt:lpstr>Charging Solutions</vt:lpstr>
      <vt:lpstr>Smart Charging Solutions for Electric Buses are Evolving     </vt:lpstr>
      <vt:lpstr>PowerPoint Presentation</vt:lpstr>
      <vt:lpstr>The Complete Solution.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Libby</dc:creator>
  <cp:lastModifiedBy>David Warren</cp:lastModifiedBy>
  <cp:revision>330</cp:revision>
  <cp:lastPrinted>2017-10-30T16:36:27Z</cp:lastPrinted>
  <dcterms:created xsi:type="dcterms:W3CDTF">2017-07-19T02:11:26Z</dcterms:created>
  <dcterms:modified xsi:type="dcterms:W3CDTF">2017-11-16T13:59:51Z</dcterms:modified>
</cp:coreProperties>
</file>